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838" r:id="rId6"/>
    <p:sldMasterId id="2147483847" r:id="rId7"/>
    <p:sldMasterId id="2147483856" r:id="rId8"/>
  </p:sldMasterIdLst>
  <p:notesMasterIdLst>
    <p:notesMasterId r:id="rId30"/>
  </p:notesMasterIdLst>
  <p:handoutMasterIdLst>
    <p:handoutMasterId r:id="rId31"/>
  </p:handoutMasterIdLst>
  <p:sldIdLst>
    <p:sldId id="256" r:id="rId9"/>
    <p:sldId id="2640" r:id="rId10"/>
    <p:sldId id="2685" r:id="rId11"/>
    <p:sldId id="2686" r:id="rId12"/>
    <p:sldId id="2656" r:id="rId13"/>
    <p:sldId id="2659" r:id="rId14"/>
    <p:sldId id="2687" r:id="rId15"/>
    <p:sldId id="281" r:id="rId16"/>
    <p:sldId id="2666" r:id="rId17"/>
    <p:sldId id="2661" r:id="rId18"/>
    <p:sldId id="2657" r:id="rId19"/>
    <p:sldId id="2663" r:id="rId20"/>
    <p:sldId id="2665" r:id="rId21"/>
    <p:sldId id="2662" r:id="rId22"/>
    <p:sldId id="2664" r:id="rId23"/>
    <p:sldId id="2688" r:id="rId24"/>
    <p:sldId id="2667" r:id="rId25"/>
    <p:sldId id="2668" r:id="rId26"/>
    <p:sldId id="2672" r:id="rId27"/>
    <p:sldId id="2646" r:id="rId28"/>
    <p:sldId id="2639" r:id="rId29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5BA9"/>
    <a:srgbClr val="FF99CC"/>
    <a:srgbClr val="DFE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4754"/>
  </p:normalViewPr>
  <p:slideViewPr>
    <p:cSldViewPr snapToGrid="0" snapToObjects="1" showGuides="1">
      <p:cViewPr varScale="1">
        <p:scale>
          <a:sx n="95" d="100"/>
          <a:sy n="95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37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F19C0B5-70EF-7D40-9FBE-731E721D1F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5EAF05-4B73-2843-BD3D-FC58F6C91F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F8B2A-9C71-3849-9236-94307BEEBF8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33202C-C742-294E-AC48-7A75397813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963D76-7DD5-7448-BBC6-573C252F98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63CA6-A627-A74A-BC7A-0A1C9A41A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2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726813D-DAF9-1B42-B5E1-C5EE83814B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7A10FE-747F-F94E-B05B-6501F5A83C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90A33F-BBDF-454A-838D-60493BA97D7E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343BEFC-04A4-6045-8D82-5B4F89916F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30C34A3B-7E20-784E-8E7C-FF13A6FC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
Zweite Ebene
Dritte Ebene
Vierte Ebene
Fünfte Ebene</a:t>
            </a:r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3E269E-FBF6-3F4D-B3FB-E797850249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6E0272-6FBF-EB4B-8320-D80EFA7D8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20EB353-0988-9145-BC59-37DE5967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557213" indent="-21431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857250" indent="-1714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200150" indent="-1714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543050" indent="-1714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bg>
      <p:bgPr>
        <a:solidFill>
          <a:srgbClr val="005B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B7CC9047-5DFF-CF43-A070-AF6C7260D3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b="11702"/>
          <a:stretch>
            <a:fillRect/>
          </a:stretch>
        </p:blipFill>
        <p:spPr bwMode="auto">
          <a:xfrm>
            <a:off x="0" y="0"/>
            <a:ext cx="86248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7">
            <a:extLst>
              <a:ext uri="{FF2B5EF4-FFF2-40B4-BE49-F238E27FC236}">
                <a16:creationId xmlns:a16="http://schemas.microsoft.com/office/drawing/2014/main" id="{39B48805-A609-D04A-9DE7-7A97D34323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2CA80-2856-C640-9993-3C227D853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5000" y="1339702"/>
            <a:ext cx="7372350" cy="1292770"/>
          </a:xfrm>
        </p:spPr>
        <p:txBody>
          <a:bodyPr anchor="t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D7EF38-C0C1-EB42-934E-12631CB8A7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5000" y="3267075"/>
            <a:ext cx="7372350" cy="9832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9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0EE4B07-BD6D-8941-8F2D-66D9521B74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866775"/>
            <a:ext cx="4571999" cy="4276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k-SK" noProof="0"/>
              <a:t>Kliknutím na ikonu pridáte obrázok</a:t>
            </a:r>
            <a:endParaRPr lang="en-US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D6B1FD-1267-2049-A46A-897D56CC0DB2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936AA23-0038-074A-8542-A4B7CB7989C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40000" y="2947539"/>
            <a:ext cx="3697200" cy="1699022"/>
          </a:xfrm>
          <a:prstGeom prst="rect">
            <a:avLst/>
          </a:prstGeom>
        </p:spPr>
        <p:txBody>
          <a:bodyPr anchor="t" anchorCtr="0"/>
          <a:lstStyle>
            <a:lvl1pPr marL="179388" indent="-17938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B451982-2D34-6746-8DD8-ABB22D99AFC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24000" y="4767263"/>
            <a:ext cx="2394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FDEF8AAE-7778-3B4B-9005-1074CEE53168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0DC13CE8-7755-1949-8C63-42FEC71B6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E05C139-B822-C449-B146-CA0EE06979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23DAF9EC-ACA3-0948-97D6-FA94AB2D8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7596913-D65A-204D-A173-490247EE0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0" y="1149122"/>
            <a:ext cx="3698801" cy="900000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66D5EB32-8CDC-2740-9B80-2625F3FA5AA4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5040000" y="2083728"/>
            <a:ext cx="3716725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B3E5CF3-AF79-B345-86D2-86288189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09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>
            <a:extLst>
              <a:ext uri="{FF2B5EF4-FFF2-40B4-BE49-F238E27FC236}">
                <a16:creationId xmlns:a16="http://schemas.microsoft.com/office/drawing/2014/main" id="{45DD6E2F-EEAB-684A-9188-B78F28E9FE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4488" r="35883" b="14488"/>
          <a:stretch>
            <a:fillRect/>
          </a:stretch>
        </p:blipFill>
        <p:spPr bwMode="auto">
          <a:xfrm>
            <a:off x="1931194" y="0"/>
            <a:ext cx="72128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68B1706B-07D3-9A41-BFBA-037FADC41B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D1176C-EF1B-1043-AA29-99122F82BA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0000" y="3022899"/>
            <a:ext cx="3703087" cy="1581373"/>
          </a:xfrm>
          <a:prstGeom prst="rect">
            <a:avLst/>
          </a:prstGeo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5000"/>
              <a:buFont typeface="Wingdings" pitchFamily="2" charset="2"/>
              <a:buChar char="§"/>
              <a:tabLst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906420C-D549-F643-8FD7-B6FEF0290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60000" y="1260000"/>
            <a:ext cx="3699272" cy="167745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765B9F7-7BC5-4249-81F4-71E36A1F4C6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6B95DED8-3D8C-2143-840C-EDDFB54CF0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9FBB7D9-9B34-9048-83C3-76610E6807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07C88B4-E75E-064A-B066-34F64414DEE7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719999" y="2301184"/>
            <a:ext cx="3727906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0D395F2-6E48-194C-A8FA-AC572AD50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60000"/>
            <a:ext cx="3694176" cy="900000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C370EF0-C145-914B-B8AA-A179A495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90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>
            <a:extLst>
              <a:ext uri="{FF2B5EF4-FFF2-40B4-BE49-F238E27FC236}">
                <a16:creationId xmlns:a16="http://schemas.microsoft.com/office/drawing/2014/main" id="{07FF4A2D-E677-9F40-8886-0D015C4F6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6837" r="23251" b="12981"/>
          <a:stretch>
            <a:fillRect/>
          </a:stretch>
        </p:blipFill>
        <p:spPr bwMode="auto">
          <a:xfrm>
            <a:off x="541735" y="0"/>
            <a:ext cx="71282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A537ACE8-59B5-3A4B-A0F3-73353E1B3A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375334C-F146-3749-A3FE-52FC42B4B3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152DE57C-0FEA-E846-AB5B-A1277C17C6D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456C6D94-8CD3-1E47-BF5B-B4654F663B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D568AC5-DD46-5044-B2F2-0A2B54F0DC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0000" y="3022899"/>
            <a:ext cx="3703087" cy="1581373"/>
          </a:xfrm>
          <a:prstGeom prst="rect">
            <a:avLst/>
          </a:prstGeo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5000"/>
              <a:buFont typeface="Wingdings" pitchFamily="2" charset="2"/>
              <a:buChar char="§"/>
              <a:tabLst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20" name="Inhaltsplatzhalter 9">
            <a:extLst>
              <a:ext uri="{FF2B5EF4-FFF2-40B4-BE49-F238E27FC236}">
                <a16:creationId xmlns:a16="http://schemas.microsoft.com/office/drawing/2014/main" id="{0820CDB7-925F-E24C-9909-B1894A5F42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60000" y="1260000"/>
            <a:ext cx="3699272" cy="167745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B3B0627A-F782-EB40-BE0A-7214E58899F2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719999" y="2301184"/>
            <a:ext cx="3727906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F22E1CA-81BF-684B-912C-86A70231A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60000"/>
            <a:ext cx="3694176" cy="900000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F8D56C60-80AB-D346-BD7A-EEB9B325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2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>
            <a:extLst>
              <a:ext uri="{FF2B5EF4-FFF2-40B4-BE49-F238E27FC236}">
                <a16:creationId xmlns:a16="http://schemas.microsoft.com/office/drawing/2014/main" id="{AE70E2CA-7730-B340-9508-F315198679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-7097" r="23404" b="37296"/>
          <a:stretch>
            <a:fillRect/>
          </a:stretch>
        </p:blipFill>
        <p:spPr bwMode="auto">
          <a:xfrm>
            <a:off x="0" y="-189310"/>
            <a:ext cx="7200900" cy="53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82911E56-4A14-7848-8E4F-1D6E5404DE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C33BBFF-6113-204F-85E6-CA8FCFC47D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8F0A507C-8A57-9743-8424-97735988B07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4769644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0EAE59E9-60DB-8940-A575-6D77A04D3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43EB6F97-09BD-B146-9EEF-D6AB01356A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0000" y="3022899"/>
            <a:ext cx="3703087" cy="1581373"/>
          </a:xfrm>
          <a:prstGeom prst="rect">
            <a:avLst/>
          </a:prstGeo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5000"/>
              <a:buFont typeface="Wingdings" pitchFamily="2" charset="2"/>
              <a:buChar char="§"/>
              <a:tabLst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6" name="Inhaltsplatzhalter 9">
            <a:extLst>
              <a:ext uri="{FF2B5EF4-FFF2-40B4-BE49-F238E27FC236}">
                <a16:creationId xmlns:a16="http://schemas.microsoft.com/office/drawing/2014/main" id="{BF22B278-C61E-4C4E-B748-633BF72A40F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60000" y="1260000"/>
            <a:ext cx="3699272" cy="1677458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800"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8014F39B-75B1-8046-8400-CB3B5BFF4400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719999" y="2301184"/>
            <a:ext cx="3727906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73426CDD-7836-2F4D-8FAD-B8504EA2E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60000"/>
            <a:ext cx="3694176" cy="900000"/>
          </a:xfrm>
        </p:spPr>
        <p:txBody>
          <a:bodyPr anchor="t" anchorCtr="0"/>
          <a:lstStyle>
            <a:lvl1pPr>
              <a:defRPr sz="28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389BA35-B4A1-4149-85F7-780FA31D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50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4339ED4-42B7-3541-93DC-18589EBE6D3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5BFE20B3-4EE0-634C-81B4-3333E69D77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134000"/>
            <a:ext cx="5863680" cy="900000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D9D4FF-CDE3-B446-AFF1-CB3D14CBA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2743200"/>
            <a:ext cx="5852922" cy="1715166"/>
          </a:xfrm>
          <a:prstGeom prst="rect">
            <a:avLst/>
          </a:prstGeom>
        </p:spPr>
        <p:txBody>
          <a:bodyPr anchor="t" anchorCtr="0"/>
          <a:lstStyle>
            <a:lvl1pPr marL="180000" indent="-180000">
              <a:buFont typeface="Wingdings" pitchFamily="2" charset="2"/>
              <a:buChar char="§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1AFC6507-4E06-A44A-B8E1-0C666F1A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37B08C9D-52CD-454B-8FD0-7FEE15AED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248233BB-D7F4-A14F-ACB3-C26883F1BF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F9893322-CE52-9641-921B-A6059D5E9AC5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719998" y="2064516"/>
            <a:ext cx="5863681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4DA927E8-EC70-274A-8A04-8E3304E5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4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CB4314F-A1AB-2E4B-9902-9A361125F2F4}"/>
              </a:ext>
            </a:extLst>
          </p:cNvPr>
          <p:cNvSpPr/>
          <p:nvPr userDrawn="1"/>
        </p:nvSpPr>
        <p:spPr>
          <a:xfrm>
            <a:off x="0" y="0"/>
            <a:ext cx="9144000" cy="2430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Grafik 6">
            <a:extLst>
              <a:ext uri="{FF2B5EF4-FFF2-40B4-BE49-F238E27FC236}">
                <a16:creationId xmlns:a16="http://schemas.microsoft.com/office/drawing/2014/main" id="{18512C35-9318-D744-97BE-45E1C66F09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b="48755"/>
          <a:stretch/>
        </p:blipFill>
        <p:spPr bwMode="auto">
          <a:xfrm>
            <a:off x="1" y="0"/>
            <a:ext cx="8142450" cy="2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B003B46-103F-444C-A3CD-0003EAEFE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231666"/>
            <a:ext cx="7886700" cy="468041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FD50B6-E841-884C-AEDA-BC4F856E740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706290"/>
            <a:ext cx="3703036" cy="1926432"/>
          </a:xfrm>
          <a:prstGeom prst="rect">
            <a:avLst/>
          </a:prstGeom>
        </p:spPr>
        <p:txBody>
          <a:bodyPr anchor="t" anchorCtr="0"/>
          <a:lstStyle>
            <a:lvl1pPr marL="180000" indent="-180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D8A762-97EE-154F-8C3A-CD796E1004C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2707200"/>
            <a:ext cx="3724275" cy="1956172"/>
          </a:xfrm>
          <a:prstGeom prst="rect">
            <a:avLst/>
          </a:prstGeom>
        </p:spPr>
        <p:txBody>
          <a:bodyPr anchor="t" anchorCtr="0"/>
          <a:lstStyle>
            <a:lvl1pPr marL="180000" indent="-180000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pic>
        <p:nvPicPr>
          <p:cNvPr id="11" name="Grafik 7">
            <a:extLst>
              <a:ext uri="{FF2B5EF4-FFF2-40B4-BE49-F238E27FC236}">
                <a16:creationId xmlns:a16="http://schemas.microsoft.com/office/drawing/2014/main" id="{128892A0-C011-9245-8A67-F7E12640E1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E0F8746-1931-C54B-AADC-AFA35F841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DB03B0CF-527D-6544-8807-4114016DCC8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4769644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7188DF6B-5569-7544-8000-D3CE430079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7E342C76-9290-BC42-9DAA-1B2E873AC9D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09241" y="1870878"/>
            <a:ext cx="5863681" cy="3667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551CFD17-F63D-474E-9DF9-277FE5A1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2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D6D82E2-04A4-2044-B8D4-4366F0E493EB}"/>
              </a:ext>
            </a:extLst>
          </p:cNvPr>
          <p:cNvSpPr/>
          <p:nvPr userDrawn="1"/>
        </p:nvSpPr>
        <p:spPr>
          <a:xfrm>
            <a:off x="0" y="0"/>
            <a:ext cx="9144000" cy="2088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A2CAEB8E-B94A-5940-AF3C-158CD3EA0C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84ACB28E-A65E-1B45-98FD-07CAC7E84B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A0D666C3-858B-6D42-BFD0-08D0024FF1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CCB4B3F4-E711-D841-B339-DFEB9C33F473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3067CFA3-D962-804E-B2DA-B63FD40D60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1BAA63D-8974-254E-8A20-80E67D992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048786"/>
            <a:ext cx="7886700" cy="468041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8687FB82-830C-1142-B973-3D028F871496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20000" y="1687998"/>
            <a:ext cx="5863681" cy="3667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05E8B4F3-8D86-F048-B489-234CD6ABA8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572899"/>
            <a:ext cx="3703036" cy="2059823"/>
          </a:xfrm>
          <a:prstGeom prst="rect">
            <a:avLst/>
          </a:prstGeom>
        </p:spPr>
        <p:txBody>
          <a:bodyPr anchor="t" anchorCtr="0"/>
          <a:lstStyle>
            <a:lvl1pPr marL="180000" indent="-180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2CA5AF5C-D902-A042-8B6B-B824B057D6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2571750"/>
            <a:ext cx="3724275" cy="2091622"/>
          </a:xfrm>
          <a:prstGeom prst="rect">
            <a:avLst/>
          </a:prstGeom>
        </p:spPr>
        <p:txBody>
          <a:bodyPr anchor="t" anchorCtr="0"/>
          <a:lstStyle>
            <a:lvl1pPr marL="180000" indent="-180000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 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4E65A212-0AB8-6D47-8FD8-C492886D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44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73B7D1B-EBD8-BE47-947E-5F07F3E8422F}"/>
              </a:ext>
            </a:extLst>
          </p:cNvPr>
          <p:cNvSpPr/>
          <p:nvPr userDrawn="1"/>
        </p:nvSpPr>
        <p:spPr>
          <a:xfrm>
            <a:off x="0" y="2700000"/>
            <a:ext cx="9144000" cy="24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Grafik 6">
            <a:extLst>
              <a:ext uri="{FF2B5EF4-FFF2-40B4-BE49-F238E27FC236}">
                <a16:creationId xmlns:a16="http://schemas.microsoft.com/office/drawing/2014/main" id="{95404FFD-1387-834E-AD06-2597D54C93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46829" b="16173"/>
          <a:stretch/>
        </p:blipFill>
        <p:spPr bwMode="auto">
          <a:xfrm>
            <a:off x="0" y="2700000"/>
            <a:ext cx="8214163" cy="24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0E38EDC9-98F1-A243-90E8-6EAB3CB5BA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10" y="253604"/>
            <a:ext cx="1754981" cy="3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9EF7D3EE-14E8-A648-97FB-8B0BF15C22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011219"/>
            <a:ext cx="5954674" cy="1484332"/>
          </a:xfrm>
          <a:prstGeom prst="rect">
            <a:avLst/>
          </a:prstGeom>
        </p:spPr>
        <p:txBody>
          <a:bodyPr/>
          <a:lstStyle>
            <a:lvl1pPr marL="180000" indent="-180000">
              <a:buClr>
                <a:srgbClr val="005BA9"/>
              </a:buClr>
              <a:buSzPct val="70000"/>
              <a:buFont typeface="Wingdings" pitchFamily="2" charset="2"/>
              <a:buChar char="§"/>
              <a:tabLst>
                <a:tab pos="193675" algn="l"/>
                <a:tab pos="458788" algn="l"/>
                <a:tab pos="728663" algn="l"/>
                <a:tab pos="998538" algn="l"/>
                <a:tab pos="1268413" algn="l"/>
              </a:tabLst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pic>
        <p:nvPicPr>
          <p:cNvPr id="11" name="Grafik 7">
            <a:extLst>
              <a:ext uri="{FF2B5EF4-FFF2-40B4-BE49-F238E27FC236}">
                <a16:creationId xmlns:a16="http://schemas.microsoft.com/office/drawing/2014/main" id="{7F56A1E5-B09F-6342-9DA7-71B410315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EE11159-42EB-4943-A810-22C44E3D1B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30A9075B-EDB8-4247-8AA3-2069EF4E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401E0792-787C-BA4E-8483-3946822921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EA3B182-5DC5-5846-BBD5-9099D4A10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254103"/>
            <a:ext cx="7886700" cy="468041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9DDB9CF8-9222-A74B-A9B8-17916E37B5D6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20000" y="3893315"/>
            <a:ext cx="7907633" cy="3667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99B4BC7-49B9-554C-8AB1-7907B9A7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5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1B93079-BD04-004D-96AA-21F3E7967D9B}"/>
              </a:ext>
            </a:extLst>
          </p:cNvPr>
          <p:cNvSpPr/>
          <p:nvPr userDrawn="1"/>
        </p:nvSpPr>
        <p:spPr>
          <a:xfrm>
            <a:off x="0" y="3253500"/>
            <a:ext cx="9144000" cy="18900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756E39D8-BF7D-7141-AE03-8720353BF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10" y="253604"/>
            <a:ext cx="1754981" cy="3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9EF7D3EE-14E8-A648-97FB-8B0BF15C22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258645"/>
            <a:ext cx="7886118" cy="1856030"/>
          </a:xfrm>
          <a:prstGeom prst="rect">
            <a:avLst/>
          </a:prstGeom>
        </p:spPr>
        <p:txBody>
          <a:bodyPr anchor="t" anchorCtr="0"/>
          <a:lstStyle>
            <a:lvl1pPr marL="180000" indent="-180000">
              <a:buClr>
                <a:srgbClr val="005BA9"/>
              </a:buClr>
              <a:buSzPct val="70000"/>
              <a:buFont typeface="Wingdings" pitchFamily="2" charset="2"/>
              <a:buChar char="§"/>
              <a:tabLst>
                <a:tab pos="193675" algn="l"/>
                <a:tab pos="458788" algn="l"/>
                <a:tab pos="728663" algn="l"/>
                <a:tab pos="998538" algn="l"/>
                <a:tab pos="1268413" algn="l"/>
              </a:tabLst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33D26114-036C-BE46-B7DC-7842FDE30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7479ED4D-A901-7A44-96D6-A9D893E9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AA8DBB35-D25F-AB47-95D7-CD4DC48DC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00810608-E23F-2D43-9A6A-CB4EE1CB51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AE83D7A-0091-9A43-87AE-55E66E9E4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587592"/>
            <a:ext cx="7886700" cy="468041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0433907D-6110-1D45-8517-0AD69785A660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20000" y="4237562"/>
            <a:ext cx="7896875" cy="3667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7F6F3B2C-9459-5E4A-9EE7-9A608AB6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80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>
            <a:extLst>
              <a:ext uri="{FF2B5EF4-FFF2-40B4-BE49-F238E27FC236}">
                <a16:creationId xmlns:a16="http://schemas.microsoft.com/office/drawing/2014/main" id="{90DCAB01-6330-164F-A8AD-BB06C1DA93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14061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E6A4A56A-1F85-FD49-A4A9-D9DA44C028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16CE10C-7B77-9944-9770-B451478FD1C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0000" y="2420470"/>
            <a:ext cx="7820025" cy="209774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17E92CC8-EF50-044A-B1CD-D5FFD2FB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4766400"/>
            <a:ext cx="2057400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09879CD9-930F-364E-A3CB-E07785455FD0}" type="datetime1">
              <a:rPr lang="de-AT"/>
              <a:pPr>
                <a:defRPr/>
              </a:pPr>
              <a:t>06.04.2022</a:t>
            </a:fld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E110E5B-1384-B640-A678-28E0130DF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EFBE495C-32BB-C843-92D1-A13A8BA24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048786"/>
            <a:ext cx="7886700" cy="468041"/>
          </a:xfrm>
        </p:spPr>
        <p:txBody>
          <a:bodyPr anchor="t" anchorCtr="0"/>
          <a:lstStyle>
            <a:lvl1pPr>
              <a:defRPr sz="30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443A45F2-4890-8E4B-8FCB-AE8756584995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20000" y="1687998"/>
            <a:ext cx="5863681" cy="3667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FF0A0C9-6E5D-564C-A38F-E7D8ABAD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8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4D21C1E2-C761-C547-9AAC-9097A72D8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b="11702"/>
          <a:stretch>
            <a:fillRect/>
          </a:stretch>
        </p:blipFill>
        <p:spPr bwMode="auto">
          <a:xfrm>
            <a:off x="0" y="0"/>
            <a:ext cx="86248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7">
            <a:extLst>
              <a:ext uri="{FF2B5EF4-FFF2-40B4-BE49-F238E27FC236}">
                <a16:creationId xmlns:a16="http://schemas.microsoft.com/office/drawing/2014/main" id="{B1D6E914-A7F5-7E40-835B-98491561C4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2CA80-2856-C640-9993-3C227D853E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5000" y="1339702"/>
            <a:ext cx="7372350" cy="1292770"/>
          </a:xfrm>
        </p:spPr>
        <p:txBody>
          <a:bodyPr anchor="t"/>
          <a:lstStyle>
            <a:lvl1pPr algn="l">
              <a:defRPr sz="45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D7EF38-C0C1-EB42-934E-12631CB8A7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5000" y="3267075"/>
            <a:ext cx="7372350" cy="9832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82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17E92CC8-EF50-044A-B1CD-D5FFD2FB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4766400"/>
            <a:ext cx="2057400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09879CD9-930F-364E-A3CB-E07785455FD0}" type="datetime1">
              <a:rPr lang="de-AT"/>
              <a:pPr>
                <a:defRPr/>
              </a:pPr>
              <a:t>06.04.2022</a:t>
            </a:fld>
            <a:endParaRPr lang="en-US"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95C39E87-86FC-AC42-8E77-FEFB89218E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FACD08AF-5C88-4A41-ADDB-3EFFE43D4C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9C012D1F-CD8D-0C4C-BB2B-84ECC63A6C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8A15B5E-EC6B-A94C-8EBF-B306E8EF0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048786"/>
            <a:ext cx="6304744" cy="468041"/>
          </a:xfrm>
        </p:spPr>
        <p:txBody>
          <a:bodyPr anchor="t" anchorCtr="0"/>
          <a:lstStyle>
            <a:lvl1pPr>
              <a:defRPr sz="300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87C6067D-9F9F-CD4B-B94A-A16C8E71A1E1}"/>
              </a:ext>
            </a:extLst>
          </p:cNvPr>
          <p:cNvSpPr>
            <a:spLocks noGrp="1"/>
          </p:cNvSpPr>
          <p:nvPr>
            <p:ph type="subTitle" idx="23" hasCustomPrompt="1"/>
          </p:nvPr>
        </p:nvSpPr>
        <p:spPr>
          <a:xfrm>
            <a:off x="720000" y="1687998"/>
            <a:ext cx="6326259" cy="3667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A157463-FCA9-E347-B156-F76EA704AE2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0000" y="2420470"/>
            <a:ext cx="7820025" cy="209774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/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8E7E9379-D5CC-9541-92B3-05747CC1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25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C1B6BC4-D53E-CF41-B1AB-F500629683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900000"/>
            <a:ext cx="9144000" cy="42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E6A4A56A-1F85-FD49-A4A9-D9DA44C028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90DCAB01-6330-164F-A8AD-BB06C1DA93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A9DD152A-C298-3941-9C7B-482489B7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5089" y="4766400"/>
            <a:ext cx="2057400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09879CD9-930F-364E-A3CB-E07785455FD0}" type="datetime1">
              <a:rPr lang="de-AT"/>
              <a:pPr>
                <a:defRPr/>
              </a:pPr>
              <a:t>06.04.2022</a:t>
            </a:fld>
            <a:endParaRPr lang="en-US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594E5A9F-51F5-764A-8C89-E28BF25340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4CD03F9-9F72-C448-B0ED-CB968BD3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02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ildplatzhalter 20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1690437"/>
            <a:ext cx="9144160" cy="3453064"/>
          </a:xfrm>
        </p:spPr>
        <p:txBody>
          <a:bodyPr anchor="t" anchorCtr="1">
            <a:noAutofit/>
          </a:bodyPr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</a:lstStyle>
          <a:p>
            <a:r>
              <a:rPr lang="sk-SK" dirty="0"/>
              <a:t>Priestor na obrázok </a:t>
            </a:r>
            <a:r>
              <a:rPr lang="de-AT" dirty="0"/>
              <a:t>/ </a:t>
            </a:r>
            <a:r>
              <a:rPr lang="sk-SK" dirty="0"/>
              <a:t>Veľkosť a pozícia obrázku je variabilná</a:t>
            </a:r>
            <a:endParaRPr lang="de-AT" dirty="0"/>
          </a:p>
          <a:p>
            <a:r>
              <a:rPr lang="sk-SK" dirty="0"/>
              <a:t>Pridajte obrázok kliknutím na ikonu nižšie</a:t>
            </a:r>
            <a:endParaRPr lang="de-AT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" y="834386"/>
            <a:ext cx="9143999" cy="856050"/>
          </a:xfrm>
          <a:prstGeom prst="rect">
            <a:avLst/>
          </a:prstGeom>
          <a:solidFill>
            <a:srgbClr val="005CA9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bs-Latn-BA" sz="1050" dirty="0">
              <a:solidFill>
                <a:srgbClr val="005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63824" y="834386"/>
            <a:ext cx="7632526" cy="856050"/>
          </a:xfrm>
        </p:spPr>
        <p:txBody>
          <a:bodyPr anchor="ctr" anchorCtr="0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de-DE" dirty="0"/>
            </a:b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398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-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br>
              <a:rPr lang="de-DE" dirty="0"/>
            </a:br>
            <a:r>
              <a:rPr lang="de-DE" dirty="0"/>
              <a:t> </a:t>
            </a: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1188000"/>
            <a:ext cx="8642349" cy="356473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35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825" y="958453"/>
            <a:ext cx="4176713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50825" y="1491853"/>
            <a:ext cx="4176713" cy="3199310"/>
          </a:xfrm>
        </p:spPr>
        <p:txBody>
          <a:bodyPr/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6463" y="958453"/>
            <a:ext cx="4176712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16463" y="1491853"/>
            <a:ext cx="4176712" cy="31993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68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/ Half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 flipH="1">
            <a:off x="4367718" y="0"/>
            <a:ext cx="4776283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786563" y="483714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426166" y="1836875"/>
            <a:ext cx="2931762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250826" y="1113235"/>
            <a:ext cx="3866400" cy="3147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50000"/>
              </a:lnSpc>
              <a:buFont typeface="Wingdings" panose="05000000000000000000" pitchFamily="2" charset="2"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Tu môže text prekrývať obrázok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590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408218" y="0"/>
            <a:ext cx="5735782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9C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786563" y="483714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37713" y="958453"/>
            <a:ext cx="4926277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17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3837713" y="1491853"/>
            <a:ext cx="4926277" cy="3102769"/>
          </a:xfrm>
        </p:spPr>
        <p:txBody>
          <a:bodyPr/>
          <a:lstStyle>
            <a:lvl1pPr>
              <a:buClr>
                <a:schemeClr val="bg1"/>
              </a:buClr>
              <a:defRPr sz="180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Odrážky a text: biele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3" hasCustomPrompt="1"/>
          </p:nvPr>
        </p:nvSpPr>
        <p:spPr>
          <a:xfrm>
            <a:off x="250826" y="1113235"/>
            <a:ext cx="2905200" cy="3147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50000"/>
              </a:lnSpc>
              <a:buFont typeface="Wingdings" panose="05000000000000000000" pitchFamily="2" charset="2"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Tu môže text prekrývať obrázok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342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r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2538919"/>
            <a:ext cx="9144000" cy="2604581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br>
              <a:rPr lang="de-DE" dirty="0"/>
            </a:b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1113235"/>
            <a:ext cx="8642349" cy="129436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250826" y="2754778"/>
            <a:ext cx="8642349" cy="129436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Odrážky a text: biele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8441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ildplatzhalter 20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1690437"/>
            <a:ext cx="9144160" cy="3453064"/>
          </a:xfrm>
        </p:spPr>
        <p:txBody>
          <a:bodyPr anchor="t" anchorCtr="1">
            <a:noAutofit/>
          </a:bodyPr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</a:lstStyle>
          <a:p>
            <a:r>
              <a:rPr lang="sk-SK" dirty="0"/>
              <a:t>Priestor na obrázok </a:t>
            </a:r>
            <a:r>
              <a:rPr lang="de-AT" dirty="0"/>
              <a:t>/ </a:t>
            </a:r>
            <a:r>
              <a:rPr lang="sk-SK" dirty="0"/>
              <a:t>Veľkosť a pozícia obrázku je variabilná</a:t>
            </a:r>
            <a:endParaRPr lang="de-AT" dirty="0"/>
          </a:p>
          <a:p>
            <a:r>
              <a:rPr lang="sk-SK" dirty="0"/>
              <a:t>Pridajte obrázok kliknutím na ikonu nižšie</a:t>
            </a:r>
            <a:endParaRPr lang="de-AT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" y="834386"/>
            <a:ext cx="9143999" cy="856050"/>
          </a:xfrm>
          <a:prstGeom prst="rect">
            <a:avLst/>
          </a:prstGeom>
          <a:solidFill>
            <a:srgbClr val="005CA9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bs-Latn-BA" sz="1050" dirty="0">
              <a:solidFill>
                <a:srgbClr val="005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63824" y="834386"/>
            <a:ext cx="7632526" cy="856050"/>
          </a:xfrm>
        </p:spPr>
        <p:txBody>
          <a:bodyPr anchor="ctr" anchorCtr="0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de-DE" dirty="0"/>
            </a:b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5475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-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br>
              <a:rPr lang="de-DE" dirty="0"/>
            </a:br>
            <a:r>
              <a:rPr lang="de-DE" dirty="0"/>
              <a:t> </a:t>
            </a: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1188000"/>
            <a:ext cx="8642349" cy="356473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0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F3CDC6-A830-A54F-8D47-B1B25705A5A8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43E3E71B-6B6D-0B49-9039-0BFFC7030B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r="35284" b="11702"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00" y="1350001"/>
            <a:ext cx="3888037" cy="900000"/>
          </a:xfrm>
        </p:spPr>
        <p:txBody>
          <a:bodyPr anchor="t" anchorCtr="0"/>
          <a:lstStyle>
            <a:lvl1pPr>
              <a:defRPr sz="2800" baseline="0">
                <a:solidFill>
                  <a:srgbClr val="005BA9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BAF8832-7988-0846-BD0F-41AFA068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4776939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C3970F5-BC2B-C146-A773-A33FC88D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072512D5-3AFF-5549-9802-D6F9201FB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A5FF5D-3B64-3544-86FD-C0A4825A4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</a:t>
            </a:r>
          </a:p>
          <a:p>
            <a:endParaRPr lang="en-US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B7B983B2-C476-F042-B757-699F35A5F6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8EEB225-0332-D04E-ACBF-D59D8C2B0BD2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932000" y="2341914"/>
            <a:ext cx="3905026" cy="7562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rgbClr val="005BA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5" name="Inhaltsplatzhalter 9">
            <a:extLst>
              <a:ext uri="{FF2B5EF4-FFF2-40B4-BE49-F238E27FC236}">
                <a16:creationId xmlns:a16="http://schemas.microsoft.com/office/drawing/2014/main" id="{94EEB35C-653D-5546-984F-889A6C91AB8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0" y="1350000"/>
            <a:ext cx="3746897" cy="2943704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tabLst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46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825" y="958453"/>
            <a:ext cx="4176713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50825" y="1491853"/>
            <a:ext cx="4176713" cy="3199310"/>
          </a:xfrm>
        </p:spPr>
        <p:txBody>
          <a:bodyPr/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6463" y="958453"/>
            <a:ext cx="4176712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16463" y="1491853"/>
            <a:ext cx="4176712" cy="31993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9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/ Half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 flipH="1">
            <a:off x="4367718" y="0"/>
            <a:ext cx="4776283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786563" y="483714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426166" y="1836875"/>
            <a:ext cx="2931762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pic>
        <p:nvPicPr>
          <p:cNvPr id="11" name="Bild 7" descr="UNIQA_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550" y="157163"/>
            <a:ext cx="647700" cy="485775"/>
          </a:xfrm>
          <a:prstGeom prst="rect">
            <a:avLst/>
          </a:prstGeom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250826" y="1113235"/>
            <a:ext cx="3866400" cy="3147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50000"/>
              </a:lnSpc>
              <a:buFont typeface="Wingdings" panose="05000000000000000000" pitchFamily="2" charset="2"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Tu môže text prekrývať obrázok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6980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408218" y="0"/>
            <a:ext cx="5735782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9C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786563" y="483714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37713" y="958453"/>
            <a:ext cx="4926277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17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3837713" y="1491853"/>
            <a:ext cx="4926277" cy="3102769"/>
          </a:xfrm>
        </p:spPr>
        <p:txBody>
          <a:bodyPr/>
          <a:lstStyle>
            <a:lvl1pPr>
              <a:buClr>
                <a:schemeClr val="bg1"/>
              </a:buClr>
              <a:defRPr sz="180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Odrážky a text: biele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3" hasCustomPrompt="1"/>
          </p:nvPr>
        </p:nvSpPr>
        <p:spPr>
          <a:xfrm>
            <a:off x="250826" y="1113235"/>
            <a:ext cx="2905200" cy="3147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50000"/>
              </a:lnSpc>
              <a:buFont typeface="Wingdings" panose="05000000000000000000" pitchFamily="2" charset="2"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Tu môže text prekrývať obrázok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926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r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2538919"/>
            <a:ext cx="9144000" cy="2604581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br>
              <a:rPr lang="de-DE" dirty="0"/>
            </a:b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1113235"/>
            <a:ext cx="8642349" cy="129436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250826" y="2754778"/>
            <a:ext cx="8642349" cy="129436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Odrážky a text: biele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0618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mmaire"/>
          <p:cNvSpPr>
            <a:spLocks noGrp="1"/>
          </p:cNvSpPr>
          <p:nvPr>
            <p:ph type="title" hasCustomPrompt="1"/>
          </p:nvPr>
        </p:nvSpPr>
        <p:spPr>
          <a:xfrm>
            <a:off x="273897" y="321586"/>
            <a:ext cx="8596209" cy="3372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668">
                <a:solidFill>
                  <a:srgbClr val="00008F"/>
                </a:solidFill>
                <a:latin typeface="+mj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73895" y="674463"/>
            <a:ext cx="8596106" cy="2529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317">
                <a:solidFill>
                  <a:srgbClr val="027180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4"/>
          </p:nvPr>
        </p:nvSpPr>
        <p:spPr>
          <a:xfrm>
            <a:off x="273150" y="4805184"/>
            <a:ext cx="252710" cy="169157"/>
          </a:xfrm>
        </p:spPr>
        <p:txBody>
          <a:bodyPr anchor="ctr"/>
          <a:lstStyle>
            <a:lvl1pPr>
              <a:defRPr/>
            </a:lvl1pPr>
          </a:lstStyle>
          <a:p>
            <a:fld id="{438FEFB8-6B6E-4DC1-A5E4-A1258711B44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28965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8D6B-91A0-CB4E-B5D3-EB5ACD2278D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6DC9-BC16-D048-88AA-CCE76CC20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78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ildplatzhalter 20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1690437"/>
            <a:ext cx="9144160" cy="3453064"/>
          </a:xfrm>
        </p:spPr>
        <p:txBody>
          <a:bodyPr anchor="t" anchorCtr="1">
            <a:noAutofit/>
          </a:bodyPr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</a:lstStyle>
          <a:p>
            <a:r>
              <a:rPr lang="sk-SK" dirty="0"/>
              <a:t>Priestor na obrázok </a:t>
            </a:r>
            <a:r>
              <a:rPr lang="de-AT" dirty="0"/>
              <a:t>/ </a:t>
            </a:r>
            <a:r>
              <a:rPr lang="sk-SK" dirty="0"/>
              <a:t>Veľkosť a pozícia obrázku je variabilná</a:t>
            </a:r>
            <a:endParaRPr lang="de-AT" dirty="0"/>
          </a:p>
          <a:p>
            <a:r>
              <a:rPr lang="sk-SK" dirty="0"/>
              <a:t>Pridajte obrázok kliknutím na ikonu nižšie</a:t>
            </a:r>
            <a:endParaRPr lang="de-AT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" y="834386"/>
            <a:ext cx="9143999" cy="856050"/>
          </a:xfrm>
          <a:prstGeom prst="rect">
            <a:avLst/>
          </a:prstGeom>
          <a:solidFill>
            <a:srgbClr val="005CA9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bs-Latn-BA" sz="1050" dirty="0">
              <a:solidFill>
                <a:srgbClr val="005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63824" y="834386"/>
            <a:ext cx="7632526" cy="856050"/>
          </a:xfrm>
        </p:spPr>
        <p:txBody>
          <a:bodyPr anchor="ctr" anchorCtr="0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de-DE" dirty="0"/>
            </a:b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279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-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br>
              <a:rPr lang="de-DE" dirty="0"/>
            </a:br>
            <a:r>
              <a:rPr lang="de-DE" dirty="0"/>
              <a:t> </a:t>
            </a: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1188000"/>
            <a:ext cx="8642349" cy="356473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20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825" y="958453"/>
            <a:ext cx="4176713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50825" y="1491853"/>
            <a:ext cx="4176713" cy="3199310"/>
          </a:xfrm>
        </p:spPr>
        <p:txBody>
          <a:bodyPr/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6463" y="958453"/>
            <a:ext cx="4176712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16463" y="1491853"/>
            <a:ext cx="4176712" cy="31993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13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/ Half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 flipH="1">
            <a:off x="4367718" y="0"/>
            <a:ext cx="4776283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786563" y="483714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426166" y="1836875"/>
            <a:ext cx="2931762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250826" y="1113235"/>
            <a:ext cx="3866400" cy="3147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50000"/>
              </a:lnSpc>
              <a:buFont typeface="Wingdings" panose="05000000000000000000" pitchFamily="2" charset="2"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Tu môže text prekrývať obrázok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81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0EE4B07-BD6D-8941-8F2D-66D9521B74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7938" y="0"/>
            <a:ext cx="456606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tlCol="0">
            <a:normAutofit/>
          </a:bodyPr>
          <a:lstStyle/>
          <a:p>
            <a:pPr lvl="0"/>
            <a:r>
              <a:rPr lang="sk-SK" noProof="0"/>
              <a:t>Kliknutím na ikonu pridáte obrázok</a:t>
            </a:r>
            <a:endParaRPr lang="en-US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610498B-17BF-DC43-B8A8-6780F22157BE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A067660-C2B3-404E-8513-C273DCA214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14128" r="35284" b="11702"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350000"/>
            <a:ext cx="3698801" cy="900000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B12F4F8-96C4-D342-8EC5-17E685CB31A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0" y="2912165"/>
            <a:ext cx="3746897" cy="1898373"/>
          </a:xfrm>
          <a:prstGeom prst="rect">
            <a:avLst/>
          </a:prstGeo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tabLst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D520C445-058B-C748-90B8-CB64C90A91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555AA6E8-DA16-094E-87BE-2EA3C435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1" y="47664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7C13A414-42A8-8643-BB34-8A4C63ED1B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ACAE9A3D-93C9-0843-981C-5FC0D5C29D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dirty="0"/>
              <a:t>chapter title 2</a:t>
            </a: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DDD6E761-AE64-534D-8867-39DB5CBAC56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24000" y="2277374"/>
            <a:ext cx="3706391" cy="54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ABF95538-F9BD-CF47-A332-A3F0D145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93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408218" y="0"/>
            <a:ext cx="5735782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9C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786563" y="483714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37713" y="958453"/>
            <a:ext cx="4926277" cy="479822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EA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k-SK" dirty="0"/>
              <a:t>Upravte text</a:t>
            </a:r>
            <a:endParaRPr lang="de-DE" dirty="0"/>
          </a:p>
        </p:txBody>
      </p:sp>
      <p:sp>
        <p:nvSpPr>
          <p:cNvPr id="17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3837713" y="1491853"/>
            <a:ext cx="4926277" cy="3102769"/>
          </a:xfrm>
        </p:spPr>
        <p:txBody>
          <a:bodyPr/>
          <a:lstStyle>
            <a:lvl1pPr>
              <a:buClr>
                <a:schemeClr val="bg1"/>
              </a:buClr>
              <a:defRPr sz="180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Odrážky a text: biele</a:t>
            </a:r>
            <a:endParaRPr lang="de-DE" dirty="0"/>
          </a:p>
          <a:p>
            <a:pPr lvl="1"/>
            <a:r>
              <a:rPr lang="de-DE" dirty="0"/>
              <a:t>……</a:t>
            </a:r>
          </a:p>
          <a:p>
            <a:pPr lvl="2"/>
            <a:r>
              <a:rPr lang="de-DE" dirty="0"/>
              <a:t>…..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3" hasCustomPrompt="1"/>
          </p:nvPr>
        </p:nvSpPr>
        <p:spPr>
          <a:xfrm>
            <a:off x="250826" y="1113235"/>
            <a:ext cx="2905200" cy="3147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50000"/>
              </a:lnSpc>
              <a:buFont typeface="Wingdings" panose="05000000000000000000" pitchFamily="2" charset="2"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Tu môže text prekrývať obrázok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7221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r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2538919"/>
            <a:ext cx="9144000" cy="2604581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237308"/>
            <a:ext cx="7849567" cy="509215"/>
          </a:xfrm>
        </p:spPr>
        <p:txBody>
          <a:bodyPr/>
          <a:lstStyle>
            <a:lvl1pPr>
              <a:defRPr sz="1800"/>
            </a:lvl1pPr>
          </a:lstStyle>
          <a:p>
            <a:br>
              <a:rPr lang="de-DE" dirty="0"/>
            </a:br>
            <a:r>
              <a:rPr lang="sk-SK" dirty="0"/>
              <a:t>Nadpis</a:t>
            </a:r>
            <a:r>
              <a:rPr lang="de-DE" dirty="0"/>
              <a:t>: Arial </a:t>
            </a:r>
            <a:r>
              <a:rPr lang="sk-SK" dirty="0" err="1"/>
              <a:t>bold</a:t>
            </a:r>
            <a:r>
              <a:rPr lang="de-DE" dirty="0"/>
              <a:t>, </a:t>
            </a:r>
            <a:r>
              <a:rPr lang="sk-SK" dirty="0" err="1"/>
              <a:t>zar</a:t>
            </a:r>
            <a:r>
              <a:rPr lang="sk-SK" dirty="0"/>
              <a:t>. doprava</a:t>
            </a:r>
            <a:r>
              <a:rPr lang="de-DE" dirty="0"/>
              <a:t>, </a:t>
            </a:r>
            <a:r>
              <a:rPr lang="sk-SK" dirty="0"/>
              <a:t>veľkosť </a:t>
            </a:r>
            <a:r>
              <a:rPr lang="de-DE" dirty="0"/>
              <a:t>min. 24</a:t>
            </a:r>
            <a:r>
              <a:rPr lang="sk-SK" dirty="0"/>
              <a:t>b</a:t>
            </a:r>
            <a:r>
              <a:rPr lang="de-DE" dirty="0"/>
              <a:t>.</a:t>
            </a:r>
            <a:r>
              <a:rPr lang="sk-SK" dirty="0"/>
              <a:t> </a:t>
            </a:r>
            <a:r>
              <a:rPr lang="de-DE" dirty="0"/>
              <a:t>–</a:t>
            </a:r>
            <a:r>
              <a:rPr lang="sk-SK" dirty="0"/>
              <a:t> </a:t>
            </a:r>
            <a:r>
              <a:rPr lang="de-DE" dirty="0"/>
              <a:t>max. 34</a:t>
            </a:r>
            <a:r>
              <a:rPr lang="sk-SK" dirty="0"/>
              <a:t>b</a:t>
            </a:r>
            <a:r>
              <a:rPr lang="de-DE" dirty="0"/>
              <a:t>. </a:t>
            </a:r>
            <a:r>
              <a:rPr lang="sk-SK" dirty="0"/>
              <a:t>Pre 2-riadkový nadpis</a:t>
            </a:r>
            <a:r>
              <a:rPr lang="de-DE" dirty="0"/>
              <a:t>– max. 28</a:t>
            </a:r>
            <a:r>
              <a:rPr lang="sk-SK" dirty="0"/>
              <a:t>b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1113235"/>
            <a:ext cx="8642349" cy="129436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Modré odrážky,</a:t>
            </a:r>
            <a:r>
              <a:rPr lang="de-DE" dirty="0"/>
              <a:t> </a:t>
            </a:r>
            <a:r>
              <a:rPr lang="sk-SK" dirty="0"/>
              <a:t>čierny 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Autor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250826" y="2754778"/>
            <a:ext cx="8642349" cy="1294361"/>
          </a:xfrm>
        </p:spPr>
        <p:txBody>
          <a:bodyPr>
            <a:normAutofit/>
          </a:bodyPr>
          <a:lstStyle>
            <a:lvl1pPr marL="257175" indent="-2571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/>
              <a:t>Odrážky a text: biele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275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F3CDC6-A830-A54F-8D47-B1B25705A5A8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350001"/>
            <a:ext cx="3778279" cy="900000"/>
          </a:xfrm>
        </p:spPr>
        <p:txBody>
          <a:bodyPr anchor="t" anchorCtr="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D1176C-EF1B-1043-AA29-99122F82BA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4730" y="1350000"/>
            <a:ext cx="4046642" cy="3263504"/>
          </a:xfrm>
          <a:prstGeom prst="rect">
            <a:avLst/>
          </a:prstGeo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  <a:lvl2pPr>
              <a:buClr>
                <a:srgbClr val="005BA9"/>
              </a:buClr>
              <a:defRPr/>
            </a:lvl2pPr>
            <a:lvl3pPr>
              <a:buClr>
                <a:srgbClr val="005BA9"/>
              </a:buClr>
              <a:defRPr/>
            </a:lvl3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C3970F5-BC2B-C146-A773-A33FC88D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072512D5-3AFF-5549-9802-D6F9201FB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A5FF5D-3B64-3544-86FD-C0A4825A4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495E9CF4-2C85-9D4D-B9ED-FE415689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47664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DE0FB30-DA9D-9446-A58B-46F3090D80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rgbClr val="005BA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9B58A5E-9342-EE45-8D46-18590A09B68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27727" y="2288130"/>
            <a:ext cx="3781694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0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0EE4B07-BD6D-8941-8F2D-66D9521B74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k-SK" noProof="0"/>
              <a:t>Kliknutím na ikonu pridáte obrázok</a:t>
            </a:r>
            <a:endParaRPr lang="en-US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3940D91-D685-E34C-BADA-ADE8344B004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134001"/>
            <a:ext cx="3698801" cy="994172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4C65110-8C15-594E-9819-B414E18D69A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0" y="2967882"/>
            <a:ext cx="3746897" cy="17654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Wingdings" pitchFamily="2" charset="2"/>
              <a:buChar char="§"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635BEEAB-F23F-0144-99CB-4827B9D562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940F23D0-0190-7B40-A2BE-40C0ED7DCD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B212804-9FB2-D04A-B919-002AD3EC4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12C2789-507C-A045-B13A-6C25A018685F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24000" y="2159038"/>
            <a:ext cx="3720875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D4968EDF-2B46-5B43-A717-AAF40F02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00" y="4766400"/>
            <a:ext cx="249793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27FBF6-FFC8-9446-8C65-6B43D54CC1CA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9071AF4D-2C1E-474D-B1A5-F86A0427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80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69D2566-8CD2-2348-B55F-9E37285AEDD3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31A45A03-14C6-704E-B1BA-8D3B49970F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4" t="13167" r="19196" b="12664"/>
          <a:stretch/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1" y="1350001"/>
            <a:ext cx="3894268" cy="900000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A9D0696-85C9-BD44-8F74-437B50666F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0" y="4767263"/>
            <a:ext cx="2394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7DED24E7-59BC-7749-BC19-8C63A87C5938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3E1B740B-B72D-3C46-83D6-40348D3D7D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5E3CCA8-DD7F-CA45-853A-AAC580369B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B24527A-BFB6-374C-AA81-7812D46865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350000"/>
            <a:ext cx="3541971" cy="3263504"/>
          </a:xfrm>
          <a:prstGeom prst="rect">
            <a:avLst/>
          </a:prstGeom>
        </p:spPr>
        <p:txBody>
          <a:bodyPr anchor="t" anchorCtr="0"/>
          <a:lstStyle>
            <a:lvl1pPr marL="144000" indent="-144000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  <a:lvl2pPr>
              <a:buClr>
                <a:srgbClr val="005BA9"/>
              </a:buClr>
              <a:defRPr/>
            </a:lvl2pPr>
            <a:lvl3pPr>
              <a:buClr>
                <a:srgbClr val="005BA9"/>
              </a:buClr>
              <a:defRPr/>
            </a:lvl3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A96991CE-0121-2C4D-BB58-F61697E9DC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D963314-0223-FE4F-AFCD-7687AD3700C2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4942757" y="2298887"/>
            <a:ext cx="3932301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48C975D-F019-974F-A7F1-B1A46354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8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0EE4B07-BD6D-8941-8F2D-66D9521B74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76300"/>
            <a:ext cx="4572000" cy="426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k-SK" noProof="0"/>
              <a:t>Kliknutím na ikonu pridáte obrázok</a:t>
            </a:r>
            <a:endParaRPr lang="en-US" noProof="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69D2566-8CD2-2348-B55F-9E37285AEDD3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31A45A03-14C6-704E-B1BA-8D3B49970F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4" t="13167" r="19226" b="12664"/>
          <a:stretch/>
        </p:blipFill>
        <p:spPr bwMode="auto">
          <a:xfrm>
            <a:off x="4572000" y="0"/>
            <a:ext cx="4562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E4548D-16BB-384B-972C-8CD00D128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600" y="1848373"/>
            <a:ext cx="3698801" cy="900000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3E1B740B-B72D-3C46-83D6-40348D3D7D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5E3CCA8-DD7F-CA45-853A-AAC580369B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C6F47189-92F7-F840-8C6D-0BAA038DA27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0" y="4766400"/>
            <a:ext cx="2394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7DED24E7-59BC-7749-BC19-8C63A87C5938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6C180F83-3CB8-C343-A635-E4311C188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1A0D448C-4EA9-4946-8FE4-955860953A72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5007304" y="2782979"/>
            <a:ext cx="3727906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22936EF0-7500-D845-8FCD-30BA3ECD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29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69D2566-8CD2-2348-B55F-9E37285AEDD3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5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A9D0696-85C9-BD44-8F74-437B50666F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4000" y="4767263"/>
            <a:ext cx="2394347" cy="273844"/>
          </a:xfrm>
        </p:spPr>
        <p:txBody>
          <a:bodyPr/>
          <a:lstStyle>
            <a:lvl1pPr>
              <a:defRPr>
                <a:solidFill>
                  <a:srgbClr val="005BA9"/>
                </a:solidFill>
              </a:defRPr>
            </a:lvl1pPr>
          </a:lstStyle>
          <a:p>
            <a:pPr>
              <a:defRPr/>
            </a:pPr>
            <a:fld id="{7DED24E7-59BC-7749-BC19-8C63A87C5938}" type="datetime1">
              <a:rPr lang="de-AT"/>
              <a:pPr>
                <a:defRPr/>
              </a:pPr>
              <a:t>06.04.2022</a:t>
            </a:fld>
            <a:endParaRPr lang="en-US" dirty="0"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3E1B740B-B72D-3C46-83D6-40348D3D7D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24000"/>
            <a:ext cx="1348979" cy="2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5E3CCA8-DD7F-CA45-853A-AAC580369B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86400" y="324000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FontTx/>
              <a:buNone/>
              <a:defRPr sz="1200" b="1" i="0" cap="all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B24527A-BFB6-374C-AA81-7812D46865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350000"/>
            <a:ext cx="3541971" cy="3263504"/>
          </a:xfrm>
          <a:prstGeom prst="rect">
            <a:avLst/>
          </a:prstGeom>
        </p:spPr>
        <p:txBody>
          <a:bodyPr anchor="t" anchorCtr="0"/>
          <a:lstStyle>
            <a:lvl1pPr marL="180975" indent="-180975">
              <a:buClr>
                <a:srgbClr val="005BA9"/>
              </a:buClr>
              <a:buSzPct val="70000"/>
              <a:buFont typeface="Wingdings" pitchFamily="2" charset="2"/>
              <a:buChar char="§"/>
              <a:tabLst/>
              <a:defRPr sz="1800">
                <a:solidFill>
                  <a:schemeClr val="tx1"/>
                </a:solidFill>
              </a:defRPr>
            </a:lvl1pPr>
            <a:lvl2pPr>
              <a:buClr>
                <a:srgbClr val="005BA9"/>
              </a:buClr>
              <a:defRPr/>
            </a:lvl2pPr>
            <a:lvl3pPr>
              <a:buClr>
                <a:srgbClr val="005BA9"/>
              </a:buClr>
              <a:defRPr/>
            </a:lvl3pPr>
          </a:lstStyle>
          <a:p>
            <a:pPr lvl="0"/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DF87CC3D-0811-254A-A6E6-2C6BA52BA0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7971" y="598948"/>
            <a:ext cx="3333750" cy="247500"/>
          </a:xfrm>
          <a:prstGeom prst="rect">
            <a:avLst/>
          </a:prstGeom>
        </p:spPr>
        <p:txBody>
          <a:bodyPr anchor="t" anchorCtr="0"/>
          <a:lstStyle>
            <a:lvl1pPr marL="0" marR="0" indent="0" algn="r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 sz="1100" b="1" i="0" cap="none" spc="3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chapter title 2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A408D00-885D-8849-8462-1F5EE1A15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600" y="1848373"/>
            <a:ext cx="3698801" cy="900000"/>
          </a:xfrm>
        </p:spPr>
        <p:txBody>
          <a:bodyPr anchor="t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E14F40D8-89FB-324B-804E-32892B53B425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5007304" y="2782979"/>
            <a:ext cx="3727906" cy="541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US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930F331D-ADEB-3046-95B2-96F9D745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0450" y="4767263"/>
            <a:ext cx="241696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8E080-7D77-B543-B0EA-635CA4FBEC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9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33955A96-42DD-AB43-BF96-32C2FB615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alt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02311D-CFD8-B44A-8D97-10DA49BF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EACF90-3180-C549-973B-AC577738392D}" type="datetime1">
              <a:rPr lang="de-AT"/>
              <a:pPr>
                <a:defRPr/>
              </a:pPr>
              <a:t>06.04.2022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3E6F13-DCF3-C745-8795-80C46C8F7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C85B77-6A03-7445-8AF8-DA7225F35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9C5972-FFAE-5A49-9A01-8751ADDD3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5EA56C-8F4D-7248-80B7-4FF298355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
</a:t>
            </a:r>
            <a:r>
              <a:rPr lang="de-DE" dirty="0" err="1"/>
              <a:t>click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8" r:id="rId4"/>
    <p:sldLayoutId id="2147483834" r:id="rId5"/>
    <p:sldLayoutId id="2147483819" r:id="rId6"/>
    <p:sldLayoutId id="2147483833" r:id="rId7"/>
    <p:sldLayoutId id="2147483820" r:id="rId8"/>
    <p:sldLayoutId id="2147483835" r:id="rId9"/>
    <p:sldLayoutId id="2147483821" r:id="rId10"/>
    <p:sldLayoutId id="2147483815" r:id="rId11"/>
    <p:sldLayoutId id="2147483816" r:id="rId12"/>
    <p:sldLayoutId id="2147483817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36" r:id="rId20"/>
    <p:sldLayoutId id="2147483828" r:id="rId2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144000" indent="-14400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Tx/>
        <a:buSzPct val="70000"/>
        <a:buFont typeface="Wingdings" pitchFamily="2" charset="2"/>
        <a:buChar char="§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70000"/>
        <a:buFont typeface="Wingdings" pitchFamily="2" charset="2"/>
        <a:buChar char="§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SzPct val="70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78467" y="231774"/>
            <a:ext cx="7542005" cy="5092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Click to edit titelmasterformat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6" y="1189177"/>
            <a:ext cx="8651773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Textmasterformat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  <a:p>
            <a:pPr lvl="4"/>
            <a:r>
              <a:rPr lang="de-DE" dirty="0"/>
              <a:t>Fifth Level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de-DE" dirty="0"/>
              <a:t>Autorenzeile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86563" y="483714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5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</p:sldLayoutIdLst>
  <p:hf hdr="0" dt="0"/>
  <p:txStyles>
    <p:titleStyle>
      <a:lvl1pPr algn="r" defTabSz="685800" rtl="0" eaLnBrk="1" latinLnBrk="0" hangingPunct="1">
        <a:spcBef>
          <a:spcPct val="0"/>
        </a:spcBef>
        <a:buNone/>
        <a:defRPr sz="2100" b="1" kern="1200" baseline="0">
          <a:solidFill>
            <a:srgbClr val="005E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78467" y="231774"/>
            <a:ext cx="7542005" cy="5092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Click to edit titelmasterformat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6" y="1189177"/>
            <a:ext cx="8651773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Textmasterformat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  <a:p>
            <a:pPr lvl="4"/>
            <a:r>
              <a:rPr lang="de-DE" dirty="0"/>
              <a:t>Fifth Level</a:t>
            </a:r>
            <a:endParaRPr lang="de-AT" dirty="0"/>
          </a:p>
        </p:txBody>
      </p:sp>
      <p:pic>
        <p:nvPicPr>
          <p:cNvPr id="8" name="Bild 7" descr="UNIQA_Logo_PPT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50" y="157163"/>
            <a:ext cx="647700" cy="485775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de-DE" dirty="0"/>
              <a:t>Autorenzeile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86563" y="483714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3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</p:sldLayoutIdLst>
  <p:hf hdr="0" dt="0"/>
  <p:txStyles>
    <p:titleStyle>
      <a:lvl1pPr algn="r" defTabSz="685800" rtl="0" eaLnBrk="1" latinLnBrk="0" hangingPunct="1">
        <a:spcBef>
          <a:spcPct val="0"/>
        </a:spcBef>
        <a:buNone/>
        <a:defRPr sz="2100" b="1" kern="1200" baseline="0">
          <a:solidFill>
            <a:srgbClr val="005E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78467" y="231774"/>
            <a:ext cx="7542005" cy="5092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Click to edit titelmasterformat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6" y="1189177"/>
            <a:ext cx="8651773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Textmasterformat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  <a:p>
            <a:pPr lvl="4"/>
            <a:r>
              <a:rPr lang="de-DE" dirty="0"/>
              <a:t>Fifth Level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48398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005CA9"/>
                </a:solidFill>
              </a:defRPr>
            </a:lvl1pPr>
          </a:lstStyle>
          <a:p>
            <a:r>
              <a:rPr lang="de-DE" dirty="0"/>
              <a:t>Autorenzeile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86563" y="483714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7A62AB44-3536-4DFC-8309-85195EA41A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5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</p:sldLayoutIdLst>
  <p:hf hdr="0" dt="0"/>
  <p:txStyles>
    <p:titleStyle>
      <a:lvl1pPr algn="r" defTabSz="685800" rtl="0" eaLnBrk="1" latinLnBrk="0" hangingPunct="1">
        <a:spcBef>
          <a:spcPct val="0"/>
        </a:spcBef>
        <a:buNone/>
        <a:defRPr sz="2100" b="1" kern="1200" baseline="0">
          <a:solidFill>
            <a:srgbClr val="005E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005EA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mpower  people…">
            <a:extLst>
              <a:ext uri="{FF2B5EF4-FFF2-40B4-BE49-F238E27FC236}">
                <a16:creationId xmlns:a16="http://schemas.microsoft.com/office/drawing/2014/main" id="{1C32E565-10A7-4359-96F7-D4096523F33A}"/>
              </a:ext>
            </a:extLst>
          </p:cNvPr>
          <p:cNvSpPr txBox="1"/>
          <p:nvPr/>
        </p:nvSpPr>
        <p:spPr>
          <a:xfrm>
            <a:off x="775065" y="1540845"/>
            <a:ext cx="7593870" cy="909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045" tIns="39045" rIns="39045" bIns="39045">
            <a:spAutoFit/>
          </a:bodyPr>
          <a:lstStyle/>
          <a:p>
            <a:pPr algn="ctr">
              <a:spcAft>
                <a:spcPts val="600"/>
              </a:spcAft>
              <a:defRPr sz="14000"/>
            </a:pPr>
            <a:r>
              <a:rPr lang="sk-SK" sz="4400" b="1" dirty="0">
                <a:solidFill>
                  <a:schemeClr val="bg1"/>
                </a:solidFill>
                <a:cs typeface="Calibri" panose="020F0502020204030204" pitchFamily="34" charset="0"/>
              </a:rPr>
              <a:t>Prečo práve</a:t>
            </a:r>
            <a:r>
              <a:rPr lang="sk-SK" sz="54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sk-SK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ActiveLife</a:t>
            </a:r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Empower  people…">
            <a:extLst>
              <a:ext uri="{FF2B5EF4-FFF2-40B4-BE49-F238E27FC236}">
                <a16:creationId xmlns:a16="http://schemas.microsoft.com/office/drawing/2014/main" id="{84540342-2CC4-4CD6-8998-9658A2E20164}"/>
              </a:ext>
            </a:extLst>
          </p:cNvPr>
          <p:cNvSpPr txBox="1"/>
          <p:nvPr/>
        </p:nvSpPr>
        <p:spPr>
          <a:xfrm>
            <a:off x="4790379" y="3487422"/>
            <a:ext cx="4353621" cy="13315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045" tIns="39045" rIns="39045" bIns="39045">
            <a:spAutoFit/>
          </a:bodyPr>
          <a:lstStyle/>
          <a:p>
            <a:pPr algn="ctr">
              <a:lnSpc>
                <a:spcPct val="150000"/>
              </a:lnSpc>
              <a:defRPr sz="14000"/>
            </a:pPr>
            <a:r>
              <a:rPr lang="sk-SK" sz="2800" dirty="0">
                <a:solidFill>
                  <a:schemeClr val="bg1"/>
                </a:solidFill>
                <a:cs typeface="Calibri" panose="020F0502020204030204" pitchFamily="34" charset="0"/>
              </a:rPr>
              <a:t>Viktória </a:t>
            </a:r>
            <a:r>
              <a:rPr lang="sk-SK" sz="2800" noProof="1">
                <a:solidFill>
                  <a:schemeClr val="bg1"/>
                </a:solidFill>
                <a:cs typeface="Calibri" panose="020F0502020204030204" pitchFamily="34" charset="0"/>
              </a:rPr>
              <a:t>Tarcali</a:t>
            </a:r>
          </a:p>
          <a:p>
            <a:pPr algn="ctr">
              <a:lnSpc>
                <a:spcPct val="150000"/>
              </a:lnSpc>
              <a:defRPr sz="14000"/>
            </a:pPr>
            <a:r>
              <a:rPr lang="sk-SK" sz="1400" noProof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Teamleader of External Distribution Life </a:t>
            </a:r>
            <a:r>
              <a:rPr lang="sk-SK" sz="1400" noProof="1">
                <a:solidFill>
                  <a:schemeClr val="bg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&amp; Savings</a:t>
            </a:r>
            <a:br>
              <a:rPr lang="sk-SK" sz="14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</a:br>
            <a:endParaRPr lang="sk-SK" sz="1400" noProof="1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6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mpower  people…">
            <a:extLst>
              <a:ext uri="{FF2B5EF4-FFF2-40B4-BE49-F238E27FC236}">
                <a16:creationId xmlns:a16="http://schemas.microsoft.com/office/drawing/2014/main" id="{1C32E565-10A7-4359-96F7-D4096523F33A}"/>
              </a:ext>
            </a:extLst>
          </p:cNvPr>
          <p:cNvSpPr txBox="1"/>
          <p:nvPr/>
        </p:nvSpPr>
        <p:spPr>
          <a:xfrm>
            <a:off x="140677" y="1935954"/>
            <a:ext cx="8822453" cy="909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045" tIns="39045" rIns="39045" bIns="3904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0"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Invalidita</a:t>
            </a:r>
          </a:p>
        </p:txBody>
      </p:sp>
    </p:spTree>
    <p:extLst>
      <p:ext uri="{BB962C8B-B14F-4D97-AF65-F5344CB8AC3E}">
        <p14:creationId xmlns:p14="http://schemas.microsoft.com/office/powerpoint/2010/main" val="343797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378" y="397791"/>
            <a:ext cx="2351363" cy="506562"/>
          </a:xfrm>
        </p:spPr>
        <p:txBody>
          <a:bodyPr/>
          <a:lstStyle/>
          <a:p>
            <a:r>
              <a:rPr lang="sk-SK" sz="2400" dirty="0"/>
              <a:t>VPP a OPP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B60277A-BB3A-471F-8AFF-0E7667C39F9F}"/>
              </a:ext>
            </a:extLst>
          </p:cNvPr>
          <p:cNvSpPr txBox="1">
            <a:spLocks noChangeAspect="1"/>
          </p:cNvSpPr>
          <p:nvPr/>
        </p:nvSpPr>
        <p:spPr>
          <a:xfrm>
            <a:off x="173363" y="1136878"/>
            <a:ext cx="6375389" cy="3563027"/>
          </a:xfrm>
          <a:custGeom>
            <a:avLst/>
            <a:gdLst>
              <a:gd name="connsiteX0" fmla="*/ 0 w 6375389"/>
              <a:gd name="connsiteY0" fmla="*/ 0 h 3563027"/>
              <a:gd name="connsiteX1" fmla="*/ 701293 w 6375389"/>
              <a:gd name="connsiteY1" fmla="*/ 0 h 3563027"/>
              <a:gd name="connsiteX2" fmla="*/ 1338832 w 6375389"/>
              <a:gd name="connsiteY2" fmla="*/ 0 h 3563027"/>
              <a:gd name="connsiteX3" fmla="*/ 2040124 w 6375389"/>
              <a:gd name="connsiteY3" fmla="*/ 0 h 3563027"/>
              <a:gd name="connsiteX4" fmla="*/ 2613909 w 6375389"/>
              <a:gd name="connsiteY4" fmla="*/ 0 h 3563027"/>
              <a:gd name="connsiteX5" fmla="*/ 3123941 w 6375389"/>
              <a:gd name="connsiteY5" fmla="*/ 0 h 3563027"/>
              <a:gd name="connsiteX6" fmla="*/ 3888987 w 6375389"/>
              <a:gd name="connsiteY6" fmla="*/ 0 h 3563027"/>
              <a:gd name="connsiteX7" fmla="*/ 4399018 w 6375389"/>
              <a:gd name="connsiteY7" fmla="*/ 0 h 3563027"/>
              <a:gd name="connsiteX8" fmla="*/ 4972803 w 6375389"/>
              <a:gd name="connsiteY8" fmla="*/ 0 h 3563027"/>
              <a:gd name="connsiteX9" fmla="*/ 5674096 w 6375389"/>
              <a:gd name="connsiteY9" fmla="*/ 0 h 3563027"/>
              <a:gd name="connsiteX10" fmla="*/ 6375389 w 6375389"/>
              <a:gd name="connsiteY10" fmla="*/ 0 h 3563027"/>
              <a:gd name="connsiteX11" fmla="*/ 6375389 w 6375389"/>
              <a:gd name="connsiteY11" fmla="*/ 558208 h 3563027"/>
              <a:gd name="connsiteX12" fmla="*/ 6375389 w 6375389"/>
              <a:gd name="connsiteY12" fmla="*/ 1080785 h 3563027"/>
              <a:gd name="connsiteX13" fmla="*/ 6375389 w 6375389"/>
              <a:gd name="connsiteY13" fmla="*/ 1745883 h 3563027"/>
              <a:gd name="connsiteX14" fmla="*/ 6375389 w 6375389"/>
              <a:gd name="connsiteY14" fmla="*/ 2268461 h 3563027"/>
              <a:gd name="connsiteX15" fmla="*/ 6375389 w 6375389"/>
              <a:gd name="connsiteY15" fmla="*/ 2826668 h 3563027"/>
              <a:gd name="connsiteX16" fmla="*/ 6375389 w 6375389"/>
              <a:gd name="connsiteY16" fmla="*/ 3563027 h 3563027"/>
              <a:gd name="connsiteX17" fmla="*/ 5737850 w 6375389"/>
              <a:gd name="connsiteY17" fmla="*/ 3563027 h 3563027"/>
              <a:gd name="connsiteX18" fmla="*/ 5291573 w 6375389"/>
              <a:gd name="connsiteY18" fmla="*/ 3563027 h 3563027"/>
              <a:gd name="connsiteX19" fmla="*/ 4781542 w 6375389"/>
              <a:gd name="connsiteY19" fmla="*/ 3563027 h 3563027"/>
              <a:gd name="connsiteX20" fmla="*/ 4144003 w 6375389"/>
              <a:gd name="connsiteY20" fmla="*/ 3563027 h 3563027"/>
              <a:gd name="connsiteX21" fmla="*/ 3506464 w 6375389"/>
              <a:gd name="connsiteY21" fmla="*/ 3563027 h 3563027"/>
              <a:gd name="connsiteX22" fmla="*/ 2741417 w 6375389"/>
              <a:gd name="connsiteY22" fmla="*/ 3563027 h 3563027"/>
              <a:gd name="connsiteX23" fmla="*/ 2295140 w 6375389"/>
              <a:gd name="connsiteY23" fmla="*/ 3563027 h 3563027"/>
              <a:gd name="connsiteX24" fmla="*/ 1785109 w 6375389"/>
              <a:gd name="connsiteY24" fmla="*/ 3563027 h 3563027"/>
              <a:gd name="connsiteX25" fmla="*/ 1275078 w 6375389"/>
              <a:gd name="connsiteY25" fmla="*/ 3563027 h 3563027"/>
              <a:gd name="connsiteX26" fmla="*/ 828801 w 6375389"/>
              <a:gd name="connsiteY26" fmla="*/ 3563027 h 3563027"/>
              <a:gd name="connsiteX27" fmla="*/ 0 w 6375389"/>
              <a:gd name="connsiteY27" fmla="*/ 3563027 h 3563027"/>
              <a:gd name="connsiteX28" fmla="*/ 0 w 6375389"/>
              <a:gd name="connsiteY28" fmla="*/ 3076080 h 3563027"/>
              <a:gd name="connsiteX29" fmla="*/ 0 w 6375389"/>
              <a:gd name="connsiteY29" fmla="*/ 2553503 h 3563027"/>
              <a:gd name="connsiteX30" fmla="*/ 0 w 6375389"/>
              <a:gd name="connsiteY30" fmla="*/ 1888404 h 3563027"/>
              <a:gd name="connsiteX31" fmla="*/ 0 w 6375389"/>
              <a:gd name="connsiteY31" fmla="*/ 1330197 h 3563027"/>
              <a:gd name="connsiteX32" fmla="*/ 0 w 6375389"/>
              <a:gd name="connsiteY32" fmla="*/ 807619 h 3563027"/>
              <a:gd name="connsiteX33" fmla="*/ 0 w 6375389"/>
              <a:gd name="connsiteY33" fmla="*/ 0 h 356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75389" h="3563027" extrusionOk="0">
                <a:moveTo>
                  <a:pt x="0" y="0"/>
                </a:moveTo>
                <a:cubicBezTo>
                  <a:pt x="179933" y="6136"/>
                  <a:pt x="535498" y="15305"/>
                  <a:pt x="701293" y="0"/>
                </a:cubicBezTo>
                <a:cubicBezTo>
                  <a:pt x="867088" y="-15305"/>
                  <a:pt x="1061506" y="-9349"/>
                  <a:pt x="1338832" y="0"/>
                </a:cubicBezTo>
                <a:cubicBezTo>
                  <a:pt x="1616158" y="9349"/>
                  <a:pt x="1833337" y="-35038"/>
                  <a:pt x="2040124" y="0"/>
                </a:cubicBezTo>
                <a:cubicBezTo>
                  <a:pt x="2246911" y="35038"/>
                  <a:pt x="2478660" y="-21291"/>
                  <a:pt x="2613909" y="0"/>
                </a:cubicBezTo>
                <a:cubicBezTo>
                  <a:pt x="2749158" y="21291"/>
                  <a:pt x="2987194" y="-806"/>
                  <a:pt x="3123941" y="0"/>
                </a:cubicBezTo>
                <a:cubicBezTo>
                  <a:pt x="3260688" y="806"/>
                  <a:pt x="3587629" y="-26773"/>
                  <a:pt x="3888987" y="0"/>
                </a:cubicBezTo>
                <a:cubicBezTo>
                  <a:pt x="4190345" y="26773"/>
                  <a:pt x="4144086" y="5738"/>
                  <a:pt x="4399018" y="0"/>
                </a:cubicBezTo>
                <a:cubicBezTo>
                  <a:pt x="4653950" y="-5738"/>
                  <a:pt x="4706352" y="-2325"/>
                  <a:pt x="4972803" y="0"/>
                </a:cubicBezTo>
                <a:cubicBezTo>
                  <a:pt x="5239254" y="2325"/>
                  <a:pt x="5529557" y="-33854"/>
                  <a:pt x="5674096" y="0"/>
                </a:cubicBezTo>
                <a:cubicBezTo>
                  <a:pt x="5818635" y="33854"/>
                  <a:pt x="6133138" y="32575"/>
                  <a:pt x="6375389" y="0"/>
                </a:cubicBezTo>
                <a:cubicBezTo>
                  <a:pt x="6392287" y="266699"/>
                  <a:pt x="6393901" y="361807"/>
                  <a:pt x="6375389" y="558208"/>
                </a:cubicBezTo>
                <a:cubicBezTo>
                  <a:pt x="6356877" y="754609"/>
                  <a:pt x="6392758" y="943448"/>
                  <a:pt x="6375389" y="1080785"/>
                </a:cubicBezTo>
                <a:cubicBezTo>
                  <a:pt x="6358020" y="1218122"/>
                  <a:pt x="6370641" y="1491592"/>
                  <a:pt x="6375389" y="1745883"/>
                </a:cubicBezTo>
                <a:cubicBezTo>
                  <a:pt x="6380137" y="2000174"/>
                  <a:pt x="6399394" y="2131769"/>
                  <a:pt x="6375389" y="2268461"/>
                </a:cubicBezTo>
                <a:cubicBezTo>
                  <a:pt x="6351384" y="2405153"/>
                  <a:pt x="6354749" y="2661192"/>
                  <a:pt x="6375389" y="2826668"/>
                </a:cubicBezTo>
                <a:cubicBezTo>
                  <a:pt x="6396029" y="2992144"/>
                  <a:pt x="6356824" y="3324524"/>
                  <a:pt x="6375389" y="3563027"/>
                </a:cubicBezTo>
                <a:cubicBezTo>
                  <a:pt x="6154643" y="3579244"/>
                  <a:pt x="5879057" y="3547182"/>
                  <a:pt x="5737850" y="3563027"/>
                </a:cubicBezTo>
                <a:cubicBezTo>
                  <a:pt x="5596643" y="3578872"/>
                  <a:pt x="5470066" y="3557238"/>
                  <a:pt x="5291573" y="3563027"/>
                </a:cubicBezTo>
                <a:cubicBezTo>
                  <a:pt x="5113080" y="3568816"/>
                  <a:pt x="4918251" y="3578932"/>
                  <a:pt x="4781542" y="3563027"/>
                </a:cubicBezTo>
                <a:cubicBezTo>
                  <a:pt x="4644833" y="3547122"/>
                  <a:pt x="4425796" y="3531574"/>
                  <a:pt x="4144003" y="3563027"/>
                </a:cubicBezTo>
                <a:cubicBezTo>
                  <a:pt x="3862210" y="3594480"/>
                  <a:pt x="3797187" y="3532226"/>
                  <a:pt x="3506464" y="3563027"/>
                </a:cubicBezTo>
                <a:cubicBezTo>
                  <a:pt x="3215741" y="3593828"/>
                  <a:pt x="2973568" y="3569680"/>
                  <a:pt x="2741417" y="3563027"/>
                </a:cubicBezTo>
                <a:cubicBezTo>
                  <a:pt x="2509266" y="3556374"/>
                  <a:pt x="2411796" y="3572676"/>
                  <a:pt x="2295140" y="3563027"/>
                </a:cubicBezTo>
                <a:cubicBezTo>
                  <a:pt x="2178484" y="3553378"/>
                  <a:pt x="1904223" y="3573286"/>
                  <a:pt x="1785109" y="3563027"/>
                </a:cubicBezTo>
                <a:cubicBezTo>
                  <a:pt x="1665995" y="3552768"/>
                  <a:pt x="1438301" y="3550738"/>
                  <a:pt x="1275078" y="3563027"/>
                </a:cubicBezTo>
                <a:cubicBezTo>
                  <a:pt x="1111855" y="3575316"/>
                  <a:pt x="990581" y="3553792"/>
                  <a:pt x="828801" y="3563027"/>
                </a:cubicBezTo>
                <a:cubicBezTo>
                  <a:pt x="667021" y="3572262"/>
                  <a:pt x="231493" y="3533692"/>
                  <a:pt x="0" y="3563027"/>
                </a:cubicBezTo>
                <a:cubicBezTo>
                  <a:pt x="-15822" y="3435701"/>
                  <a:pt x="-3119" y="3188558"/>
                  <a:pt x="0" y="3076080"/>
                </a:cubicBezTo>
                <a:cubicBezTo>
                  <a:pt x="3119" y="2963602"/>
                  <a:pt x="-1663" y="2748723"/>
                  <a:pt x="0" y="2553503"/>
                </a:cubicBezTo>
                <a:cubicBezTo>
                  <a:pt x="1663" y="2358283"/>
                  <a:pt x="-11928" y="2127132"/>
                  <a:pt x="0" y="1888404"/>
                </a:cubicBezTo>
                <a:cubicBezTo>
                  <a:pt x="11928" y="1649676"/>
                  <a:pt x="27271" y="1463345"/>
                  <a:pt x="0" y="1330197"/>
                </a:cubicBezTo>
                <a:cubicBezTo>
                  <a:pt x="-27271" y="1197049"/>
                  <a:pt x="-11009" y="1024729"/>
                  <a:pt x="0" y="807619"/>
                </a:cubicBezTo>
                <a:cubicBezTo>
                  <a:pt x="11009" y="590509"/>
                  <a:pt x="-20150" y="20292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5DA4"/>
            </a:solidFill>
            <a:extLst>
              <a:ext uri="{C807C97D-BFC1-408E-A445-0C87EB9F89A2}">
                <ask:lineSketchStyleProps xmlns:ask="http://schemas.microsoft.com/office/drawing/2018/sketchyshapes" sd="22036937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rgbClr val="005CA9"/>
                </a:solidFill>
                <a:latin typeface="Arial"/>
              </a:rPr>
              <a:t>Invaliditou</a:t>
            </a:r>
            <a:r>
              <a:rPr lang="sk-SK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sa rozumie pokles schopnosti vykonávať zárobkovú činnosť v dôsledku dlhodobo nepriaznivého zdravotného stavu v porovnaní so zdravou fyzickou osobou.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rgbClr val="005EA4"/>
                </a:solidFill>
                <a:cs typeface="Arial" panose="020B0604020202020204" pitchFamily="34" charset="0"/>
              </a:rPr>
              <a:t>Invalidita - bez výl</a:t>
            </a:r>
            <a:r>
              <a:rPr lang="sk-SK" sz="1600" b="1" dirty="0">
                <a:solidFill>
                  <a:srgbClr val="005EA4"/>
                </a:solidFill>
                <a:latin typeface="Arial"/>
                <a:cs typeface="Arial" panose="020B0604020202020204" pitchFamily="34" charset="0"/>
              </a:rPr>
              <a:t>uk </a:t>
            </a:r>
            <a:r>
              <a:rPr lang="sk-SK" sz="1600" dirty="0">
                <a:solidFill>
                  <a:srgbClr val="343C3D"/>
                </a:solidFill>
                <a:latin typeface="Arial"/>
              </a:rPr>
              <a:t>!!!, dátum PU je dátum vzniku invalidity, výplata nie je viazaná na výplatu dávok zo SP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rgbClr val="005EA4"/>
                </a:solidFill>
                <a:cs typeface="Arial" panose="020B0604020202020204" pitchFamily="34" charset="0"/>
              </a:rPr>
              <a:t>Invalidita</a:t>
            </a:r>
            <a:r>
              <a:rPr lang="sk-SK" sz="1600" b="1" dirty="0">
                <a:solidFill>
                  <a:srgbClr val="002060"/>
                </a:solidFill>
                <a:latin typeface="Source Sans Pro" pitchFamily="34" charset="0"/>
              </a:rPr>
              <a:t> – </a:t>
            </a:r>
            <a:r>
              <a:rPr lang="sk-SK" sz="1600" b="1" dirty="0">
                <a:solidFill>
                  <a:srgbClr val="FF0000"/>
                </a:solidFill>
                <a:latin typeface="Source Sans Pro" pitchFamily="34" charset="0"/>
              </a:rPr>
              <a:t>bez čakacej doby na diagnostikovanie choroby</a:t>
            </a:r>
          </a:p>
          <a:p>
            <a:pPr marL="285750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600" b="1" dirty="0">
                <a:solidFill>
                  <a:srgbClr val="005CA9"/>
                </a:solidFill>
                <a:latin typeface="Arial"/>
              </a:rPr>
              <a:t>Dátumom vzniku PU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v poistení invalidity je deň priznania invalidity s príslušným percentom miery poklesu schopnosti vykonávať zárobkovú činnosť </a:t>
            </a:r>
            <a:r>
              <a:rPr lang="sk-SK" sz="1600" b="1" dirty="0">
                <a:solidFill>
                  <a:srgbClr val="000000"/>
                </a:solidFill>
                <a:latin typeface="Arial"/>
              </a:rPr>
              <a:t>uvedenú v lekárskom posudku.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52DCB01-698D-407C-AE44-E0C8FD42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983" y="337543"/>
            <a:ext cx="2145978" cy="156749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20DA9AA-273E-4CB6-A8CB-38663101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509" y="2145085"/>
            <a:ext cx="1118654" cy="111865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4265CA2-436A-40AD-83EA-B687AE89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165" y="3503783"/>
            <a:ext cx="2418400" cy="13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9" y="288729"/>
            <a:ext cx="4039486" cy="506562"/>
          </a:xfrm>
        </p:spPr>
        <p:txBody>
          <a:bodyPr/>
          <a:lstStyle/>
          <a:p>
            <a:pPr algn="r"/>
            <a:r>
              <a:rPr lang="sk-SK" sz="2800" dirty="0"/>
              <a:t>Invalidita - výhody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6C83C98A-EF79-41C3-B495-CF425983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2" y="1108181"/>
            <a:ext cx="8199455" cy="373239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044B572-5B16-4615-B1FF-700EFC54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994" y="109727"/>
            <a:ext cx="1034951" cy="9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3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343" y="288729"/>
            <a:ext cx="5215142" cy="506562"/>
          </a:xfrm>
        </p:spPr>
        <p:txBody>
          <a:bodyPr/>
          <a:lstStyle/>
          <a:p>
            <a:pPr algn="r"/>
            <a:r>
              <a:rPr lang="sk-SK" sz="2000" dirty="0"/>
              <a:t>Štatistiky – Príčiny vzniku invalidity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09A274B-4CAA-435B-89B5-61285F199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40" y="884729"/>
            <a:ext cx="2846488" cy="410946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DF7FAF2-E465-4782-A717-772ACFAF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317" y="884729"/>
            <a:ext cx="2773290" cy="410946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8F6597E-5DC4-4E4A-844A-91EABB940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52" y="1156228"/>
            <a:ext cx="1231499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83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7552" y="249598"/>
            <a:ext cx="5290732" cy="403545"/>
          </a:xfrm>
        </p:spPr>
        <p:txBody>
          <a:bodyPr/>
          <a:lstStyle/>
          <a:p>
            <a:pPr algn="r"/>
            <a:r>
              <a:rPr lang="sk-SK" sz="1800" dirty="0"/>
              <a:t>Poistná ochrana = zabezpečenie príjmu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3BD925E-BC99-41D3-BD00-B5839239DB92}"/>
              </a:ext>
            </a:extLst>
          </p:cNvPr>
          <p:cNvSpPr txBox="1">
            <a:spLocks/>
          </p:cNvSpPr>
          <p:nvPr/>
        </p:nvSpPr>
        <p:spPr>
          <a:xfrm>
            <a:off x="530149" y="653143"/>
            <a:ext cx="2042229" cy="5898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l"/>
            <a:r>
              <a:rPr lang="sk-SK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Invalidita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1563384-38DA-4755-87EF-36CB47E8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740" y="3364602"/>
            <a:ext cx="1426306" cy="1430381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BAC2646-FFBE-4590-8AC9-4B9AB1828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853" y="852514"/>
            <a:ext cx="4180680" cy="2312717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EC9D3A7-6B19-48C4-87F6-17CF40130E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6083" y="1331659"/>
            <a:ext cx="4114066" cy="37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chemeClr val="tx2"/>
              </a:buClr>
              <a:buSzPct val="80000"/>
              <a:buFont typeface="Wingdings" pitchFamily="2" charset="2"/>
              <a:buChar char="n"/>
              <a:tabLst>
                <a:tab pos="266700" algn="l"/>
              </a:tabLst>
              <a:defRPr sz="2200" b="1">
                <a:solidFill>
                  <a:srgbClr val="103184"/>
                </a:solidFill>
                <a:latin typeface="Arial" charset="0"/>
              </a:defRPr>
            </a:lvl1pPr>
            <a:lvl2pPr marL="179388">
              <a:buClr>
                <a:schemeClr val="bg1"/>
              </a:buClr>
              <a:buSzPct val="85000"/>
              <a:buFont typeface="Wingdings" pitchFamily="2" charset="2"/>
              <a:buChar char="l"/>
              <a:tabLst>
                <a:tab pos="266700" algn="l"/>
              </a:tabLst>
              <a:defRPr sz="1700">
                <a:solidFill>
                  <a:srgbClr val="103184"/>
                </a:solidFill>
                <a:latin typeface="Arial" charset="0"/>
              </a:defRPr>
            </a:lvl2pPr>
            <a:lvl3pPr marL="738188" indent="-195263">
              <a:buClr>
                <a:schemeClr val="bg1"/>
              </a:buClr>
              <a:buSzPct val="85000"/>
              <a:buChar char="-"/>
              <a:tabLst>
                <a:tab pos="266700" algn="l"/>
              </a:tabLst>
              <a:defRPr sz="1700">
                <a:solidFill>
                  <a:srgbClr val="103184"/>
                </a:solidFill>
                <a:latin typeface="Arial" charset="0"/>
                <a:ea typeface="ＭＳ Ｐゴシック" pitchFamily="34" charset="-128"/>
              </a:defRPr>
            </a:lvl3pPr>
            <a:lvl4pPr marL="933450" indent="-193675">
              <a:buClr>
                <a:schemeClr val="bg1"/>
              </a:buClr>
              <a:buSzPct val="85000"/>
              <a:tabLst>
                <a:tab pos="266700" algn="l"/>
              </a:tabLst>
              <a:defRPr sz="2200" b="1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1220788" indent="-285750">
              <a:buSzPct val="80000"/>
              <a:buFont typeface="Wingdings" pitchFamily="2" charset="2"/>
              <a:tabLst>
                <a:tab pos="266700" algn="l"/>
              </a:tabLst>
              <a:defRPr>
                <a:solidFill>
                  <a:srgbClr val="103184"/>
                </a:solidFill>
                <a:latin typeface="Arial" charset="0"/>
                <a:ea typeface="ＭＳ Ｐゴシック" pitchFamily="34" charset="-128"/>
              </a:defRPr>
            </a:lvl5pPr>
            <a:lvl6pPr marL="1677988" indent="-28575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Wingdings" pitchFamily="2" charset="2"/>
              <a:tabLst>
                <a:tab pos="266700" algn="l"/>
              </a:tabLst>
              <a:defRPr>
                <a:solidFill>
                  <a:srgbClr val="103184"/>
                </a:solidFill>
                <a:latin typeface="Arial" charset="0"/>
                <a:ea typeface="ＭＳ Ｐゴシック" pitchFamily="34" charset="-128"/>
              </a:defRPr>
            </a:lvl6pPr>
            <a:lvl7pPr marL="2135188" indent="-28575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Wingdings" pitchFamily="2" charset="2"/>
              <a:tabLst>
                <a:tab pos="266700" algn="l"/>
              </a:tabLst>
              <a:defRPr>
                <a:solidFill>
                  <a:srgbClr val="103184"/>
                </a:solidFill>
                <a:latin typeface="Arial" charset="0"/>
                <a:ea typeface="ＭＳ Ｐゴシック" pitchFamily="34" charset="-128"/>
              </a:defRPr>
            </a:lvl7pPr>
            <a:lvl8pPr marL="2592388" indent="-28575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Wingdings" pitchFamily="2" charset="2"/>
              <a:tabLst>
                <a:tab pos="266700" algn="l"/>
              </a:tabLst>
              <a:defRPr>
                <a:solidFill>
                  <a:srgbClr val="103184"/>
                </a:solidFill>
                <a:latin typeface="Arial" charset="0"/>
                <a:ea typeface="ＭＳ Ｐゴシック" pitchFamily="34" charset="-128"/>
              </a:defRPr>
            </a:lvl8pPr>
            <a:lvl9pPr marL="3049588" indent="-28575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Wingdings" pitchFamily="2" charset="2"/>
              <a:tabLst>
                <a:tab pos="266700" algn="l"/>
              </a:tabLst>
              <a:defRPr>
                <a:solidFill>
                  <a:srgbClr val="103184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altLang="sk-SK" sz="1600" dirty="0">
                <a:solidFill>
                  <a:srgbClr val="002060"/>
                </a:solidFill>
                <a:latin typeface="Arial"/>
              </a:rPr>
              <a:t>Pre klientov</a:t>
            </a:r>
            <a:r>
              <a:rPr lang="sk-SK" altLang="sk-SK" sz="1600" dirty="0">
                <a:solidFill>
                  <a:srgbClr val="343C3D"/>
                </a:solidFill>
                <a:latin typeface="Arial"/>
              </a:rPr>
              <a:t> </a:t>
            </a:r>
            <a:r>
              <a:rPr lang="sk-SK" altLang="sk-SK" sz="1600" b="1" dirty="0">
                <a:solidFill>
                  <a:srgbClr val="FF0000"/>
                </a:solidFill>
                <a:latin typeface="Arial"/>
              </a:rPr>
              <a:t>od 18. rokov</a:t>
            </a:r>
            <a:r>
              <a:rPr lang="sk-SK" altLang="sk-SK" sz="1600" dirty="0">
                <a:solidFill>
                  <a:srgbClr val="C00000"/>
                </a:solidFill>
                <a:latin typeface="Arial"/>
              </a:rPr>
              <a:t> </a:t>
            </a:r>
            <a:r>
              <a:rPr lang="sk-SK" altLang="sk-SK" sz="1600" dirty="0">
                <a:solidFill>
                  <a:srgbClr val="002060"/>
                </a:solidFill>
                <a:latin typeface="Arial"/>
              </a:rPr>
              <a:t>veku </a:t>
            </a:r>
          </a:p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altLang="sk-SK" sz="1600" b="1" dirty="0">
                <a:solidFill>
                  <a:srgbClr val="FF0000"/>
                </a:solidFill>
                <a:latin typeface="Arial"/>
              </a:rPr>
              <a:t>Aj pre klientov bez príjmu</a:t>
            </a:r>
          </a:p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altLang="sk-SK" sz="1600" dirty="0">
                <a:solidFill>
                  <a:srgbClr val="002060"/>
                </a:solidFill>
                <a:latin typeface="Arial"/>
              </a:rPr>
              <a:t>Bez čakacej doby na diagnostikovanie choroby</a:t>
            </a:r>
          </a:p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altLang="sk-SK" sz="1600" b="1" dirty="0">
                <a:solidFill>
                  <a:srgbClr val="002060"/>
                </a:solidFill>
                <a:latin typeface="Arial"/>
              </a:rPr>
              <a:t>Čakacia lehota 18 mesiacov na</a:t>
            </a:r>
            <a:r>
              <a:rPr lang="sk-SK" altLang="sk-SK" sz="16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sk-SK" altLang="sk-SK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„Rozhodnutie o priznaní invalidity“     </a:t>
            </a:r>
            <a:r>
              <a:rPr lang="sk-SK" altLang="sk-SK" sz="1600" dirty="0">
                <a:solidFill>
                  <a:srgbClr val="002060"/>
                </a:solidFill>
                <a:latin typeface="Arial"/>
              </a:rPr>
              <a:t>(v prípade choroby)</a:t>
            </a:r>
          </a:p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altLang="sk-SK" sz="1600" dirty="0">
                <a:solidFill>
                  <a:srgbClr val="002060"/>
                </a:solidFill>
                <a:latin typeface="Arial"/>
              </a:rPr>
              <a:t>Priznanie invalidity podľa Zákona o sociálnom poistení</a:t>
            </a:r>
          </a:p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sz="1600" dirty="0">
                <a:solidFill>
                  <a:srgbClr val="002060"/>
                </a:solidFill>
                <a:latin typeface="Arial"/>
              </a:rPr>
              <a:t>Potvrdenie s právoplatným rozhodnutím kompetentného orgánu/osoby</a:t>
            </a:r>
          </a:p>
          <a:p>
            <a:pPr marL="285750" lvl="1" indent="-285750" defTabSz="16113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DA4"/>
              </a:buClr>
              <a:buSzPct val="100000"/>
              <a:buFont typeface="Wingdings" pitchFamily="2" charset="2"/>
              <a:buChar char="§"/>
              <a:defRPr/>
            </a:pPr>
            <a:r>
              <a:rPr lang="sk-SK" altLang="sk-SK" sz="1600" b="1" dirty="0">
                <a:solidFill>
                  <a:srgbClr val="FF0000"/>
                </a:solidFill>
                <a:latin typeface="Arial"/>
              </a:rPr>
              <a:t>Krytie „psychických chorôb“</a:t>
            </a:r>
          </a:p>
        </p:txBody>
      </p:sp>
    </p:spTree>
    <p:extLst>
      <p:ext uri="{BB962C8B-B14F-4D97-AF65-F5344CB8AC3E}">
        <p14:creationId xmlns:p14="http://schemas.microsoft.com/office/powerpoint/2010/main" val="251205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EBA1933-78B3-4836-B2B8-847D7C5F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36" y="772216"/>
            <a:ext cx="6643873" cy="14984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65959"/>
            <a:ext cx="6079300" cy="506562"/>
          </a:xfrm>
        </p:spPr>
        <p:txBody>
          <a:bodyPr/>
          <a:lstStyle/>
          <a:p>
            <a:pPr algn="r"/>
            <a:r>
              <a:rPr lang="sk-SK" altLang="fr-FR" sz="2000" dirty="0"/>
              <a:t>Základné fakty o INVALIDITE</a:t>
            </a:r>
            <a:endParaRPr lang="sk-SK" sz="2000" dirty="0"/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5A66BFEA-55DE-42F4-B699-4E67393B1A83}"/>
              </a:ext>
            </a:extLst>
          </p:cNvPr>
          <p:cNvSpPr txBox="1">
            <a:spLocks/>
          </p:cNvSpPr>
          <p:nvPr/>
        </p:nvSpPr>
        <p:spPr bwMode="auto">
          <a:xfrm>
            <a:off x="223836" y="664013"/>
            <a:ext cx="7344088" cy="288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96913" rtl="0" eaLnBrk="0" fontAlgn="base" hangingPunct="0">
              <a:spcBef>
                <a:spcPct val="0"/>
              </a:spcBef>
              <a:spcAft>
                <a:spcPct val="0"/>
              </a:spcAft>
              <a:defRPr sz="1900" kern="1200" baseline="0">
                <a:solidFill>
                  <a:srgbClr val="00008F"/>
                </a:solidFill>
                <a:latin typeface="+mj-lt"/>
                <a:ea typeface="+mj-ea"/>
                <a:cs typeface="+mj-cs"/>
              </a:defRPr>
            </a:lvl1pPr>
            <a:lvl2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2pPr>
            <a:lvl3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3pPr>
            <a:lvl4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4pPr>
            <a:lvl5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5pPr>
            <a:lvl6pPr marL="4572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k-SK" altLang="fr-FR" sz="1100" b="1" dirty="0">
                <a:solidFill>
                  <a:srgbClr val="C00000"/>
                </a:solidFill>
                <a:latin typeface="Arial"/>
              </a:rPr>
              <a:t>Priemerná výška vyplácaných dôchodkov (v mesiacoch)</a:t>
            </a:r>
            <a:endParaRPr lang="en-GB" altLang="fr-FR" sz="1100" b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76237B4-DADE-4588-A9A2-FB436631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01" y="580495"/>
            <a:ext cx="1746800" cy="1741220"/>
          </a:xfrm>
          <a:prstGeom prst="rect">
            <a:avLst/>
          </a:prstGeom>
        </p:spPr>
      </p:pic>
      <p:sp>
        <p:nvSpPr>
          <p:cNvPr id="12" name="Titre 6">
            <a:extLst>
              <a:ext uri="{FF2B5EF4-FFF2-40B4-BE49-F238E27FC236}">
                <a16:creationId xmlns:a16="http://schemas.microsoft.com/office/drawing/2014/main" id="{04B67E41-BCD0-4C13-98BB-16013BB1F81C}"/>
              </a:ext>
            </a:extLst>
          </p:cNvPr>
          <p:cNvSpPr txBox="1">
            <a:spLocks/>
          </p:cNvSpPr>
          <p:nvPr/>
        </p:nvSpPr>
        <p:spPr bwMode="auto">
          <a:xfrm>
            <a:off x="182483" y="4282638"/>
            <a:ext cx="5629665" cy="8712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96913" rtl="0" eaLnBrk="0" fontAlgn="base" hangingPunct="0">
              <a:spcBef>
                <a:spcPct val="0"/>
              </a:spcBef>
              <a:spcAft>
                <a:spcPct val="0"/>
              </a:spcAft>
              <a:defRPr sz="1900" kern="1200" baseline="0">
                <a:solidFill>
                  <a:srgbClr val="00008F"/>
                </a:solidFill>
                <a:latin typeface="+mj-lt"/>
                <a:ea typeface="+mj-ea"/>
                <a:cs typeface="+mj-cs"/>
              </a:defRPr>
            </a:lvl1pPr>
            <a:lvl2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2pPr>
            <a:lvl3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3pPr>
            <a:lvl4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4pPr>
            <a:lvl5pPr algn="ctr" defTabSz="696913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Source Sans Pro" pitchFamily="34" charset="0"/>
              </a:defRPr>
            </a:lvl5pPr>
            <a:lvl6pPr marL="4572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696913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sk-SK" altLang="fr-FR" sz="1600" b="1" dirty="0">
                <a:solidFill>
                  <a:srgbClr val="3155AB"/>
                </a:solidFill>
                <a:latin typeface="Arial"/>
              </a:rPr>
              <a:t>	Priemerná mesačná mzda v SK v 2009 bola 744 €</a:t>
            </a:r>
          </a:p>
          <a:p>
            <a:pPr>
              <a:lnSpc>
                <a:spcPct val="150000"/>
              </a:lnSpc>
            </a:pPr>
            <a:r>
              <a:rPr lang="sk-SK" altLang="fr-FR" sz="1600" b="1" dirty="0">
                <a:solidFill>
                  <a:srgbClr val="3155AB"/>
                </a:solidFill>
                <a:latin typeface="Arial"/>
              </a:rPr>
              <a:t>	Priemerná mesačná mzda v SK v 2021       </a:t>
            </a:r>
            <a:r>
              <a:rPr lang="sk-SK" alt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1.185€</a:t>
            </a:r>
            <a:endParaRPr lang="en-GB" altLang="fr-FR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DC2152EC-8696-4DBF-9267-3AC3295F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899" y="4647303"/>
            <a:ext cx="1036539" cy="4252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B30FE38-C03B-4C68-8A17-657A8D14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36" y="2270700"/>
            <a:ext cx="6245818" cy="1972715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918C5D33-B965-4534-8C31-D631D46871D8}"/>
              </a:ext>
            </a:extLst>
          </p:cNvPr>
          <p:cNvSpPr txBox="1"/>
          <p:nvPr/>
        </p:nvSpPr>
        <p:spPr>
          <a:xfrm>
            <a:off x="6980241" y="2501207"/>
            <a:ext cx="145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accent4">
                    <a:lumMod val="50000"/>
                  </a:schemeClr>
                </a:solidFill>
              </a:rPr>
              <a:t>+48,84%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6A34D06-B5F4-4258-82FC-AA1FC925441E}"/>
              </a:ext>
            </a:extLst>
          </p:cNvPr>
          <p:cNvSpPr txBox="1"/>
          <p:nvPr/>
        </p:nvSpPr>
        <p:spPr>
          <a:xfrm>
            <a:off x="6980241" y="3080809"/>
            <a:ext cx="145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accent4">
                    <a:lumMod val="50000"/>
                  </a:schemeClr>
                </a:solidFill>
              </a:rPr>
              <a:t>+27,90%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D3C1DB1-AF20-4937-B41D-2D048FEBC8C7}"/>
              </a:ext>
            </a:extLst>
          </p:cNvPr>
          <p:cNvSpPr txBox="1"/>
          <p:nvPr/>
        </p:nvSpPr>
        <p:spPr>
          <a:xfrm>
            <a:off x="6980241" y="3701915"/>
            <a:ext cx="145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accent4">
                    <a:lumMod val="50000"/>
                  </a:schemeClr>
                </a:solidFill>
              </a:rPr>
              <a:t>+33,76%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FC1B2D75-2B65-4CA9-9D17-DF2140D72F68}"/>
              </a:ext>
            </a:extLst>
          </p:cNvPr>
          <p:cNvSpPr txBox="1"/>
          <p:nvPr/>
        </p:nvSpPr>
        <p:spPr>
          <a:xfrm>
            <a:off x="6980241" y="4647259"/>
            <a:ext cx="1455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accent4">
                    <a:lumMod val="50000"/>
                  </a:schemeClr>
                </a:solidFill>
              </a:rPr>
              <a:t>+59,14%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C164397A-AB6B-4F76-ABC2-4A52A278FE54}"/>
              </a:ext>
            </a:extLst>
          </p:cNvPr>
          <p:cNvPicPr/>
          <p:nvPr/>
        </p:nvPicPr>
        <p:blipFill rotWithShape="1">
          <a:blip r:embed="rId6"/>
          <a:srcRect l="29486" t="50710" r="17769" b="18903"/>
          <a:stretch/>
        </p:blipFill>
        <p:spPr bwMode="auto">
          <a:xfrm>
            <a:off x="150130" y="2268630"/>
            <a:ext cx="6598275" cy="2102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086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03BD925E-BC99-41D3-BD00-B5839239DB92}"/>
              </a:ext>
            </a:extLst>
          </p:cNvPr>
          <p:cNvSpPr txBox="1">
            <a:spLocks/>
          </p:cNvSpPr>
          <p:nvPr/>
        </p:nvSpPr>
        <p:spPr>
          <a:xfrm>
            <a:off x="2907253" y="-4302"/>
            <a:ext cx="3800691" cy="6789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k-SK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Pracovná neschopnosť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F0E9405-113F-4CB2-A9D4-73203FF6247E}"/>
              </a:ext>
            </a:extLst>
          </p:cNvPr>
          <p:cNvSpPr/>
          <p:nvPr/>
        </p:nvSpPr>
        <p:spPr>
          <a:xfrm>
            <a:off x="178404" y="930822"/>
            <a:ext cx="88852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na Slovensku, odvody odvádza na SK a má lekára na Slovensku 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ÁNO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v krajine EÚ, odvody odvádza na SK a má lekára na SK 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ÁNO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v krajine EU, odvody platí v danej krajine /on, alebo jeho zamestnávateľ/ a lekára na Slovensku 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ÁNO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v krajine EÚ, odvody platí v danej krajine a lekára ma mimo SK 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NIE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C0643B8-DF32-4B52-AB89-6900F7D5DCD5}"/>
              </a:ext>
            </a:extLst>
          </p:cNvPr>
          <p:cNvSpPr txBox="1">
            <a:spLocks/>
          </p:cNvSpPr>
          <p:nvPr/>
        </p:nvSpPr>
        <p:spPr>
          <a:xfrm>
            <a:off x="2671654" y="2324844"/>
            <a:ext cx="3800691" cy="6789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k-SK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Invalidita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7E7E5CEE-9620-49F2-8E19-48562D7A2F07}"/>
              </a:ext>
            </a:extLst>
          </p:cNvPr>
          <p:cNvSpPr/>
          <p:nvPr/>
        </p:nvSpPr>
        <p:spPr>
          <a:xfrm>
            <a:off x="178404" y="3217111"/>
            <a:ext cx="8885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na Slovensku, odvody odvádza na SK a má lekára na Slovensku 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ÁNO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v krajine EÚ, odvody odvádza na SK a má lekára na SK 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ÁNO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v krajine EU, odvody platí v danej krajine /on, alebo jeho zamestnávateľ/ a lekára na Slovensku –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ÁNO</a:t>
            </a:r>
            <a:endParaRPr lang="sk-SK" sz="18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Pracuje v krajine EÚ, odvody platí v danej krajine a lekára ma mimo SK - </a:t>
            </a:r>
            <a:r>
              <a:rPr lang="sk-SK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v čase vzniku poistenia lekár má byť v SR, následne nemá vplyv na PU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DBF82A3-61B0-4F20-B12C-0CCE2A89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219" y="192159"/>
            <a:ext cx="1178393" cy="117839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AB9B4EE-CF39-42FE-BBB6-2FC90929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830" y="2137563"/>
            <a:ext cx="1367169" cy="13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42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mpower  people…">
            <a:extLst>
              <a:ext uri="{FF2B5EF4-FFF2-40B4-BE49-F238E27FC236}">
                <a16:creationId xmlns:a16="http://schemas.microsoft.com/office/drawing/2014/main" id="{1C32E565-10A7-4359-96F7-D4096523F33A}"/>
              </a:ext>
            </a:extLst>
          </p:cNvPr>
          <p:cNvSpPr txBox="1"/>
          <p:nvPr/>
        </p:nvSpPr>
        <p:spPr>
          <a:xfrm>
            <a:off x="140677" y="1935954"/>
            <a:ext cx="8822453" cy="15100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045" tIns="39045" rIns="39045" bIns="3904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0"/>
            </a:pP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„Úverová asistencia“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0"/>
            </a:pPr>
            <a:r>
              <a:rPr lang="sk-SK" sz="4400" b="1" dirty="0">
                <a:solidFill>
                  <a:srgbClr val="FFFFFF"/>
                </a:solidFill>
                <a:cs typeface="Calibri" panose="020F0502020204030204" pitchFamily="34" charset="0"/>
              </a:rPr>
              <a:t>Balíček 1.rizika</a:t>
            </a:r>
            <a:endParaRPr kumimoji="0" lang="sk-SK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1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8661" y="436699"/>
            <a:ext cx="3848432" cy="723501"/>
          </a:xfrm>
        </p:spPr>
        <p:txBody>
          <a:bodyPr/>
          <a:lstStyle/>
          <a:p>
            <a:pPr algn="ctr"/>
            <a:r>
              <a:rPr lang="sk-SK" sz="2800" dirty="0"/>
              <a:t>Balíček 1. rizika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7DC49D9-19FC-4A91-8CF2-38D13E50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288" y="1477106"/>
            <a:ext cx="3897440" cy="2763297"/>
          </a:xfrm>
          <a:prstGeom prst="rect">
            <a:avLst/>
          </a:prstGeom>
        </p:spPr>
      </p:pic>
      <p:sp>
        <p:nvSpPr>
          <p:cNvPr id="7" name="ZoneTexte 5">
            <a:extLst>
              <a:ext uri="{FF2B5EF4-FFF2-40B4-BE49-F238E27FC236}">
                <a16:creationId xmlns:a16="http://schemas.microsoft.com/office/drawing/2014/main" id="{9DC7D019-E007-4158-A5E8-56E9F256ACA6}"/>
              </a:ext>
            </a:extLst>
          </p:cNvPr>
          <p:cNvSpPr txBox="1">
            <a:spLocks noChangeAspect="1"/>
          </p:cNvSpPr>
          <p:nvPr/>
        </p:nvSpPr>
        <p:spPr>
          <a:xfrm>
            <a:off x="244714" y="1045347"/>
            <a:ext cx="4757368" cy="4116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914146"/>
              </a:buClr>
              <a:buSzPct val="85000"/>
            </a:pPr>
            <a:r>
              <a:rPr lang="sk-SK" b="1" dirty="0">
                <a:solidFill>
                  <a:srgbClr val="3155AB"/>
                </a:solidFill>
                <a:latin typeface="Arial"/>
              </a:rPr>
              <a:t>NOVÉ PRIPOISTENIA </a:t>
            </a:r>
          </a:p>
          <a:p>
            <a:pPr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914146"/>
              </a:buClr>
              <a:buSzPct val="85000"/>
            </a:pPr>
            <a:endParaRPr lang="sk-SK" dirty="0">
              <a:solidFill>
                <a:srgbClr val="3155AB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Smrť + Invalidita nad 40 % 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Invalidita nad 70 % </a:t>
            </a:r>
            <a:endParaRPr lang="en-US" sz="1400" dirty="0">
              <a:solidFill>
                <a:srgbClr val="002060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kritické ochorenia (komplexný balíček)</a:t>
            </a:r>
            <a:endParaRPr lang="en-US" sz="1400" dirty="0">
              <a:solidFill>
                <a:srgbClr val="002060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kritické ochorenia (základný balíček)</a:t>
            </a:r>
            <a:endParaRPr lang="en-US" sz="1400" dirty="0">
              <a:solidFill>
                <a:srgbClr val="002060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Invalidita nad 40 % + kritické ochorenia (komplexný balíček) </a:t>
            </a:r>
            <a:endParaRPr lang="en-US" sz="1400" dirty="0">
              <a:solidFill>
                <a:srgbClr val="002060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Invalidita nad 70 % + kritické ochorenia (komplexný balíček) </a:t>
            </a:r>
            <a:endParaRPr lang="en-US" sz="1400" dirty="0">
              <a:solidFill>
                <a:srgbClr val="002060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Invalidita nad 40 % + kritické ochorenia (základný balíček) </a:t>
            </a:r>
            <a:endParaRPr lang="en-US" sz="1400" dirty="0">
              <a:solidFill>
                <a:srgbClr val="002060"/>
              </a:solidFill>
              <a:latin typeface="Arial"/>
            </a:endParaRP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5DA4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  <a:latin typeface="Arial"/>
              </a:rPr>
              <a:t>Smrť + Invalidita nad 70 % + kritické ochorenia (základný balíček) 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914146"/>
              </a:buClr>
              <a:buSzPct val="85000"/>
              <a:buFont typeface="fleche_rond" pitchFamily="2" charset="0"/>
              <a:buChar char=""/>
            </a:pPr>
            <a:endParaRPr lang="sk-SK" dirty="0">
              <a:solidFill>
                <a:srgbClr val="000000"/>
              </a:solidFill>
              <a:latin typeface="Arial"/>
            </a:endParaRPr>
          </a:p>
          <a:p>
            <a:pPr defTabSz="1611313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914146"/>
              </a:buClr>
              <a:buSzPct val="85000"/>
            </a:pP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28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373" y="352512"/>
            <a:ext cx="4974759" cy="604157"/>
          </a:xfrm>
        </p:spPr>
        <p:txBody>
          <a:bodyPr/>
          <a:lstStyle/>
          <a:p>
            <a:pPr lvl="0" algn="r" defTabSz="1611313">
              <a:spcAft>
                <a:spcPts val="600"/>
              </a:spcAft>
              <a:buClr>
                <a:srgbClr val="027180"/>
              </a:buClr>
              <a:buSzPct val="85000"/>
              <a:defRPr/>
            </a:pPr>
            <a:r>
              <a:rPr lang="sk-SK" sz="2800" dirty="0"/>
              <a:t>Balíček 1. rizika</a:t>
            </a:r>
            <a:endParaRPr lang="sk-SK" sz="2800" b="1" dirty="0">
              <a:solidFill>
                <a:srgbClr val="005B9C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AFE1BCB-4444-4E19-9D39-B287B41BE2DB}"/>
              </a:ext>
            </a:extLst>
          </p:cNvPr>
          <p:cNvSpPr/>
          <p:nvPr/>
        </p:nvSpPr>
        <p:spPr>
          <a:xfrm>
            <a:off x="167607" y="956669"/>
            <a:ext cx="480632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dirty="0">
                <a:solidFill>
                  <a:srgbClr val="002060"/>
                </a:solidFill>
                <a:latin typeface="Arial"/>
              </a:rPr>
              <a:t>Lineárne klesajúce poistné sumy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dirty="0">
                <a:solidFill>
                  <a:srgbClr val="002060"/>
                </a:solidFill>
                <a:latin typeface="Arial"/>
              </a:rPr>
              <a:t>UVA je bez bonusových krytí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b="1" dirty="0">
                <a:solidFill>
                  <a:srgbClr val="FF0000"/>
                </a:solidFill>
                <a:latin typeface="Arial"/>
              </a:rPr>
              <a:t>50 % zľava</a:t>
            </a:r>
            <a:r>
              <a:rPr lang="sk-SK" sz="1600" b="1" dirty="0">
                <a:solidFill>
                  <a:srgbClr val="005CA9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pre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b="1" dirty="0">
                <a:solidFill>
                  <a:srgbClr val="FF0000"/>
                </a:solidFill>
                <a:latin typeface="Arial"/>
              </a:rPr>
              <a:t>nefajčiara</a:t>
            </a:r>
            <a:r>
              <a:rPr lang="sk-SK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v rámci kombinácie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FF0000"/>
                </a:solidFill>
                <a:latin typeface="Arial"/>
              </a:rPr>
              <a:t>Smrť + Invalidita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b="1" dirty="0">
                <a:solidFill>
                  <a:srgbClr val="FF0000"/>
                </a:solidFill>
                <a:latin typeface="Arial"/>
              </a:rPr>
              <a:t>30 % zľava</a:t>
            </a:r>
            <a:r>
              <a:rPr lang="sk-SK" sz="1600" b="1" dirty="0">
                <a:solidFill>
                  <a:srgbClr val="005CA9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pre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b="1" dirty="0">
                <a:solidFill>
                  <a:srgbClr val="FF0000"/>
                </a:solidFill>
                <a:latin typeface="Arial"/>
              </a:rPr>
              <a:t>fajčiara</a:t>
            </a:r>
            <a:r>
              <a:rPr lang="sk-SK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v rámci kombinácie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FF0000"/>
                </a:solidFill>
                <a:latin typeface="Arial"/>
              </a:rPr>
              <a:t>Smrť + Invalidita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b="1" dirty="0">
                <a:solidFill>
                  <a:srgbClr val="005CA9"/>
                </a:solidFill>
                <a:latin typeface="Arial"/>
              </a:rPr>
              <a:t>40 % zľava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pre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b="1" dirty="0">
                <a:solidFill>
                  <a:srgbClr val="005CA9"/>
                </a:solidFill>
                <a:latin typeface="Arial"/>
              </a:rPr>
              <a:t>nefajčiara</a:t>
            </a:r>
            <a:r>
              <a:rPr lang="sk-SK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v rámci kombinácie Smrť + Invalidita + Kritické ochorenia / Smrť + Kritické ochorenia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b="1" dirty="0">
                <a:solidFill>
                  <a:srgbClr val="005CA9"/>
                </a:solidFill>
                <a:latin typeface="Arial"/>
              </a:rPr>
              <a:t>25 % zľava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pre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b="1" dirty="0">
                <a:solidFill>
                  <a:srgbClr val="005CA9"/>
                </a:solidFill>
                <a:latin typeface="Arial"/>
              </a:rPr>
              <a:t>fajčiara</a:t>
            </a:r>
            <a:r>
              <a:rPr lang="sk-SK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sk-SK" sz="1600" dirty="0">
                <a:solidFill>
                  <a:srgbClr val="002060"/>
                </a:solidFill>
                <a:latin typeface="Arial"/>
              </a:rPr>
              <a:t>v rámci kombinácie Smrť + Invalidita + Kritické ochorenia / Smrť + Kritické ochorenia</a:t>
            </a:r>
            <a:r>
              <a:rPr lang="sk-SK" sz="16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85750" indent="-285750" defTabSz="1611313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5CA9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k-SK" sz="1600" dirty="0">
                <a:solidFill>
                  <a:srgbClr val="002060"/>
                </a:solidFill>
                <a:latin typeface="Arial"/>
              </a:rPr>
              <a:t>ďalšia fixná zľava </a:t>
            </a:r>
            <a:r>
              <a:rPr lang="sk-SK" sz="1600" b="1" dirty="0">
                <a:solidFill>
                  <a:srgbClr val="005CA9"/>
                </a:solidFill>
                <a:latin typeface="Arial"/>
              </a:rPr>
              <a:t>15 % zľava pre dvojicu osôb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77E55D-5DA1-459F-BE12-759F1F3C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98" y="1037021"/>
            <a:ext cx="2857134" cy="190129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D1BEC20-20E7-41D1-8456-290E0F53E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43" y="3276513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62AC0630-9426-45F5-A50D-D0CC83311D88}"/>
              </a:ext>
            </a:extLst>
          </p:cNvPr>
          <p:cNvSpPr/>
          <p:nvPr/>
        </p:nvSpPr>
        <p:spPr>
          <a:xfrm>
            <a:off x="178465" y="1026626"/>
            <a:ext cx="554435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4470" indent="-334470" defTabSz="1886042">
              <a:spcAft>
                <a:spcPts val="585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002060"/>
                </a:solidFill>
              </a:rPr>
              <a:t>Poistenie bez sporiacej zložky</a:t>
            </a:r>
          </a:p>
          <a:p>
            <a:pPr marL="334470" indent="-334470" defTabSz="1886042">
              <a:spcAft>
                <a:spcPts val="585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002060"/>
                </a:solidFill>
              </a:rPr>
              <a:t>Kvalitná a bohatá poistná ochrana</a:t>
            </a:r>
          </a:p>
          <a:p>
            <a:pPr marL="334470" indent="-334470" defTabSz="1886042">
              <a:spcAft>
                <a:spcPts val="585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FF0000"/>
                </a:solidFill>
              </a:rPr>
              <a:t>Nie je minimálna výška poistného</a:t>
            </a:r>
          </a:p>
          <a:p>
            <a:pPr marL="334470" lvl="1" indent="-334470" defTabSz="1886042">
              <a:spcAft>
                <a:spcPts val="702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002060"/>
                </a:solidFill>
              </a:rPr>
              <a:t>Možnosť poistiť až 8 osôb na jedinej poistnej zmluve 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  <a:tabLst>
                <a:tab pos="312172" algn="l"/>
              </a:tabLst>
              <a:defRPr/>
            </a:pPr>
            <a:r>
              <a:rPr lang="sk-SK" altLang="sk-SK" sz="1400" dirty="0">
                <a:solidFill>
                  <a:srgbClr val="002060"/>
                </a:solidFill>
              </a:rPr>
              <a:t>Bez rodinných väzieb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  <a:tabLst>
                <a:tab pos="312172" algn="l"/>
              </a:tabLst>
              <a:defRPr/>
            </a:pPr>
            <a:r>
              <a:rPr lang="sk-SK" altLang="sk-SK" sz="1400" dirty="0">
                <a:solidFill>
                  <a:srgbClr val="002060"/>
                </a:solidFill>
              </a:rPr>
              <a:t>Bez obmedzenia pomeru počtu detí a dospelých</a:t>
            </a:r>
          </a:p>
          <a:p>
            <a:pPr marL="820903" lvl="1" indent="-28575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  <a:tabLst>
                <a:tab pos="312172" algn="l"/>
              </a:tabLst>
              <a:defRPr/>
            </a:pPr>
            <a:endParaRPr lang="sk-SK" altLang="sk-SK" sz="1400" dirty="0">
              <a:solidFill>
                <a:srgbClr val="002060"/>
              </a:solidFill>
            </a:endParaRPr>
          </a:p>
          <a:p>
            <a:pPr marL="334470" lvl="1" indent="-334470" defTabSz="1886042">
              <a:spcAft>
                <a:spcPts val="702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002060"/>
                </a:solidFill>
              </a:rPr>
              <a:t>Asistenčné služby 2 €/rok/zmluva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002060"/>
                </a:solidFill>
              </a:rPr>
              <a:t>Základné asistenčné služby ...rekonvalescencia 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002060"/>
                </a:solidFill>
              </a:rPr>
              <a:t>200 € na 1. poistnú udalosť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002060"/>
                </a:solidFill>
              </a:rPr>
              <a:t>Asistenčné služby pri invalidite </a:t>
            </a:r>
          </a:p>
          <a:p>
            <a:pPr marL="334470" indent="-334470" defTabSz="1886042">
              <a:spcAft>
                <a:spcPts val="585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endParaRPr lang="sk-SK" sz="1400" dirty="0">
              <a:solidFill>
                <a:srgbClr val="002060"/>
              </a:solidFill>
            </a:endParaRPr>
          </a:p>
          <a:p>
            <a:pPr marL="334470" indent="-334470" defTabSz="1886042">
              <a:spcAft>
                <a:spcPts val="585"/>
              </a:spcAft>
              <a:buClr>
                <a:srgbClr val="027180"/>
              </a:buClr>
              <a:buSzPct val="85000"/>
              <a:buFont typeface="Wingdings" panose="05000000000000000000" pitchFamily="2" charset="2"/>
              <a:buChar char="ü"/>
            </a:pPr>
            <a:r>
              <a:rPr lang="sk-SK" sz="1400" dirty="0">
                <a:solidFill>
                  <a:srgbClr val="002060"/>
                </a:solidFill>
              </a:rPr>
              <a:t>Zľavy 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  <a:tabLst>
                <a:tab pos="312172" algn="l"/>
              </a:tabLst>
              <a:defRPr/>
            </a:pPr>
            <a:r>
              <a:rPr lang="sk-SK" sz="1400" dirty="0">
                <a:solidFill>
                  <a:srgbClr val="002060"/>
                </a:solidFill>
              </a:rPr>
              <a:t>Štandardné</a:t>
            </a:r>
          </a:p>
          <a:p>
            <a:pPr marL="869623" lvl="1" indent="-334470" defTabSz="1886042">
              <a:buClr>
                <a:srgbClr val="027180"/>
              </a:buClr>
              <a:buSzPct val="85000"/>
              <a:buFont typeface="Wingdings" panose="05000000000000000000" pitchFamily="2" charset="2"/>
              <a:buChar char="Ø"/>
              <a:tabLst>
                <a:tab pos="312172" algn="l"/>
              </a:tabLst>
              <a:defRPr/>
            </a:pPr>
            <a:r>
              <a:rPr lang="sk-SK" sz="1400" dirty="0">
                <a:solidFill>
                  <a:srgbClr val="002060"/>
                </a:solidFill>
              </a:rPr>
              <a:t>Kampaňové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445" y="204991"/>
            <a:ext cx="7138122" cy="723501"/>
          </a:xfrm>
        </p:spPr>
        <p:txBody>
          <a:bodyPr/>
          <a:lstStyle/>
          <a:p>
            <a:pPr algn="r"/>
            <a:r>
              <a:rPr lang="sk-SK" altLang="fr-FR" sz="2800" dirty="0">
                <a:solidFill>
                  <a:srgbClr val="005CA9"/>
                </a:solidFill>
              </a:rPr>
              <a:t>Čo prináša  </a:t>
            </a:r>
            <a:r>
              <a:rPr lang="sk-SK" altLang="fr-FR" sz="2800" dirty="0" err="1">
                <a:solidFill>
                  <a:srgbClr val="005CA9"/>
                </a:solidFill>
              </a:rPr>
              <a:t>ActiveLife</a:t>
            </a:r>
            <a:r>
              <a:rPr lang="sk-SK" altLang="fr-FR" sz="2800" dirty="0">
                <a:solidFill>
                  <a:srgbClr val="005CA9"/>
                </a:solidFill>
              </a:rPr>
              <a:t>?</a:t>
            </a:r>
            <a:endParaRPr lang="sk-SK" sz="28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385AEDA-F107-48D4-900F-DF7F4E40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28" y="927986"/>
            <a:ext cx="27129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9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BB073B79-712F-4D7B-B9F5-AA6E7AAC2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662" y="2473788"/>
            <a:ext cx="4535758" cy="25940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D4B231-41BE-4831-80FF-CF64B3C1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870" y="545710"/>
            <a:ext cx="3384533" cy="690065"/>
          </a:xfrm>
        </p:spPr>
        <p:txBody>
          <a:bodyPr/>
          <a:lstStyle/>
          <a:p>
            <a:r>
              <a:rPr lang="sk-SK" sz="3200" dirty="0"/>
              <a:t>S Ú Ť A Ž !!!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777C774-9E2E-4F0E-91AF-627499D2235C}"/>
              </a:ext>
            </a:extLst>
          </p:cNvPr>
          <p:cNvSpPr txBox="1"/>
          <p:nvPr/>
        </p:nvSpPr>
        <p:spPr>
          <a:xfrm>
            <a:off x="450468" y="1130971"/>
            <a:ext cx="6828006" cy="326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FF0000"/>
                </a:solidFill>
                <a:latin typeface="Arial"/>
              </a:rPr>
              <a:t>10% z RP </a:t>
            </a:r>
            <a:r>
              <a:rPr lang="cs-CZ" b="1" dirty="0" err="1">
                <a:solidFill>
                  <a:srgbClr val="FF0000"/>
                </a:solidFill>
                <a:latin typeface="Arial"/>
              </a:rPr>
              <a:t>mimoriadna</a:t>
            </a:r>
            <a:r>
              <a:rPr lang="cs-CZ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"/>
              </a:rPr>
              <a:t>provízia</a:t>
            </a:r>
            <a:r>
              <a:rPr lang="cs-CZ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"/>
              </a:rPr>
              <a:t>pre</a:t>
            </a:r>
            <a:r>
              <a:rPr lang="cs-CZ" b="1" dirty="0">
                <a:solidFill>
                  <a:srgbClr val="FF0000"/>
                </a:solidFill>
                <a:latin typeface="Arial"/>
              </a:rPr>
              <a:t> každého </a:t>
            </a:r>
            <a:endParaRPr lang="cs-CZ" b="1" dirty="0">
              <a:solidFill>
                <a:srgbClr val="3155AB"/>
              </a:solidFill>
              <a:latin typeface="Arial"/>
            </a:endParaRPr>
          </a:p>
          <a:p>
            <a:pPr marL="214313" indent="-214313" defTabSz="68580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3155AB"/>
                </a:solidFill>
                <a:latin typeface="Arial"/>
              </a:rPr>
              <a:t> Rizikové životné </a:t>
            </a:r>
            <a:r>
              <a:rPr lang="cs-CZ" b="1" dirty="0" err="1">
                <a:solidFill>
                  <a:srgbClr val="3155AB"/>
                </a:solidFill>
                <a:latin typeface="Arial"/>
              </a:rPr>
              <a:t>poistenie</a:t>
            </a:r>
            <a:r>
              <a:rPr lang="cs-CZ" b="1" dirty="0">
                <a:solidFill>
                  <a:srgbClr val="3155AB"/>
                </a:solidFill>
                <a:latin typeface="Arial"/>
              </a:rPr>
              <a:t> s ročným </a:t>
            </a:r>
            <a:r>
              <a:rPr lang="cs-CZ" b="1" dirty="0" err="1">
                <a:solidFill>
                  <a:srgbClr val="3155AB"/>
                </a:solidFill>
                <a:latin typeface="Arial"/>
              </a:rPr>
              <a:t>poistným</a:t>
            </a:r>
            <a:r>
              <a:rPr lang="cs-CZ" b="1" dirty="0">
                <a:solidFill>
                  <a:srgbClr val="3155AB"/>
                </a:solidFill>
                <a:latin typeface="Arial"/>
              </a:rPr>
              <a:t> od 350€</a:t>
            </a:r>
          </a:p>
          <a:p>
            <a:pPr marL="214313" indent="-214313" defTabSz="68580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3155AB"/>
                </a:solidFill>
                <a:latin typeface="Arial"/>
              </a:rPr>
              <a:t> </a:t>
            </a:r>
            <a:r>
              <a:rPr lang="cs-CZ" b="1" dirty="0" err="1">
                <a:solidFill>
                  <a:srgbClr val="3155AB"/>
                </a:solidFill>
                <a:latin typeface="Arial"/>
              </a:rPr>
              <a:t>Pre</a:t>
            </a:r>
            <a:r>
              <a:rPr lang="cs-CZ" b="1" dirty="0">
                <a:solidFill>
                  <a:srgbClr val="3155AB"/>
                </a:solidFill>
                <a:latin typeface="Arial"/>
              </a:rPr>
              <a:t> produkt </a:t>
            </a:r>
            <a:r>
              <a:rPr lang="cs-CZ" b="1" dirty="0" err="1">
                <a:solidFill>
                  <a:srgbClr val="3155AB"/>
                </a:solidFill>
                <a:latin typeface="Arial"/>
              </a:rPr>
              <a:t>exAXA</a:t>
            </a:r>
            <a:r>
              <a:rPr lang="cs-CZ" b="1" dirty="0">
                <a:solidFill>
                  <a:srgbClr val="3155AB"/>
                </a:solidFill>
                <a:latin typeface="Arial"/>
              </a:rPr>
              <a:t> – </a:t>
            </a:r>
            <a:r>
              <a:rPr lang="cs-CZ" b="1" dirty="0" err="1">
                <a:solidFill>
                  <a:srgbClr val="3155AB"/>
                </a:solidFill>
                <a:latin typeface="Arial"/>
              </a:rPr>
              <a:t>ActiveLife</a:t>
            </a:r>
            <a:endParaRPr lang="sk-SK" b="1" dirty="0">
              <a:solidFill>
                <a:srgbClr val="3155AB"/>
              </a:solidFill>
              <a:latin typeface="Arial"/>
            </a:endParaRPr>
          </a:p>
          <a:p>
            <a:pPr marL="214313" indent="-214313" defTabSz="68580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b="1" dirty="0" err="1">
                <a:solidFill>
                  <a:srgbClr val="3155AB"/>
                </a:solidFill>
              </a:rPr>
              <a:t>Predĺžená</a:t>
            </a:r>
            <a:r>
              <a:rPr lang="cs-CZ" b="1" dirty="0">
                <a:solidFill>
                  <a:srgbClr val="3155AB"/>
                </a:solidFill>
              </a:rPr>
              <a:t> do 30.4.2022</a:t>
            </a:r>
            <a:endParaRPr lang="sk-SK" b="1" dirty="0">
              <a:solidFill>
                <a:srgbClr val="3155AB"/>
              </a:solidFill>
              <a:latin typeface="Arial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5194D0B-BC8D-43BD-B7B9-0131DFE4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726" y="184461"/>
            <a:ext cx="2785508" cy="17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A00A37-0FD1-4542-AAF8-1789FB0F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416969" cy="273844"/>
          </a:xfrm>
        </p:spPr>
        <p:txBody>
          <a:bodyPr/>
          <a:lstStyle/>
          <a:p>
            <a:pPr>
              <a:defRPr/>
            </a:pPr>
            <a:fld id="{D86DA402-3929-2F42-8E14-0969AC42E90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3AC7590-F5AD-4DF9-80CD-C902895D5AB3}"/>
              </a:ext>
            </a:extLst>
          </p:cNvPr>
          <p:cNvSpPr txBox="1"/>
          <p:nvPr/>
        </p:nvSpPr>
        <p:spPr bwMode="auto">
          <a:xfrm>
            <a:off x="939861" y="995380"/>
            <a:ext cx="5349356" cy="286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algn="ctr" eaLnBrk="1" hangingPunct="1"/>
            <a:r>
              <a:rPr lang="sk-SK" sz="2107" u="sng" dirty="0">
                <a:solidFill>
                  <a:srgbClr val="005CA9"/>
                </a:solidFill>
                <a:latin typeface="Source Sans Pro" pitchFamily="34" charset="0"/>
              </a:rPr>
              <a:t>KONTAKTNÉ ÚDAJE:</a:t>
            </a:r>
          </a:p>
          <a:p>
            <a:pPr algn="ctr" eaLnBrk="1" hangingPunct="1"/>
            <a:endParaRPr lang="sk-SK" sz="4214" dirty="0">
              <a:solidFill>
                <a:srgbClr val="005CA9"/>
              </a:solidFill>
              <a:latin typeface="Source Sans Pro" pitchFamily="34" charset="0"/>
            </a:endParaRPr>
          </a:p>
          <a:p>
            <a:pPr algn="ctr" eaLnBrk="1" hangingPunct="1"/>
            <a:r>
              <a:rPr lang="sk-SK" sz="3863" b="1" dirty="0">
                <a:solidFill>
                  <a:srgbClr val="00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itchFamily="34" charset="0"/>
              </a:rPr>
              <a:t>Viktória </a:t>
            </a:r>
            <a:r>
              <a:rPr lang="sk-SK" sz="3863" b="1" noProof="1">
                <a:solidFill>
                  <a:srgbClr val="00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itchFamily="34" charset="0"/>
              </a:rPr>
              <a:t>Tarcali</a:t>
            </a:r>
          </a:p>
          <a:p>
            <a:pPr algn="ctr" eaLnBrk="1" hangingPunct="1"/>
            <a:r>
              <a:rPr lang="sk-SK" sz="2107" dirty="0">
                <a:solidFill>
                  <a:srgbClr val="005CA9"/>
                </a:solidFill>
                <a:latin typeface="Source Sans Pro" pitchFamily="34" charset="0"/>
              </a:rPr>
              <a:t>životné poistenie, investície, dôchodky</a:t>
            </a:r>
          </a:p>
          <a:p>
            <a:pPr algn="ctr" eaLnBrk="1" hangingPunct="1"/>
            <a:endParaRPr lang="sk-SK" sz="2107" b="1" dirty="0">
              <a:solidFill>
                <a:srgbClr val="005C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itchFamily="34" charset="0"/>
            </a:endParaRPr>
          </a:p>
          <a:p>
            <a:pPr algn="ctr" eaLnBrk="1" hangingPunct="1"/>
            <a:r>
              <a:rPr lang="sk-SK" sz="2107" b="1" dirty="0">
                <a:solidFill>
                  <a:srgbClr val="00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itchFamily="34" charset="0"/>
              </a:rPr>
              <a:t>+421 908 059 903</a:t>
            </a:r>
          </a:p>
          <a:p>
            <a:pPr algn="ctr" eaLnBrk="1" hangingPunct="1"/>
            <a:r>
              <a:rPr lang="sk-SK" sz="2107" b="1" dirty="0">
                <a:solidFill>
                  <a:srgbClr val="00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itchFamily="34" charset="0"/>
              </a:rPr>
              <a:t>viktoria.tarcaliova@uniqa.sk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FCB7AAD-C2C9-46CD-BF88-4C8061F1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117" y="405713"/>
            <a:ext cx="1943093" cy="29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3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mpower  people…">
            <a:extLst>
              <a:ext uri="{FF2B5EF4-FFF2-40B4-BE49-F238E27FC236}">
                <a16:creationId xmlns:a16="http://schemas.microsoft.com/office/drawing/2014/main" id="{1C32E565-10A7-4359-96F7-D4096523F33A}"/>
              </a:ext>
            </a:extLst>
          </p:cNvPr>
          <p:cNvSpPr txBox="1"/>
          <p:nvPr/>
        </p:nvSpPr>
        <p:spPr>
          <a:xfrm>
            <a:off x="261257" y="1935954"/>
            <a:ext cx="8691824" cy="909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045" tIns="39045" rIns="39045" bIns="3904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0"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Pracovná neschopnosť</a:t>
            </a:r>
          </a:p>
        </p:txBody>
      </p:sp>
    </p:spTree>
    <p:extLst>
      <p:ext uri="{BB962C8B-B14F-4D97-AF65-F5344CB8AC3E}">
        <p14:creationId xmlns:p14="http://schemas.microsoft.com/office/powerpoint/2010/main" val="179269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378" y="132612"/>
            <a:ext cx="2351363" cy="506562"/>
          </a:xfrm>
        </p:spPr>
        <p:txBody>
          <a:bodyPr/>
          <a:lstStyle/>
          <a:p>
            <a:r>
              <a:rPr lang="sk-SK" sz="2400" dirty="0"/>
              <a:t>VPP a OPP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B60277A-BB3A-471F-8AFF-0E7667C39F9F}"/>
              </a:ext>
            </a:extLst>
          </p:cNvPr>
          <p:cNvSpPr txBox="1">
            <a:spLocks noChangeAspect="1"/>
          </p:cNvSpPr>
          <p:nvPr/>
        </p:nvSpPr>
        <p:spPr>
          <a:xfrm>
            <a:off x="120533" y="752373"/>
            <a:ext cx="6375389" cy="4339650"/>
          </a:xfrm>
          <a:custGeom>
            <a:avLst/>
            <a:gdLst>
              <a:gd name="connsiteX0" fmla="*/ 0 w 6375389"/>
              <a:gd name="connsiteY0" fmla="*/ 0 h 4339650"/>
              <a:gd name="connsiteX1" fmla="*/ 701293 w 6375389"/>
              <a:gd name="connsiteY1" fmla="*/ 0 h 4339650"/>
              <a:gd name="connsiteX2" fmla="*/ 1338832 w 6375389"/>
              <a:gd name="connsiteY2" fmla="*/ 0 h 4339650"/>
              <a:gd name="connsiteX3" fmla="*/ 2040124 w 6375389"/>
              <a:gd name="connsiteY3" fmla="*/ 0 h 4339650"/>
              <a:gd name="connsiteX4" fmla="*/ 2613909 w 6375389"/>
              <a:gd name="connsiteY4" fmla="*/ 0 h 4339650"/>
              <a:gd name="connsiteX5" fmla="*/ 3123941 w 6375389"/>
              <a:gd name="connsiteY5" fmla="*/ 0 h 4339650"/>
              <a:gd name="connsiteX6" fmla="*/ 3888987 w 6375389"/>
              <a:gd name="connsiteY6" fmla="*/ 0 h 4339650"/>
              <a:gd name="connsiteX7" fmla="*/ 4399018 w 6375389"/>
              <a:gd name="connsiteY7" fmla="*/ 0 h 4339650"/>
              <a:gd name="connsiteX8" fmla="*/ 4972803 w 6375389"/>
              <a:gd name="connsiteY8" fmla="*/ 0 h 4339650"/>
              <a:gd name="connsiteX9" fmla="*/ 5674096 w 6375389"/>
              <a:gd name="connsiteY9" fmla="*/ 0 h 4339650"/>
              <a:gd name="connsiteX10" fmla="*/ 6375389 w 6375389"/>
              <a:gd name="connsiteY10" fmla="*/ 0 h 4339650"/>
              <a:gd name="connsiteX11" fmla="*/ 6375389 w 6375389"/>
              <a:gd name="connsiteY11" fmla="*/ 576553 h 4339650"/>
              <a:gd name="connsiteX12" fmla="*/ 6375389 w 6375389"/>
              <a:gd name="connsiteY12" fmla="*/ 1109710 h 4339650"/>
              <a:gd name="connsiteX13" fmla="*/ 6375389 w 6375389"/>
              <a:gd name="connsiteY13" fmla="*/ 1816453 h 4339650"/>
              <a:gd name="connsiteX14" fmla="*/ 6375389 w 6375389"/>
              <a:gd name="connsiteY14" fmla="*/ 2349610 h 4339650"/>
              <a:gd name="connsiteX15" fmla="*/ 6375389 w 6375389"/>
              <a:gd name="connsiteY15" fmla="*/ 2926164 h 4339650"/>
              <a:gd name="connsiteX16" fmla="*/ 6375389 w 6375389"/>
              <a:gd name="connsiteY16" fmla="*/ 3502717 h 4339650"/>
              <a:gd name="connsiteX17" fmla="*/ 6375389 w 6375389"/>
              <a:gd name="connsiteY17" fmla="*/ 4339650 h 4339650"/>
              <a:gd name="connsiteX18" fmla="*/ 5865358 w 6375389"/>
              <a:gd name="connsiteY18" fmla="*/ 4339650 h 4339650"/>
              <a:gd name="connsiteX19" fmla="*/ 5355327 w 6375389"/>
              <a:gd name="connsiteY19" fmla="*/ 4339650 h 4339650"/>
              <a:gd name="connsiteX20" fmla="*/ 4717788 w 6375389"/>
              <a:gd name="connsiteY20" fmla="*/ 4339650 h 4339650"/>
              <a:gd name="connsiteX21" fmla="*/ 4080249 w 6375389"/>
              <a:gd name="connsiteY21" fmla="*/ 4339650 h 4339650"/>
              <a:gd name="connsiteX22" fmla="*/ 3315202 w 6375389"/>
              <a:gd name="connsiteY22" fmla="*/ 4339650 h 4339650"/>
              <a:gd name="connsiteX23" fmla="*/ 2868925 w 6375389"/>
              <a:gd name="connsiteY23" fmla="*/ 4339650 h 4339650"/>
              <a:gd name="connsiteX24" fmla="*/ 2358894 w 6375389"/>
              <a:gd name="connsiteY24" fmla="*/ 4339650 h 4339650"/>
              <a:gd name="connsiteX25" fmla="*/ 1848863 w 6375389"/>
              <a:gd name="connsiteY25" fmla="*/ 4339650 h 4339650"/>
              <a:gd name="connsiteX26" fmla="*/ 1402586 w 6375389"/>
              <a:gd name="connsiteY26" fmla="*/ 4339650 h 4339650"/>
              <a:gd name="connsiteX27" fmla="*/ 637539 w 6375389"/>
              <a:gd name="connsiteY27" fmla="*/ 4339650 h 4339650"/>
              <a:gd name="connsiteX28" fmla="*/ 0 w 6375389"/>
              <a:gd name="connsiteY28" fmla="*/ 4339650 h 4339650"/>
              <a:gd name="connsiteX29" fmla="*/ 0 w 6375389"/>
              <a:gd name="connsiteY29" fmla="*/ 3676304 h 4339650"/>
              <a:gd name="connsiteX30" fmla="*/ 0 w 6375389"/>
              <a:gd name="connsiteY30" fmla="*/ 2969561 h 4339650"/>
              <a:gd name="connsiteX31" fmla="*/ 0 w 6375389"/>
              <a:gd name="connsiteY31" fmla="*/ 2393007 h 4339650"/>
              <a:gd name="connsiteX32" fmla="*/ 0 w 6375389"/>
              <a:gd name="connsiteY32" fmla="*/ 1859850 h 4339650"/>
              <a:gd name="connsiteX33" fmla="*/ 0 w 6375389"/>
              <a:gd name="connsiteY33" fmla="*/ 1153107 h 4339650"/>
              <a:gd name="connsiteX34" fmla="*/ 0 w 6375389"/>
              <a:gd name="connsiteY34" fmla="*/ 0 h 433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375389" h="4339650" extrusionOk="0">
                <a:moveTo>
                  <a:pt x="0" y="0"/>
                </a:moveTo>
                <a:cubicBezTo>
                  <a:pt x="179933" y="6136"/>
                  <a:pt x="535498" y="15305"/>
                  <a:pt x="701293" y="0"/>
                </a:cubicBezTo>
                <a:cubicBezTo>
                  <a:pt x="867088" y="-15305"/>
                  <a:pt x="1061506" y="-9349"/>
                  <a:pt x="1338832" y="0"/>
                </a:cubicBezTo>
                <a:cubicBezTo>
                  <a:pt x="1616158" y="9349"/>
                  <a:pt x="1833337" y="-35038"/>
                  <a:pt x="2040124" y="0"/>
                </a:cubicBezTo>
                <a:cubicBezTo>
                  <a:pt x="2246911" y="35038"/>
                  <a:pt x="2478660" y="-21291"/>
                  <a:pt x="2613909" y="0"/>
                </a:cubicBezTo>
                <a:cubicBezTo>
                  <a:pt x="2749158" y="21291"/>
                  <a:pt x="2987194" y="-806"/>
                  <a:pt x="3123941" y="0"/>
                </a:cubicBezTo>
                <a:cubicBezTo>
                  <a:pt x="3260688" y="806"/>
                  <a:pt x="3587629" y="-26773"/>
                  <a:pt x="3888987" y="0"/>
                </a:cubicBezTo>
                <a:cubicBezTo>
                  <a:pt x="4190345" y="26773"/>
                  <a:pt x="4144086" y="5738"/>
                  <a:pt x="4399018" y="0"/>
                </a:cubicBezTo>
                <a:cubicBezTo>
                  <a:pt x="4653950" y="-5738"/>
                  <a:pt x="4706352" y="-2325"/>
                  <a:pt x="4972803" y="0"/>
                </a:cubicBezTo>
                <a:cubicBezTo>
                  <a:pt x="5239254" y="2325"/>
                  <a:pt x="5529557" y="-33854"/>
                  <a:pt x="5674096" y="0"/>
                </a:cubicBezTo>
                <a:cubicBezTo>
                  <a:pt x="5818635" y="33854"/>
                  <a:pt x="6133138" y="32575"/>
                  <a:pt x="6375389" y="0"/>
                </a:cubicBezTo>
                <a:cubicBezTo>
                  <a:pt x="6361552" y="261596"/>
                  <a:pt x="6377107" y="311212"/>
                  <a:pt x="6375389" y="576553"/>
                </a:cubicBezTo>
                <a:cubicBezTo>
                  <a:pt x="6373671" y="841894"/>
                  <a:pt x="6352600" y="917553"/>
                  <a:pt x="6375389" y="1109710"/>
                </a:cubicBezTo>
                <a:cubicBezTo>
                  <a:pt x="6398178" y="1301867"/>
                  <a:pt x="6371290" y="1629817"/>
                  <a:pt x="6375389" y="1816453"/>
                </a:cubicBezTo>
                <a:cubicBezTo>
                  <a:pt x="6379488" y="2003089"/>
                  <a:pt x="6365762" y="2211807"/>
                  <a:pt x="6375389" y="2349610"/>
                </a:cubicBezTo>
                <a:cubicBezTo>
                  <a:pt x="6385016" y="2487413"/>
                  <a:pt x="6359526" y="2721842"/>
                  <a:pt x="6375389" y="2926164"/>
                </a:cubicBezTo>
                <a:cubicBezTo>
                  <a:pt x="6391252" y="3130486"/>
                  <a:pt x="6355928" y="3244717"/>
                  <a:pt x="6375389" y="3502717"/>
                </a:cubicBezTo>
                <a:cubicBezTo>
                  <a:pt x="6394850" y="3760717"/>
                  <a:pt x="6378489" y="3941034"/>
                  <a:pt x="6375389" y="4339650"/>
                </a:cubicBezTo>
                <a:cubicBezTo>
                  <a:pt x="6138722" y="4363261"/>
                  <a:pt x="5998705" y="4331108"/>
                  <a:pt x="5865358" y="4339650"/>
                </a:cubicBezTo>
                <a:cubicBezTo>
                  <a:pt x="5732011" y="4348192"/>
                  <a:pt x="5492036" y="4355555"/>
                  <a:pt x="5355327" y="4339650"/>
                </a:cubicBezTo>
                <a:cubicBezTo>
                  <a:pt x="5218618" y="4323745"/>
                  <a:pt x="4999581" y="4308197"/>
                  <a:pt x="4717788" y="4339650"/>
                </a:cubicBezTo>
                <a:cubicBezTo>
                  <a:pt x="4435995" y="4371103"/>
                  <a:pt x="4370972" y="4308849"/>
                  <a:pt x="4080249" y="4339650"/>
                </a:cubicBezTo>
                <a:cubicBezTo>
                  <a:pt x="3789526" y="4370451"/>
                  <a:pt x="3547353" y="4346303"/>
                  <a:pt x="3315202" y="4339650"/>
                </a:cubicBezTo>
                <a:cubicBezTo>
                  <a:pt x="3083051" y="4332997"/>
                  <a:pt x="2985581" y="4349299"/>
                  <a:pt x="2868925" y="4339650"/>
                </a:cubicBezTo>
                <a:cubicBezTo>
                  <a:pt x="2752269" y="4330001"/>
                  <a:pt x="2478008" y="4349909"/>
                  <a:pt x="2358894" y="4339650"/>
                </a:cubicBezTo>
                <a:cubicBezTo>
                  <a:pt x="2239780" y="4329391"/>
                  <a:pt x="2012086" y="4327361"/>
                  <a:pt x="1848863" y="4339650"/>
                </a:cubicBezTo>
                <a:cubicBezTo>
                  <a:pt x="1685640" y="4351939"/>
                  <a:pt x="1564366" y="4330415"/>
                  <a:pt x="1402586" y="4339650"/>
                </a:cubicBezTo>
                <a:cubicBezTo>
                  <a:pt x="1240806" y="4348885"/>
                  <a:pt x="837605" y="4338813"/>
                  <a:pt x="637539" y="4339650"/>
                </a:cubicBezTo>
                <a:cubicBezTo>
                  <a:pt x="437473" y="4340487"/>
                  <a:pt x="183853" y="4356913"/>
                  <a:pt x="0" y="4339650"/>
                </a:cubicBezTo>
                <a:cubicBezTo>
                  <a:pt x="-6741" y="4157255"/>
                  <a:pt x="25656" y="3933361"/>
                  <a:pt x="0" y="3676304"/>
                </a:cubicBezTo>
                <a:cubicBezTo>
                  <a:pt x="-25656" y="3419247"/>
                  <a:pt x="20471" y="3281483"/>
                  <a:pt x="0" y="2969561"/>
                </a:cubicBezTo>
                <a:cubicBezTo>
                  <a:pt x="-20471" y="2657639"/>
                  <a:pt x="14627" y="2629871"/>
                  <a:pt x="0" y="2393007"/>
                </a:cubicBezTo>
                <a:cubicBezTo>
                  <a:pt x="-14627" y="2156143"/>
                  <a:pt x="-6133" y="2083369"/>
                  <a:pt x="0" y="1859850"/>
                </a:cubicBezTo>
                <a:cubicBezTo>
                  <a:pt x="6133" y="1636331"/>
                  <a:pt x="15798" y="1502611"/>
                  <a:pt x="0" y="1153107"/>
                </a:cubicBezTo>
                <a:cubicBezTo>
                  <a:pt x="-15798" y="803603"/>
                  <a:pt x="-1348" y="47250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5DA4"/>
            </a:solidFill>
            <a:extLst>
              <a:ext uri="{C807C97D-BFC1-408E-A445-0C87EB9F89A2}">
                <ask:lineSketchStyleProps xmlns:ask="http://schemas.microsoft.com/office/drawing/2018/sketchyshapes" sd="22036937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sk-SK" b="1" i="0" u="none" strike="noStrike" baseline="0" dirty="0">
                <a:solidFill>
                  <a:srgbClr val="002060"/>
                </a:solidFill>
                <a:latin typeface="+mn-lt"/>
              </a:rPr>
              <a:t>Pracovná neschopnosť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 nastane, </a:t>
            </a:r>
            <a:r>
              <a:rPr lang="sk-SK" b="1" i="0" u="none" strike="noStrike" baseline="0" dirty="0">
                <a:solidFill>
                  <a:srgbClr val="002060"/>
                </a:solidFill>
                <a:latin typeface="+mn-lt"/>
              </a:rPr>
              <a:t>keď poistený nemôže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 podľa lekárskeho rozhodnutia </a:t>
            </a:r>
            <a:r>
              <a:rPr lang="sk-SK" b="1" i="0" u="none" strike="noStrike" baseline="0" dirty="0">
                <a:solidFill>
                  <a:srgbClr val="002060"/>
                </a:solidFill>
                <a:latin typeface="+mn-lt"/>
              </a:rPr>
              <a:t>žiadnym spôsobom vykonávať a nevykonáva </a:t>
            </a:r>
            <a:r>
              <a:rPr lang="pl-PL" b="1" i="0" u="none" strike="noStrike" baseline="0" dirty="0">
                <a:solidFill>
                  <a:srgbClr val="002060"/>
                </a:solidFill>
                <a:latin typeface="+mn-lt"/>
              </a:rPr>
              <a:t>svoje zamestnanie alebo svoju samostatne zárobkovú činnosť</a:t>
            </a:r>
            <a:r>
              <a:rPr lang="pl-PL" b="0" i="0" u="none" strike="noStrike" baseline="0" dirty="0">
                <a:solidFill>
                  <a:srgbClr val="002060"/>
                </a:solidFill>
                <a:latin typeface="+mn-lt"/>
              </a:rPr>
              <a:t>, a to ani po obmedzenú časť 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dňa, ani nevykonáva riadiacu a/alebo kontrolnú činnosť.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sk-SK" dirty="0">
              <a:solidFill>
                <a:srgbClr val="002060"/>
              </a:solidFill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sk-SK" b="1" i="0" u="none" strike="noStrike" baseline="0" dirty="0">
                <a:solidFill>
                  <a:srgbClr val="FF0000"/>
                </a:solidFill>
                <a:latin typeface="+mn-lt"/>
              </a:rPr>
              <a:t>Dátumom vzniku poistnej udalosti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pl-PL" b="1" i="0" u="none" strike="noStrike" baseline="0" dirty="0">
                <a:solidFill>
                  <a:srgbClr val="FF0000"/>
                </a:solidFill>
                <a:latin typeface="+mn-lt"/>
              </a:rPr>
              <a:t>je deň, kedy je zistená </a:t>
            </a:r>
            <a:r>
              <a:rPr lang="sk-SK" b="1" i="0" u="none" strike="noStrike" baseline="0" dirty="0">
                <a:solidFill>
                  <a:srgbClr val="FF0000"/>
                </a:solidFill>
                <a:latin typeface="+mn-lt"/>
              </a:rPr>
              <a:t>pracovná neschopnosť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. Poistná udalosť končí dňom, kedy je pracovná neschopnosť podľa lekárskeho rozhodnutia ukončená.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sk-SK" dirty="0">
              <a:solidFill>
                <a:srgbClr val="002060"/>
              </a:solidFill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sk-SK" b="1" dirty="0">
                <a:solidFill>
                  <a:srgbClr val="002060"/>
                </a:solidFill>
                <a:latin typeface="+mn-lt"/>
              </a:rPr>
              <a:t>Nahlasuje sa max. 4 roky od PU – bez krátenia</a:t>
            </a:r>
            <a:endParaRPr lang="sk-SK" b="1" dirty="0">
              <a:solidFill>
                <a:srgbClr val="FF0000"/>
              </a:solidFill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sk-SK" sz="2400" b="1" dirty="0">
                <a:solidFill>
                  <a:srgbClr val="FF0000"/>
                </a:solidFill>
                <a:latin typeface="+mn-lt"/>
              </a:rPr>
              <a:t>Pri PU sa neskúma výška príjmu!!!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sk-SK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Dočasná pracovná neschopnosť v pracovnom pomere – poznáte svoje nároky? |  PROPLUSCO s.r.o">
            <a:extLst>
              <a:ext uri="{FF2B5EF4-FFF2-40B4-BE49-F238E27FC236}">
                <a16:creationId xmlns:a16="http://schemas.microsoft.com/office/drawing/2014/main" id="{8AE5AD5A-239A-4702-9EE0-DFF2B46B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04" y="117913"/>
            <a:ext cx="2351363" cy="13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B2A0DFB-085F-4ED5-90A1-44B26292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24" y="3196055"/>
            <a:ext cx="2284743" cy="152316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6740DBD-A8C3-4ABA-B233-0CAB075CA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258" y="1708219"/>
            <a:ext cx="2062703" cy="116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9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606" y="189588"/>
            <a:ext cx="7138122" cy="723501"/>
          </a:xfrm>
        </p:spPr>
        <p:txBody>
          <a:bodyPr/>
          <a:lstStyle/>
          <a:p>
            <a:pPr algn="r"/>
            <a:r>
              <a:rPr lang="sk-SK" sz="2000" dirty="0"/>
              <a:t>Poistná ochrana = zabezpečenie príjmu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3BD925E-BC99-41D3-BD00-B5839239DB92}"/>
              </a:ext>
            </a:extLst>
          </p:cNvPr>
          <p:cNvSpPr txBox="1">
            <a:spLocks/>
          </p:cNvSpPr>
          <p:nvPr/>
        </p:nvSpPr>
        <p:spPr>
          <a:xfrm>
            <a:off x="465504" y="489884"/>
            <a:ext cx="3800691" cy="6789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5EA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k-SK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Pracovná neschopnosť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F0E9405-113F-4CB2-A9D4-73203FF6247E}"/>
              </a:ext>
            </a:extLst>
          </p:cNvPr>
          <p:cNvSpPr/>
          <p:nvPr/>
        </p:nvSpPr>
        <p:spPr>
          <a:xfrm>
            <a:off x="178405" y="1182646"/>
            <a:ext cx="8603853" cy="377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Pre osoby ...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FF0000"/>
                </a:solidFill>
                <a:latin typeface="Arial"/>
              </a:rPr>
              <a:t>zamestnanec alebo SZČO / konateľ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Od 15., 29.dňa</a:t>
            </a:r>
            <a:r>
              <a:rPr lang="sk-SK" altLang="sk-SK" sz="1400" dirty="0">
                <a:solidFill>
                  <a:srgbClr val="C00000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FF0000"/>
                </a:solidFill>
                <a:latin typeface="Arial"/>
              </a:rPr>
              <a:t>následne</a:t>
            </a:r>
            <a:r>
              <a:rPr lang="sk-SK" altLang="sk-SK" sz="1400" dirty="0">
                <a:solidFill>
                  <a:srgbClr val="C00000"/>
                </a:solidFill>
                <a:latin typeface="Arial"/>
              </a:rPr>
              <a:t>  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... </a:t>
            </a:r>
            <a:r>
              <a:rPr lang="sk-SK" altLang="sk-SK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do 20€/deň</a:t>
            </a: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 (vrátane)...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 </a:t>
            </a:r>
            <a:r>
              <a:rPr lang="sk-SK" altLang="sk-SK" sz="1400" b="1" dirty="0">
                <a:solidFill>
                  <a:srgbClr val="00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bez skúmania príjmu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Od 29.dňa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FF0000"/>
                </a:solidFill>
                <a:latin typeface="Arial"/>
              </a:rPr>
              <a:t>spätne</a:t>
            </a:r>
            <a:r>
              <a:rPr lang="sk-SK" altLang="sk-SK" sz="1400" dirty="0">
                <a:solidFill>
                  <a:srgbClr val="C00000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... </a:t>
            </a: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do 10€/deň (vrátane)... bez skúmania príjmu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Od 15., 29.dňa</a:t>
            </a:r>
            <a:r>
              <a:rPr lang="sk-SK" altLang="sk-SK" sz="1400" dirty="0">
                <a:solidFill>
                  <a:srgbClr val="C00000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FF0000"/>
                </a:solidFill>
                <a:latin typeface="Arial"/>
              </a:rPr>
              <a:t>následne</a:t>
            </a:r>
            <a:r>
              <a:rPr lang="sk-SK" altLang="sk-SK" sz="1400" dirty="0">
                <a:solidFill>
                  <a:srgbClr val="C00000"/>
                </a:solidFill>
                <a:latin typeface="Arial"/>
              </a:rPr>
              <a:t>  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... </a:t>
            </a:r>
            <a:r>
              <a:rPr lang="sk-SK" altLang="sk-SK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do 24€/deň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(vrátane)...</a:t>
            </a:r>
            <a:r>
              <a:rPr lang="sk-SK" altLang="sk-SK" sz="1400" dirty="0">
                <a:solidFill>
                  <a:srgbClr val="343C3D"/>
                </a:solidFill>
                <a:latin typeface="Arial"/>
              </a:rPr>
              <a:t> </a:t>
            </a:r>
            <a:r>
              <a:rPr lang="sk-SK" altLang="sk-SK" sz="1400" b="1" dirty="0">
                <a:solidFill>
                  <a:srgbClr val="00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bez Finančného dotazníka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Od 29.dňa </a:t>
            </a:r>
            <a:r>
              <a:rPr lang="sk-SK" altLang="sk-SK" sz="1400" dirty="0">
                <a:solidFill>
                  <a:srgbClr val="FF0000"/>
                </a:solidFill>
                <a:latin typeface="Arial"/>
              </a:rPr>
              <a:t>spätne</a:t>
            </a:r>
            <a:r>
              <a:rPr lang="sk-SK" altLang="sk-SK" sz="1400" dirty="0">
                <a:solidFill>
                  <a:srgbClr val="C00000"/>
                </a:solidFill>
                <a:latin typeface="Arial"/>
              </a:rPr>
              <a:t> </a:t>
            </a: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... do 24€/deň (vrátane)... bez Finančného dotazníka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Možnosť zálohového plnenia ... žiadosť klienta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Čakacia lehota na chorobu 3 mesiace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Čakacia lehota na rizikové tehotenstvo ... 18 mesiacov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Čakacia lehota na chrbticu (choroba M40 – M54) ... 18 mesiacov</a:t>
            </a: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1 diagnóza ... max. plnenie 730 dní </a:t>
            </a:r>
            <a:r>
              <a:rPr lang="sk-SK" altLang="sk-SK" sz="1100" dirty="0">
                <a:solidFill>
                  <a:srgbClr val="002060"/>
                </a:solidFill>
                <a:latin typeface="Arial"/>
              </a:rPr>
              <a:t>(</a:t>
            </a:r>
            <a:r>
              <a:rPr lang="sk-SK" sz="1100" dirty="0">
                <a:solidFill>
                  <a:srgbClr val="002060"/>
                </a:solidFill>
              </a:rPr>
              <a:t>jednotlivé pracovné neschopnosti spôsobené </a:t>
            </a:r>
          </a:p>
          <a:p>
            <a:r>
              <a:rPr lang="sk-SK" sz="1100" dirty="0">
                <a:solidFill>
                  <a:srgbClr val="002060"/>
                </a:solidFill>
              </a:rPr>
              <a:t>        rovnakou diagnózou sa sčítajú, pokiaľ prestávka medzi nimi nepresahuje </a:t>
            </a:r>
            <a:r>
              <a:rPr lang="pl-PL" sz="1100" dirty="0">
                <a:solidFill>
                  <a:srgbClr val="002060"/>
                </a:solidFill>
              </a:rPr>
              <a:t>6 mesiacov a považujú sa tak za jednu poistnú </a:t>
            </a:r>
            <a:r>
              <a:rPr lang="sk-SK" sz="1100" dirty="0">
                <a:solidFill>
                  <a:srgbClr val="002060"/>
                </a:solidFill>
              </a:rPr>
              <a:t>udalosť</a:t>
            </a:r>
            <a:endParaRPr lang="sk-SK" altLang="sk-SK" sz="1100" dirty="0">
              <a:solidFill>
                <a:srgbClr val="002060"/>
              </a:solidFill>
              <a:latin typeface="Arial"/>
            </a:endParaRPr>
          </a:p>
          <a:p>
            <a:pPr marL="285750" lvl="1" indent="-285750" defTabSz="161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B9C"/>
              </a:buClr>
              <a:buFont typeface="Wingdings" panose="05000000000000000000" pitchFamily="2" charset="2"/>
              <a:buChar char="§"/>
              <a:defRPr/>
            </a:pPr>
            <a:r>
              <a:rPr lang="sk-SK" altLang="sk-SK" sz="1400" dirty="0">
                <a:solidFill>
                  <a:srgbClr val="FF0000"/>
                </a:solidFill>
                <a:latin typeface="Arial"/>
              </a:rPr>
              <a:t>Len PN vystavená na území SR </a:t>
            </a:r>
            <a:r>
              <a:rPr lang="sk-SK" altLang="sk-SK" sz="1400" dirty="0">
                <a:solidFill>
                  <a:srgbClr val="002060"/>
                </a:solidFill>
                <a:latin typeface="Arial"/>
              </a:rPr>
              <a:t>(PN zahraničie = preplatenie dní strávených v nemocnici)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97C192F-B68A-4155-969F-902DA70BC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276" y="653039"/>
            <a:ext cx="2057452" cy="1541103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A7B357D-1D6D-404B-9A38-A8C23CC4A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62" y="2657593"/>
            <a:ext cx="2245364" cy="16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3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mpower  people…">
            <a:extLst>
              <a:ext uri="{FF2B5EF4-FFF2-40B4-BE49-F238E27FC236}">
                <a16:creationId xmlns:a16="http://schemas.microsoft.com/office/drawing/2014/main" id="{1C32E565-10A7-4359-96F7-D4096523F33A}"/>
              </a:ext>
            </a:extLst>
          </p:cNvPr>
          <p:cNvSpPr txBox="1"/>
          <p:nvPr/>
        </p:nvSpPr>
        <p:spPr>
          <a:xfrm>
            <a:off x="1734096" y="1935954"/>
            <a:ext cx="6455312" cy="9098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045" tIns="39045" rIns="39045" bIns="3904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0"/>
            </a:pPr>
            <a:r>
              <a:rPr kumimoji="0" lang="sk-SK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Kritické ochorenia</a:t>
            </a:r>
          </a:p>
        </p:txBody>
      </p:sp>
    </p:spTree>
    <p:extLst>
      <p:ext uri="{BB962C8B-B14F-4D97-AF65-F5344CB8AC3E}">
        <p14:creationId xmlns:p14="http://schemas.microsoft.com/office/powerpoint/2010/main" val="82839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B3A28FE-4B56-41CC-8802-D1CCA8D10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318" y="0"/>
            <a:ext cx="3626340" cy="271975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1BF98-7312-4BFB-BD5B-C0CCAB68C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378" y="132612"/>
            <a:ext cx="2351363" cy="506562"/>
          </a:xfrm>
        </p:spPr>
        <p:txBody>
          <a:bodyPr/>
          <a:lstStyle/>
          <a:p>
            <a:r>
              <a:rPr lang="sk-SK" sz="2400" dirty="0"/>
              <a:t>VPP a OPP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B60277A-BB3A-471F-8AFF-0E7667C39F9F}"/>
              </a:ext>
            </a:extLst>
          </p:cNvPr>
          <p:cNvSpPr txBox="1">
            <a:spLocks noChangeAspect="1"/>
          </p:cNvSpPr>
          <p:nvPr/>
        </p:nvSpPr>
        <p:spPr>
          <a:xfrm>
            <a:off x="120533" y="887734"/>
            <a:ext cx="5314785" cy="3816429"/>
          </a:xfrm>
          <a:custGeom>
            <a:avLst/>
            <a:gdLst>
              <a:gd name="connsiteX0" fmla="*/ 0 w 5314785"/>
              <a:gd name="connsiteY0" fmla="*/ 0 h 3816429"/>
              <a:gd name="connsiteX1" fmla="*/ 717496 w 5314785"/>
              <a:gd name="connsiteY1" fmla="*/ 0 h 3816429"/>
              <a:gd name="connsiteX2" fmla="*/ 1381844 w 5314785"/>
              <a:gd name="connsiteY2" fmla="*/ 0 h 3816429"/>
              <a:gd name="connsiteX3" fmla="*/ 2099340 w 5314785"/>
              <a:gd name="connsiteY3" fmla="*/ 0 h 3816429"/>
              <a:gd name="connsiteX4" fmla="*/ 2710540 w 5314785"/>
              <a:gd name="connsiteY4" fmla="*/ 0 h 3816429"/>
              <a:gd name="connsiteX5" fmla="*/ 3268593 w 5314785"/>
              <a:gd name="connsiteY5" fmla="*/ 0 h 3816429"/>
              <a:gd name="connsiteX6" fmla="*/ 4039237 w 5314785"/>
              <a:gd name="connsiteY6" fmla="*/ 0 h 3816429"/>
              <a:gd name="connsiteX7" fmla="*/ 4597289 w 5314785"/>
              <a:gd name="connsiteY7" fmla="*/ 0 h 3816429"/>
              <a:gd name="connsiteX8" fmla="*/ 5314785 w 5314785"/>
              <a:gd name="connsiteY8" fmla="*/ 0 h 3816429"/>
              <a:gd name="connsiteX9" fmla="*/ 5314785 w 5314785"/>
              <a:gd name="connsiteY9" fmla="*/ 674236 h 3816429"/>
              <a:gd name="connsiteX10" fmla="*/ 5314785 w 5314785"/>
              <a:gd name="connsiteY10" fmla="*/ 1195814 h 3816429"/>
              <a:gd name="connsiteX11" fmla="*/ 5314785 w 5314785"/>
              <a:gd name="connsiteY11" fmla="*/ 1831886 h 3816429"/>
              <a:gd name="connsiteX12" fmla="*/ 5314785 w 5314785"/>
              <a:gd name="connsiteY12" fmla="*/ 2391629 h 3816429"/>
              <a:gd name="connsiteX13" fmla="*/ 5314785 w 5314785"/>
              <a:gd name="connsiteY13" fmla="*/ 3104029 h 3816429"/>
              <a:gd name="connsiteX14" fmla="*/ 5314785 w 5314785"/>
              <a:gd name="connsiteY14" fmla="*/ 3816429 h 3816429"/>
              <a:gd name="connsiteX15" fmla="*/ 4703585 w 5314785"/>
              <a:gd name="connsiteY15" fmla="*/ 3816429 h 3816429"/>
              <a:gd name="connsiteX16" fmla="*/ 4039237 w 5314785"/>
              <a:gd name="connsiteY16" fmla="*/ 3816429 h 3816429"/>
              <a:gd name="connsiteX17" fmla="*/ 3481184 w 5314785"/>
              <a:gd name="connsiteY17" fmla="*/ 3816429 h 3816429"/>
              <a:gd name="connsiteX18" fmla="*/ 2976280 w 5314785"/>
              <a:gd name="connsiteY18" fmla="*/ 3816429 h 3816429"/>
              <a:gd name="connsiteX19" fmla="*/ 2418227 w 5314785"/>
              <a:gd name="connsiteY19" fmla="*/ 3816429 h 3816429"/>
              <a:gd name="connsiteX20" fmla="*/ 1753879 w 5314785"/>
              <a:gd name="connsiteY20" fmla="*/ 3816429 h 3816429"/>
              <a:gd name="connsiteX21" fmla="*/ 1089531 w 5314785"/>
              <a:gd name="connsiteY21" fmla="*/ 3816429 h 3816429"/>
              <a:gd name="connsiteX22" fmla="*/ 0 w 5314785"/>
              <a:gd name="connsiteY22" fmla="*/ 3816429 h 3816429"/>
              <a:gd name="connsiteX23" fmla="*/ 0 w 5314785"/>
              <a:gd name="connsiteY23" fmla="*/ 3294850 h 3816429"/>
              <a:gd name="connsiteX24" fmla="*/ 0 w 5314785"/>
              <a:gd name="connsiteY24" fmla="*/ 2773272 h 3816429"/>
              <a:gd name="connsiteX25" fmla="*/ 0 w 5314785"/>
              <a:gd name="connsiteY25" fmla="*/ 2060872 h 3816429"/>
              <a:gd name="connsiteX26" fmla="*/ 0 w 5314785"/>
              <a:gd name="connsiteY26" fmla="*/ 1348472 h 3816429"/>
              <a:gd name="connsiteX27" fmla="*/ 0 w 5314785"/>
              <a:gd name="connsiteY27" fmla="*/ 750564 h 3816429"/>
              <a:gd name="connsiteX28" fmla="*/ 0 w 5314785"/>
              <a:gd name="connsiteY28" fmla="*/ 0 h 381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4785" h="3816429" extrusionOk="0">
                <a:moveTo>
                  <a:pt x="0" y="0"/>
                </a:moveTo>
                <a:cubicBezTo>
                  <a:pt x="239846" y="-18142"/>
                  <a:pt x="559099" y="-32984"/>
                  <a:pt x="717496" y="0"/>
                </a:cubicBezTo>
                <a:cubicBezTo>
                  <a:pt x="875893" y="32984"/>
                  <a:pt x="1125419" y="-11073"/>
                  <a:pt x="1381844" y="0"/>
                </a:cubicBezTo>
                <a:cubicBezTo>
                  <a:pt x="1638269" y="11073"/>
                  <a:pt x="1850593" y="-30071"/>
                  <a:pt x="2099340" y="0"/>
                </a:cubicBezTo>
                <a:cubicBezTo>
                  <a:pt x="2348087" y="30071"/>
                  <a:pt x="2520096" y="29073"/>
                  <a:pt x="2710540" y="0"/>
                </a:cubicBezTo>
                <a:cubicBezTo>
                  <a:pt x="2900984" y="-29073"/>
                  <a:pt x="3029448" y="-1362"/>
                  <a:pt x="3268593" y="0"/>
                </a:cubicBezTo>
                <a:cubicBezTo>
                  <a:pt x="3507738" y="1362"/>
                  <a:pt x="3805557" y="32748"/>
                  <a:pt x="4039237" y="0"/>
                </a:cubicBezTo>
                <a:cubicBezTo>
                  <a:pt x="4272917" y="-32748"/>
                  <a:pt x="4321485" y="-1848"/>
                  <a:pt x="4597289" y="0"/>
                </a:cubicBezTo>
                <a:cubicBezTo>
                  <a:pt x="4873093" y="1848"/>
                  <a:pt x="5016084" y="-31437"/>
                  <a:pt x="5314785" y="0"/>
                </a:cubicBezTo>
                <a:cubicBezTo>
                  <a:pt x="5309776" y="282643"/>
                  <a:pt x="5284531" y="391650"/>
                  <a:pt x="5314785" y="674236"/>
                </a:cubicBezTo>
                <a:cubicBezTo>
                  <a:pt x="5345039" y="956822"/>
                  <a:pt x="5295152" y="936147"/>
                  <a:pt x="5314785" y="1195814"/>
                </a:cubicBezTo>
                <a:cubicBezTo>
                  <a:pt x="5334418" y="1455481"/>
                  <a:pt x="5314830" y="1594149"/>
                  <a:pt x="5314785" y="1831886"/>
                </a:cubicBezTo>
                <a:cubicBezTo>
                  <a:pt x="5314740" y="2069623"/>
                  <a:pt x="5341693" y="2159481"/>
                  <a:pt x="5314785" y="2391629"/>
                </a:cubicBezTo>
                <a:cubicBezTo>
                  <a:pt x="5287877" y="2623777"/>
                  <a:pt x="5305316" y="2929229"/>
                  <a:pt x="5314785" y="3104029"/>
                </a:cubicBezTo>
                <a:cubicBezTo>
                  <a:pt x="5324254" y="3278829"/>
                  <a:pt x="5310623" y="3498147"/>
                  <a:pt x="5314785" y="3816429"/>
                </a:cubicBezTo>
                <a:cubicBezTo>
                  <a:pt x="5027623" y="3799518"/>
                  <a:pt x="4925641" y="3828888"/>
                  <a:pt x="4703585" y="3816429"/>
                </a:cubicBezTo>
                <a:cubicBezTo>
                  <a:pt x="4481529" y="3803970"/>
                  <a:pt x="4312394" y="3790281"/>
                  <a:pt x="4039237" y="3816429"/>
                </a:cubicBezTo>
                <a:cubicBezTo>
                  <a:pt x="3766080" y="3842577"/>
                  <a:pt x="3716134" y="3824509"/>
                  <a:pt x="3481184" y="3816429"/>
                </a:cubicBezTo>
                <a:cubicBezTo>
                  <a:pt x="3246234" y="3808349"/>
                  <a:pt x="3173885" y="3826673"/>
                  <a:pt x="2976280" y="3816429"/>
                </a:cubicBezTo>
                <a:cubicBezTo>
                  <a:pt x="2778675" y="3806185"/>
                  <a:pt x="2645292" y="3804170"/>
                  <a:pt x="2418227" y="3816429"/>
                </a:cubicBezTo>
                <a:cubicBezTo>
                  <a:pt x="2191162" y="3828688"/>
                  <a:pt x="2026887" y="3848565"/>
                  <a:pt x="1753879" y="3816429"/>
                </a:cubicBezTo>
                <a:cubicBezTo>
                  <a:pt x="1480871" y="3784293"/>
                  <a:pt x="1350731" y="3844934"/>
                  <a:pt x="1089531" y="3816429"/>
                </a:cubicBezTo>
                <a:cubicBezTo>
                  <a:pt x="828331" y="3787924"/>
                  <a:pt x="258882" y="3812705"/>
                  <a:pt x="0" y="3816429"/>
                </a:cubicBezTo>
                <a:cubicBezTo>
                  <a:pt x="-4635" y="3699901"/>
                  <a:pt x="23546" y="3456625"/>
                  <a:pt x="0" y="3294850"/>
                </a:cubicBezTo>
                <a:cubicBezTo>
                  <a:pt x="-23546" y="3133075"/>
                  <a:pt x="-141" y="2886034"/>
                  <a:pt x="0" y="2773272"/>
                </a:cubicBezTo>
                <a:cubicBezTo>
                  <a:pt x="141" y="2660510"/>
                  <a:pt x="-21944" y="2351813"/>
                  <a:pt x="0" y="2060872"/>
                </a:cubicBezTo>
                <a:cubicBezTo>
                  <a:pt x="21944" y="1769931"/>
                  <a:pt x="27878" y="1612295"/>
                  <a:pt x="0" y="1348472"/>
                </a:cubicBezTo>
                <a:cubicBezTo>
                  <a:pt x="-27878" y="1084649"/>
                  <a:pt x="-21593" y="948469"/>
                  <a:pt x="0" y="750564"/>
                </a:cubicBezTo>
                <a:cubicBezTo>
                  <a:pt x="21593" y="552659"/>
                  <a:pt x="12489" y="16021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5DA4"/>
            </a:solidFill>
            <a:extLst>
              <a:ext uri="{C807C97D-BFC1-408E-A445-0C87EB9F89A2}">
                <ask:lineSketchStyleProps xmlns:ask="http://schemas.microsoft.com/office/drawing/2018/sketchyshapes" sd="22036937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002060"/>
                </a:solidFill>
                <a:latin typeface="+mn-lt"/>
              </a:rPr>
              <a:t>Poistnou udalosťou je stanovenie niektorej z diagnóz alebo uskutočnenie operácie,</a:t>
            </a:r>
            <a:r>
              <a:rPr lang="pl-PL" b="0" i="0" u="none" strike="noStrike" baseline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uvedených vo VPP v priebehu trvania poistenia.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sk-SK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sk-SK" b="1" i="0" u="none" strike="noStrike" baseline="0" dirty="0">
                <a:solidFill>
                  <a:srgbClr val="FF0000"/>
                </a:solidFill>
                <a:latin typeface="+mn-lt"/>
              </a:rPr>
              <a:t>Dňom vzniku poistnej udalosti je deň prvého stanovenia diagnózy</a:t>
            </a:r>
            <a:r>
              <a:rPr lang="sk-SK" b="0" i="0" u="none" strike="noStrike" baseline="0" dirty="0">
                <a:solidFill>
                  <a:srgbClr val="002060"/>
                </a:solidFill>
                <a:latin typeface="+mn-lt"/>
              </a:rPr>
              <a:t>, ktorá spĺňa podmienky definície poistnej udalosti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sk-SK" dirty="0">
              <a:solidFill>
                <a:srgbClr val="002060"/>
              </a:solidFill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sk-SK" sz="1600" b="0" i="0" u="none" strike="noStrike" baseline="0" dirty="0">
                <a:solidFill>
                  <a:srgbClr val="002060"/>
                </a:solidFill>
                <a:latin typeface="+mn-lt"/>
              </a:rPr>
              <a:t>Poistné plnenie je jednorazové vo výške:</a:t>
            </a:r>
          </a:p>
          <a:p>
            <a:pPr algn="l"/>
            <a:r>
              <a:rPr lang="pl-PL" sz="1600" b="0" i="0" u="none" strike="noStrike" baseline="0" dirty="0">
                <a:solidFill>
                  <a:srgbClr val="002060"/>
                </a:solidFill>
                <a:latin typeface="+mn-lt"/>
              </a:rPr>
              <a:t>       • </a:t>
            </a:r>
            <a:r>
              <a:rPr lang="pl-PL" sz="1600" b="1" i="0" u="none" strike="noStrike" baseline="0" dirty="0">
                <a:solidFill>
                  <a:srgbClr val="002060"/>
                </a:solidFill>
                <a:latin typeface="+mn-lt"/>
              </a:rPr>
              <a:t>100 %</a:t>
            </a:r>
            <a:r>
              <a:rPr lang="pl-PL" sz="1600" b="0" i="0" u="none" strike="noStrike" baseline="0" dirty="0">
                <a:solidFill>
                  <a:srgbClr val="002060"/>
                </a:solidFill>
                <a:latin typeface="+mn-lt"/>
              </a:rPr>
              <a:t> dohodnutej PS pre diagnózy alebo operácie</a:t>
            </a:r>
          </a:p>
          <a:p>
            <a:pPr algn="l"/>
            <a:r>
              <a:rPr lang="pl-PL" sz="1600" b="0" i="0" u="none" strike="noStrike" baseline="0" dirty="0">
                <a:solidFill>
                  <a:srgbClr val="002060"/>
                </a:solidFill>
                <a:latin typeface="+mn-lt"/>
              </a:rPr>
              <a:t>       •   </a:t>
            </a:r>
            <a:r>
              <a:rPr lang="pl-PL" sz="1600" b="1" i="0" u="none" strike="noStrike" baseline="0" dirty="0">
                <a:solidFill>
                  <a:srgbClr val="FF0000"/>
                </a:solidFill>
                <a:latin typeface="+mn-lt"/>
              </a:rPr>
              <a:t>20 %</a:t>
            </a:r>
            <a:r>
              <a:rPr lang="pl-PL" sz="1600" b="0" i="0" u="none" strike="noStrike" baseline="0" dirty="0">
                <a:solidFill>
                  <a:srgbClr val="002060"/>
                </a:solidFill>
                <a:latin typeface="+mn-lt"/>
              </a:rPr>
              <a:t> dohodnutej PS </a:t>
            </a:r>
            <a:r>
              <a:rPr lang="pl-PL" sz="1600" b="1" i="0" u="none" strike="noStrike" baseline="0" dirty="0">
                <a:solidFill>
                  <a:srgbClr val="FF0000"/>
                </a:solidFill>
                <a:latin typeface="+mn-lt"/>
              </a:rPr>
              <a:t>(čiastočné plnenie)</a:t>
            </a:r>
            <a:r>
              <a:rPr lang="pl-PL" sz="1600" b="0" i="0" u="none" strike="noStrike" baseline="0" dirty="0">
                <a:solidFill>
                  <a:srgbClr val="002060"/>
                </a:solidFill>
                <a:latin typeface="+mn-lt"/>
              </a:rPr>
              <a:t> pre diagnózy alebo operácie, pri </a:t>
            </a:r>
            <a:r>
              <a:rPr lang="sk-SK" sz="1600" b="0" i="0" u="none" strike="noStrike" baseline="0" dirty="0">
                <a:solidFill>
                  <a:srgbClr val="002060"/>
                </a:solidFill>
                <a:latin typeface="+mn-lt"/>
              </a:rPr>
              <a:t>ktorých je vo vybranom balíčku označenie „čiastočné plnenie“.</a:t>
            </a:r>
            <a:endParaRPr lang="sk-SK" sz="1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3A30D2F-C93C-4EB5-8BBB-4BFD92687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17" y="2826727"/>
            <a:ext cx="3278050" cy="18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31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A00A37-0FD1-4542-AAF8-1789FB0F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416969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DA402-3929-2F42-8E14-0969AC42E90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BA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BA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119C05-E97E-EA41-8A59-7FF02E5762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99223" y="346214"/>
            <a:ext cx="5385641" cy="555255"/>
          </a:xfrm>
        </p:spPr>
        <p:txBody>
          <a:bodyPr>
            <a:noAutofit/>
          </a:bodyPr>
          <a:lstStyle/>
          <a:p>
            <a:r>
              <a:rPr lang="sk-SK" sz="2400" dirty="0"/>
              <a:t>BALÍČKY KRITICKÝCH OCHORENÍ</a:t>
            </a:r>
            <a:endParaRPr lang="de-DE" sz="2400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276EDAC7-0AF9-4020-9B11-5C3163404249}"/>
              </a:ext>
            </a:extLst>
          </p:cNvPr>
          <p:cNvGrpSpPr/>
          <p:nvPr/>
        </p:nvGrpSpPr>
        <p:grpSpPr>
          <a:xfrm>
            <a:off x="808966" y="1326276"/>
            <a:ext cx="7526068" cy="2845128"/>
            <a:chOff x="1371936" y="1189925"/>
            <a:chExt cx="6580852" cy="2556056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5E0E8FB2-B11C-4448-900E-73C2709FDBB6}"/>
                </a:ext>
              </a:extLst>
            </p:cNvPr>
            <p:cNvGrpSpPr/>
            <p:nvPr/>
          </p:nvGrpSpPr>
          <p:grpSpPr>
            <a:xfrm>
              <a:off x="1371936" y="1189925"/>
              <a:ext cx="2090059" cy="1104929"/>
              <a:chOff x="709606" y="280335"/>
              <a:chExt cx="1908370" cy="1533115"/>
            </a:xfrm>
          </p:grpSpPr>
          <p:sp>
            <p:nvSpPr>
              <p:cNvPr id="27" name="Obdĺžnik 26">
                <a:extLst>
                  <a:ext uri="{FF2B5EF4-FFF2-40B4-BE49-F238E27FC236}">
                    <a16:creationId xmlns:a16="http://schemas.microsoft.com/office/drawing/2014/main" id="{56A7039E-1930-44B8-AE5D-DF6CE2BE5ECB}"/>
                  </a:ext>
                </a:extLst>
              </p:cNvPr>
              <p:cNvSpPr/>
              <p:nvPr/>
            </p:nvSpPr>
            <p:spPr>
              <a:xfrm>
                <a:off x="709606" y="280335"/>
                <a:ext cx="1908370" cy="14946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718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8" name="BlokTextu 27">
                <a:extLst>
                  <a:ext uri="{FF2B5EF4-FFF2-40B4-BE49-F238E27FC236}">
                    <a16:creationId xmlns:a16="http://schemas.microsoft.com/office/drawing/2014/main" id="{324D27C4-A649-4DC1-B16B-C3F177195D95}"/>
                  </a:ext>
                </a:extLst>
              </p:cNvPr>
              <p:cNvSpPr txBox="1"/>
              <p:nvPr/>
            </p:nvSpPr>
            <p:spPr bwMode="auto">
              <a:xfrm>
                <a:off x="751321" y="340137"/>
                <a:ext cx="1839176" cy="1473313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5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Komplexný balíček     klesajúca PS                       </a:t>
                </a:r>
                <a:r>
                  <a:rPr kumimoji="0" lang="sk-SK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(56 diagnóz/operácií)</a:t>
                </a:r>
              </a:p>
            </p:txBody>
          </p:sp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61D1E74B-0629-402D-B87E-58BDF7EB0787}"/>
                </a:ext>
              </a:extLst>
            </p:cNvPr>
            <p:cNvGrpSpPr/>
            <p:nvPr/>
          </p:nvGrpSpPr>
          <p:grpSpPr>
            <a:xfrm>
              <a:off x="3622044" y="1189925"/>
              <a:ext cx="2090059" cy="1077226"/>
              <a:chOff x="709606" y="280335"/>
              <a:chExt cx="1908370" cy="1494677"/>
            </a:xfrm>
          </p:grpSpPr>
          <p:sp>
            <p:nvSpPr>
              <p:cNvPr id="25" name="Obdĺžnik 24">
                <a:extLst>
                  <a:ext uri="{FF2B5EF4-FFF2-40B4-BE49-F238E27FC236}">
                    <a16:creationId xmlns:a16="http://schemas.microsoft.com/office/drawing/2014/main" id="{D3C84526-D502-43EF-8C86-61D7E7C9E170}"/>
                  </a:ext>
                </a:extLst>
              </p:cNvPr>
              <p:cNvSpPr/>
              <p:nvPr/>
            </p:nvSpPr>
            <p:spPr>
              <a:xfrm>
                <a:off x="709606" y="280335"/>
                <a:ext cx="1908370" cy="149467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718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6" name="BlokTextu 25">
                <a:extLst>
                  <a:ext uri="{FF2B5EF4-FFF2-40B4-BE49-F238E27FC236}">
                    <a16:creationId xmlns:a16="http://schemas.microsoft.com/office/drawing/2014/main" id="{452FFF03-F2C5-4262-BEC4-8A521DF58449}"/>
                  </a:ext>
                </a:extLst>
              </p:cNvPr>
              <p:cNvSpPr txBox="1"/>
              <p:nvPr/>
            </p:nvSpPr>
            <p:spPr bwMode="auto">
              <a:xfrm>
                <a:off x="751321" y="468252"/>
                <a:ext cx="1839176" cy="1217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Komplexný balíček 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(56 diagnóz/operácií)</a:t>
                </a:r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15AE789F-65E6-4BDC-947D-7195D62092FF}"/>
                </a:ext>
              </a:extLst>
            </p:cNvPr>
            <p:cNvGrpSpPr/>
            <p:nvPr/>
          </p:nvGrpSpPr>
          <p:grpSpPr>
            <a:xfrm>
              <a:off x="5862729" y="1189925"/>
              <a:ext cx="2090059" cy="1077226"/>
              <a:chOff x="709606" y="280335"/>
              <a:chExt cx="1908370" cy="1494677"/>
            </a:xfrm>
          </p:grpSpPr>
          <p:sp>
            <p:nvSpPr>
              <p:cNvPr id="23" name="Obdĺžnik 22">
                <a:extLst>
                  <a:ext uri="{FF2B5EF4-FFF2-40B4-BE49-F238E27FC236}">
                    <a16:creationId xmlns:a16="http://schemas.microsoft.com/office/drawing/2014/main" id="{C6C8ECDA-A1F5-48C8-9162-3C7A6BC8C317}"/>
                  </a:ext>
                </a:extLst>
              </p:cNvPr>
              <p:cNvSpPr/>
              <p:nvPr/>
            </p:nvSpPr>
            <p:spPr>
              <a:xfrm>
                <a:off x="709606" y="280335"/>
                <a:ext cx="1908370" cy="149467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BB1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4" name="BlokTextu 23">
                <a:extLst>
                  <a:ext uri="{FF2B5EF4-FFF2-40B4-BE49-F238E27FC236}">
                    <a16:creationId xmlns:a16="http://schemas.microsoft.com/office/drawing/2014/main" id="{EB42F6A9-DC4D-4782-BB03-633765C03775}"/>
                  </a:ext>
                </a:extLst>
              </p:cNvPr>
              <p:cNvSpPr txBox="1"/>
              <p:nvPr/>
            </p:nvSpPr>
            <p:spPr bwMode="auto">
              <a:xfrm>
                <a:off x="751321" y="468252"/>
                <a:ext cx="1839176" cy="1217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Základný balíček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(28 diagnóz/operácií)</a:t>
                </a:r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BA0437ED-0A65-4DAB-AF3C-AFC6CA72499E}"/>
                </a:ext>
              </a:extLst>
            </p:cNvPr>
            <p:cNvGrpSpPr/>
            <p:nvPr/>
          </p:nvGrpSpPr>
          <p:grpSpPr>
            <a:xfrm>
              <a:off x="1371936" y="2668755"/>
              <a:ext cx="2090059" cy="1077226"/>
              <a:chOff x="709606" y="280335"/>
              <a:chExt cx="1908370" cy="1494677"/>
            </a:xfrm>
          </p:grpSpPr>
          <p:sp>
            <p:nvSpPr>
              <p:cNvPr id="21" name="Obdĺžnik 20">
                <a:extLst>
                  <a:ext uri="{FF2B5EF4-FFF2-40B4-BE49-F238E27FC236}">
                    <a16:creationId xmlns:a16="http://schemas.microsoft.com/office/drawing/2014/main" id="{8E5EFB9E-C482-4916-82F0-B549A05A2578}"/>
                  </a:ext>
                </a:extLst>
              </p:cNvPr>
              <p:cNvSpPr/>
              <p:nvPr/>
            </p:nvSpPr>
            <p:spPr>
              <a:xfrm>
                <a:off x="709606" y="280335"/>
                <a:ext cx="1908370" cy="1494677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718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2" name="BlokTextu 21">
                <a:extLst>
                  <a:ext uri="{FF2B5EF4-FFF2-40B4-BE49-F238E27FC236}">
                    <a16:creationId xmlns:a16="http://schemas.microsoft.com/office/drawing/2014/main" id="{3E421327-A4F6-4F27-B676-4B54FC623330}"/>
                  </a:ext>
                </a:extLst>
              </p:cNvPr>
              <p:cNvSpPr txBox="1"/>
              <p:nvPr/>
            </p:nvSpPr>
            <p:spPr bwMode="auto">
              <a:xfrm>
                <a:off x="751321" y="468252"/>
                <a:ext cx="1839176" cy="1217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Balíček pre ženy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(6 diagnóz/operácií)</a:t>
                </a:r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D83D78D3-C102-453A-B300-C229798A0534}"/>
                </a:ext>
              </a:extLst>
            </p:cNvPr>
            <p:cNvGrpSpPr/>
            <p:nvPr/>
          </p:nvGrpSpPr>
          <p:grpSpPr>
            <a:xfrm>
              <a:off x="3622044" y="2668755"/>
              <a:ext cx="2090059" cy="1077226"/>
              <a:chOff x="709606" y="280335"/>
              <a:chExt cx="1908370" cy="1494677"/>
            </a:xfrm>
          </p:grpSpPr>
          <p:sp>
            <p:nvSpPr>
              <p:cNvPr id="19" name="Obdĺžnik 18">
                <a:extLst>
                  <a:ext uri="{FF2B5EF4-FFF2-40B4-BE49-F238E27FC236}">
                    <a16:creationId xmlns:a16="http://schemas.microsoft.com/office/drawing/2014/main" id="{9C20E8BA-E521-4EA4-B9D5-BC74E19934BA}"/>
                  </a:ext>
                </a:extLst>
              </p:cNvPr>
              <p:cNvSpPr/>
              <p:nvPr/>
            </p:nvSpPr>
            <p:spPr>
              <a:xfrm>
                <a:off x="709606" y="280335"/>
                <a:ext cx="1908370" cy="1494677"/>
              </a:xfrm>
              <a:prstGeom prst="rect">
                <a:avLst/>
              </a:prstGeom>
              <a:noFill/>
              <a:ln>
                <a:solidFill>
                  <a:srgbClr val="005DA4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718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0" name="BlokTextu 19">
                <a:extLst>
                  <a:ext uri="{FF2B5EF4-FFF2-40B4-BE49-F238E27FC236}">
                    <a16:creationId xmlns:a16="http://schemas.microsoft.com/office/drawing/2014/main" id="{C80F7A7E-D844-4150-BF65-60D85EE6448F}"/>
                  </a:ext>
                </a:extLst>
              </p:cNvPr>
              <p:cNvSpPr txBox="1"/>
              <p:nvPr/>
            </p:nvSpPr>
            <p:spPr bwMode="auto">
              <a:xfrm>
                <a:off x="751321" y="468252"/>
                <a:ext cx="1839176" cy="1217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Balíček pre mužov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(14 diagnóz/operácií</a:t>
                </a: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BB8BE635-77B5-4B83-B965-43BD7ED58B31}"/>
                </a:ext>
              </a:extLst>
            </p:cNvPr>
            <p:cNvGrpSpPr/>
            <p:nvPr/>
          </p:nvGrpSpPr>
          <p:grpSpPr>
            <a:xfrm>
              <a:off x="5862729" y="2668755"/>
              <a:ext cx="2090059" cy="1077226"/>
              <a:chOff x="709606" y="280335"/>
              <a:chExt cx="1908370" cy="1494677"/>
            </a:xfrm>
          </p:grpSpPr>
          <p:sp>
            <p:nvSpPr>
              <p:cNvPr id="17" name="Obdĺžnik 16">
                <a:extLst>
                  <a:ext uri="{FF2B5EF4-FFF2-40B4-BE49-F238E27FC236}">
                    <a16:creationId xmlns:a16="http://schemas.microsoft.com/office/drawing/2014/main" id="{426ED1A4-9648-45D6-B935-46AFD5F8F0F5}"/>
                  </a:ext>
                </a:extLst>
              </p:cNvPr>
              <p:cNvSpPr/>
              <p:nvPr/>
            </p:nvSpPr>
            <p:spPr>
              <a:xfrm>
                <a:off x="709606" y="280335"/>
                <a:ext cx="1908370" cy="1494677"/>
              </a:xfrm>
              <a:prstGeom prst="rect">
                <a:avLst/>
              </a:prstGeom>
              <a:noFill/>
              <a:ln>
                <a:solidFill>
                  <a:srgbClr val="FF33CC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k-S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718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8" name="BlokTextu 17">
                <a:extLst>
                  <a:ext uri="{FF2B5EF4-FFF2-40B4-BE49-F238E27FC236}">
                    <a16:creationId xmlns:a16="http://schemas.microsoft.com/office/drawing/2014/main" id="{B8D420A0-B5C2-4500-AC1E-BB18CA509A7A}"/>
                  </a:ext>
                </a:extLst>
              </p:cNvPr>
              <p:cNvSpPr txBox="1"/>
              <p:nvPr/>
            </p:nvSpPr>
            <p:spPr bwMode="auto">
              <a:xfrm>
                <a:off x="751321" y="692450"/>
                <a:ext cx="1839176" cy="768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Detský balíček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(32 diagnóz/operácií)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070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A00A37-0FD1-4542-AAF8-1789FB0F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416969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DA402-3929-2F42-8E14-0969AC42E90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BA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BA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119C05-E97E-EA41-8A59-7FF02E5762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3788" y="324000"/>
            <a:ext cx="3686362" cy="247500"/>
          </a:xfrm>
        </p:spPr>
        <p:txBody>
          <a:bodyPr>
            <a:noAutofit/>
          </a:bodyPr>
          <a:lstStyle/>
          <a:p>
            <a:r>
              <a:rPr lang="sk-SK" sz="1400" dirty="0"/>
              <a:t>DIAGNÓZY KRITICKÝCH OCHORENÍ</a:t>
            </a:r>
            <a:endParaRPr lang="de-DE" sz="14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D06C458-0120-465B-82AD-B7B59AE37B81}"/>
              </a:ext>
            </a:extLst>
          </p:cNvPr>
          <p:cNvGrpSpPr/>
          <p:nvPr/>
        </p:nvGrpSpPr>
        <p:grpSpPr>
          <a:xfrm>
            <a:off x="120580" y="763675"/>
            <a:ext cx="5081291" cy="4401205"/>
            <a:chOff x="467360" y="1076960"/>
            <a:chExt cx="4734511" cy="4079319"/>
          </a:xfrm>
        </p:grpSpPr>
        <p:sp>
          <p:nvSpPr>
            <p:cNvPr id="29" name="Obdĺžnik 28">
              <a:extLst>
                <a:ext uri="{FF2B5EF4-FFF2-40B4-BE49-F238E27FC236}">
                  <a16:creationId xmlns:a16="http://schemas.microsoft.com/office/drawing/2014/main" id="{BB8D9CF8-DF7E-4940-84B6-4975AC0D078C}"/>
                </a:ext>
              </a:extLst>
            </p:cNvPr>
            <p:cNvSpPr/>
            <p:nvPr/>
          </p:nvSpPr>
          <p:spPr>
            <a:xfrm>
              <a:off x="467360" y="1076960"/>
              <a:ext cx="4734511" cy="4079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Alzheimerova choroba 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Demencia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Angioplastika troch ciev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Angioplastika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Operácie aorty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Aplastická anémia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Nezhubný nádor mozgu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Slepota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Rakovina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 situ karcinóm vajcovodu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 situ karcinóm prsníka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 situ karcinóm krčka maternice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 situ karcinóm pošvy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 situ karcinóm vulvy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Rakovina prostaty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 situ karcinóm semenníka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Zástava srdca mimo nemocnice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Kardiomyopatia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Kóma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Operácie vencovitých tepien - aorto-koronárny bypass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Hluchota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Diplégia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Encefalitída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Srdcový infarkt konkrétnej závažnosti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Srdcový infarkt akejkoľvek závažnosti (čiastočné plnenie)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Operácia srdcovej chlopne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Hemiplégia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sk-SK" sz="1000" b="1" i="0" u="none" strike="noStrike" kern="1200" cap="none" spc="0" normalizeH="0" baseline="0" noProof="1">
                  <a:ln>
                    <a:noFill/>
                  </a:ln>
                  <a:solidFill>
                    <a:srgbClr val="4BA2EC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Nákaza vírusom HIV pri výkone povolania</a:t>
              </a:r>
            </a:p>
          </p:txBody>
        </p:sp>
        <p:sp>
          <p:nvSpPr>
            <p:cNvPr id="31" name="BlokTextu 30">
              <a:extLst>
                <a:ext uri="{FF2B5EF4-FFF2-40B4-BE49-F238E27FC236}">
                  <a16:creationId xmlns:a16="http://schemas.microsoft.com/office/drawing/2014/main" id="{4443A510-9A57-40DF-BF72-7F12150AD629}"/>
                </a:ext>
              </a:extLst>
            </p:cNvPr>
            <p:cNvSpPr txBox="1"/>
            <p:nvPr/>
          </p:nvSpPr>
          <p:spPr bwMode="auto">
            <a:xfrm>
              <a:off x="4075294" y="1076960"/>
              <a:ext cx="338733" cy="399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/Ú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</a:t>
              </a:r>
              <a:endPara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Obdĺžnik 29">
            <a:extLst>
              <a:ext uri="{FF2B5EF4-FFF2-40B4-BE49-F238E27FC236}">
                <a16:creationId xmlns:a16="http://schemas.microsoft.com/office/drawing/2014/main" id="{B86512A1-80DB-434B-B2FA-76266C120A5D}"/>
              </a:ext>
            </a:extLst>
          </p:cNvPr>
          <p:cNvSpPr/>
          <p:nvPr/>
        </p:nvSpPr>
        <p:spPr>
          <a:xfrm>
            <a:off x="4827551" y="737988"/>
            <a:ext cx="35761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29. </a:t>
            </a: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Nákaza vírusom HIV pri krvnej transfúzii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30. Chronické ochorenie pečene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31. Zlyhanie obličiek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32. Strata horných a dolných končatín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33. Strata sebestačnosti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34. Strata končatín a zraku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35. Strata reči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36. Ochorenie pľúc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37. Závažné poranenia hlavy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38. Transplantácia kostnej drene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39. Transplantácia celého srdca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40. Transplantácia obličky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41. Transplantácia pľúc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42. Transplantácia pečene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43. Transplantácia pankreasu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44. Ochorenie motorických neurónov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45. Roztrúsená skleróza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46. Svalová dystrofia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47. Paralýza (ochrnutie)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48. Paraplégia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49. Parkinsonova choroba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50. Pneumonektómia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51. Primárna pľúcna hypertenzia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52. Kvadruplégia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53. Ťažké popáleniny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54. Cievna mozgová príhoda (mozgová mŕtvica)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55. Subakútna sklerotizujúca panencefalitída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56.</a:t>
            </a: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sk-SK" sz="1000" b="1" i="0" u="none" strike="noStrike" kern="1200" cap="none" spc="0" normalizeH="0" baseline="0" noProof="1">
                <a:ln>
                  <a:noFill/>
                </a:ln>
                <a:solidFill>
                  <a:srgbClr val="4BA2E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Bakteriálna meningitída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62D6C52C-63D6-4A5C-A33A-C8EE6D161AD8}"/>
              </a:ext>
            </a:extLst>
          </p:cNvPr>
          <p:cNvSpPr txBox="1"/>
          <p:nvPr/>
        </p:nvSpPr>
        <p:spPr bwMode="auto">
          <a:xfrm>
            <a:off x="8058503" y="734022"/>
            <a:ext cx="50229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endParaRPr kumimoji="0" lang="sk-SK" sz="1000" b="1" i="0" u="none" strike="noStrike" kern="1200" cap="none" spc="0" normalizeH="0" baseline="0" noProof="0" dirty="0">
              <a:ln>
                <a:noFill/>
              </a:ln>
              <a:solidFill>
                <a:srgbClr val="00008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endParaRPr kumimoji="0" lang="sk-SK" sz="1000" b="1" i="0" u="none" strike="noStrike" kern="1200" cap="none" spc="0" normalizeH="0" baseline="0" noProof="0" dirty="0">
              <a:ln>
                <a:noFill/>
              </a:ln>
              <a:solidFill>
                <a:srgbClr val="00008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endParaRPr kumimoji="0" lang="sk-SK" sz="1000" b="1" i="0" u="none" strike="noStrike" kern="1200" cap="none" spc="0" normalizeH="0" baseline="0" noProof="0" dirty="0">
              <a:ln>
                <a:noFill/>
              </a:ln>
              <a:solidFill>
                <a:srgbClr val="00008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/Ú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endParaRPr kumimoji="0" lang="sk-SK" sz="1000" b="1" i="0" u="none" strike="noStrike" kern="1200" cap="none" spc="0" normalizeH="0" baseline="0" noProof="0" dirty="0">
              <a:ln>
                <a:noFill/>
              </a:ln>
              <a:solidFill>
                <a:srgbClr val="00008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60635"/>
      </p:ext>
    </p:extLst>
  </p:cSld>
  <p:clrMapOvr>
    <a:masterClrMapping/>
  </p:clrMapOvr>
</p:sld>
</file>

<file path=ppt/theme/theme1.xml><?xml version="1.0" encoding="utf-8"?>
<a:theme xmlns:a="http://schemas.openxmlformats.org/drawingml/2006/main" name="UNIQA">
  <a:themeElements>
    <a:clrScheme name="UNIQA">
      <a:dk1>
        <a:srgbClr val="000000"/>
      </a:dk1>
      <a:lt1>
        <a:srgbClr val="FFFFFF"/>
      </a:lt1>
      <a:dk2>
        <a:srgbClr val="C6C7C7"/>
      </a:dk2>
      <a:lt2>
        <a:srgbClr val="B9E1FF"/>
      </a:lt2>
      <a:accent1>
        <a:srgbClr val="005CA9"/>
      </a:accent1>
      <a:accent2>
        <a:srgbClr val="4BA2EC"/>
      </a:accent2>
      <a:accent3>
        <a:srgbClr val="99C8F0"/>
      </a:accent3>
      <a:accent4>
        <a:srgbClr val="4BB1FF"/>
      </a:accent4>
      <a:accent5>
        <a:srgbClr val="B9E1FF"/>
      </a:accent5>
      <a:accent6>
        <a:srgbClr val="D6E9F9"/>
      </a:accent6>
      <a:hlink>
        <a:srgbClr val="7030A0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QA PPT presentation template.pptx" id="{8D44FED5-69B9-AC4E-8717-850226BF50F0}" vid="{3B4511BA-1834-AC42-95BC-89157E65E429}"/>
    </a:ext>
  </a:extLst>
</a:theme>
</file>

<file path=ppt/theme/theme2.xml><?xml version="1.0" encoding="utf-8"?>
<a:theme xmlns:a="http://schemas.openxmlformats.org/drawingml/2006/main" name="blank 1">
  <a:themeElements>
    <a:clrScheme name="UNIQA_Mastervorlage">
      <a:dk1>
        <a:srgbClr val="000000"/>
      </a:dk1>
      <a:lt1>
        <a:sysClr val="window" lastClr="FFFFFF"/>
      </a:lt1>
      <a:dk2>
        <a:srgbClr val="C6C7C7"/>
      </a:dk2>
      <a:lt2>
        <a:srgbClr val="B9E1FF"/>
      </a:lt2>
      <a:accent1>
        <a:srgbClr val="005CA9"/>
      </a:accent1>
      <a:accent2>
        <a:srgbClr val="4BA2EC"/>
      </a:accent2>
      <a:accent3>
        <a:srgbClr val="99C8F0"/>
      </a:accent3>
      <a:accent4>
        <a:srgbClr val="4BB1FF"/>
      </a:accent4>
      <a:accent5>
        <a:srgbClr val="B9E1FF"/>
      </a:accent5>
      <a:accent6>
        <a:srgbClr val="D6E9F9"/>
      </a:accent6>
      <a:hlink>
        <a:srgbClr val="7030A0"/>
      </a:hlink>
      <a:folHlink>
        <a:srgbClr val="00000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zor prezentacie UNIQA_4na3_SKCZ  -  Iba na čítanie" id="{18D703EA-613F-4745-A005-007E1426F404}" vid="{8FBAC777-1049-4FE3-82B5-6062D4565C1A}"/>
    </a:ext>
  </a:extLst>
</a:theme>
</file>

<file path=ppt/theme/theme3.xml><?xml version="1.0" encoding="utf-8"?>
<a:theme xmlns:a="http://schemas.openxmlformats.org/drawingml/2006/main" name="1_blank 1">
  <a:themeElements>
    <a:clrScheme name="UNIQA_Mastervorlage">
      <a:dk1>
        <a:srgbClr val="000000"/>
      </a:dk1>
      <a:lt1>
        <a:sysClr val="window" lastClr="FFFFFF"/>
      </a:lt1>
      <a:dk2>
        <a:srgbClr val="C6C7C7"/>
      </a:dk2>
      <a:lt2>
        <a:srgbClr val="B9E1FF"/>
      </a:lt2>
      <a:accent1>
        <a:srgbClr val="005CA9"/>
      </a:accent1>
      <a:accent2>
        <a:srgbClr val="4BA2EC"/>
      </a:accent2>
      <a:accent3>
        <a:srgbClr val="99C8F0"/>
      </a:accent3>
      <a:accent4>
        <a:srgbClr val="4BB1FF"/>
      </a:accent4>
      <a:accent5>
        <a:srgbClr val="B9E1FF"/>
      </a:accent5>
      <a:accent6>
        <a:srgbClr val="D6E9F9"/>
      </a:accent6>
      <a:hlink>
        <a:srgbClr val="7030A0"/>
      </a:hlink>
      <a:folHlink>
        <a:srgbClr val="00000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zor prezentacie UNIQA_4na3_SKCZ  -  Iba na čítanie" id="{18D703EA-613F-4745-A005-007E1426F404}" vid="{8FBAC777-1049-4FE3-82B5-6062D4565C1A}"/>
    </a:ext>
  </a:extLst>
</a:theme>
</file>

<file path=ppt/theme/theme4.xml><?xml version="1.0" encoding="utf-8"?>
<a:theme xmlns:a="http://schemas.openxmlformats.org/drawingml/2006/main" name="2_blank 1">
  <a:themeElements>
    <a:clrScheme name="UNIQA_Mastervorlage">
      <a:dk1>
        <a:srgbClr val="000000"/>
      </a:dk1>
      <a:lt1>
        <a:sysClr val="window" lastClr="FFFFFF"/>
      </a:lt1>
      <a:dk2>
        <a:srgbClr val="C6C7C7"/>
      </a:dk2>
      <a:lt2>
        <a:srgbClr val="B9E1FF"/>
      </a:lt2>
      <a:accent1>
        <a:srgbClr val="005CA9"/>
      </a:accent1>
      <a:accent2>
        <a:srgbClr val="4BA2EC"/>
      </a:accent2>
      <a:accent3>
        <a:srgbClr val="99C8F0"/>
      </a:accent3>
      <a:accent4>
        <a:srgbClr val="4BB1FF"/>
      </a:accent4>
      <a:accent5>
        <a:srgbClr val="B9E1FF"/>
      </a:accent5>
      <a:accent6>
        <a:srgbClr val="D6E9F9"/>
      </a:accent6>
      <a:hlink>
        <a:srgbClr val="7030A0"/>
      </a:hlink>
      <a:folHlink>
        <a:srgbClr val="00000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zor prezentacie UNIQA_4na3_SKCZ  -  Iba na čítanie" id="{18D703EA-613F-4745-A005-007E1426F404}" vid="{8FBAC777-1049-4FE3-82B5-6062D4565C1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56C96AF8A37A84EAF3E095B63C7D8EE" ma:contentTypeVersion="1" ma:contentTypeDescription="Vytvoří nový dokument" ma:contentTypeScope="" ma:versionID="c184520122a3f9c356eb7dea2ce895d8">
  <xsd:schema xmlns:xsd="http://www.w3.org/2001/XMLSchema" xmlns:xs="http://www.w3.org/2001/XMLSchema" xmlns:p="http://schemas.microsoft.com/office/2006/metadata/properties" xmlns:ns2="910e12e0-fe48-47da-b4ee-7dbb0e2feadc" targetNamespace="http://schemas.microsoft.com/office/2006/metadata/properties" ma:root="true" ma:fieldsID="f8dbbe9748e9fba0b3fe583d04097ebd" ns2:_="">
    <xsd:import namespace="910e12e0-fe48-47da-b4ee-7dbb0e2fead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e12e0-fe48-47da-b4ee-7dbb0e2fead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721C32-D7D9-47D6-BE7B-D18E4D48204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9F4B181-9C10-46BE-BD12-701EF24535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BE2720-1FB9-4828-A0CD-1DF24181EC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0e12e0-fe48-47da-b4ee-7dbb0e2fea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770E4D7-A2FE-4C5F-81D0-0B3E892C0CD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1417</Words>
  <Application>Microsoft Office PowerPoint</Application>
  <PresentationFormat>Prezentácia na obrazovke (16:9)</PresentationFormat>
  <Paragraphs>246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fleche_rond</vt:lpstr>
      <vt:lpstr>Source Sans Pro</vt:lpstr>
      <vt:lpstr>Wingdings</vt:lpstr>
      <vt:lpstr>UNIQA</vt:lpstr>
      <vt:lpstr>blank 1</vt:lpstr>
      <vt:lpstr>1_blank 1</vt:lpstr>
      <vt:lpstr>2_blank 1</vt:lpstr>
      <vt:lpstr>Prezentácia programu PowerPoint</vt:lpstr>
      <vt:lpstr>Čo prináša  ActiveLife?</vt:lpstr>
      <vt:lpstr>Prezentácia programu PowerPoint</vt:lpstr>
      <vt:lpstr>VPP a OPP</vt:lpstr>
      <vt:lpstr>Poistná ochrana = zabezpečenie príjmu</vt:lpstr>
      <vt:lpstr>Prezentácia programu PowerPoint</vt:lpstr>
      <vt:lpstr>VPP a OPP</vt:lpstr>
      <vt:lpstr>Prezentácia programu PowerPoint</vt:lpstr>
      <vt:lpstr>Prezentácia programu PowerPoint</vt:lpstr>
      <vt:lpstr>Prezentácia programu PowerPoint</vt:lpstr>
      <vt:lpstr>VPP a OPP</vt:lpstr>
      <vt:lpstr>Invalidita - výhody</vt:lpstr>
      <vt:lpstr>Štatistiky – Príčiny vzniku invalidity</vt:lpstr>
      <vt:lpstr>Poistná ochrana = zabezpečenie príjmu</vt:lpstr>
      <vt:lpstr>Základné fakty o INVALIDITE</vt:lpstr>
      <vt:lpstr>Prezentácia programu PowerPoint</vt:lpstr>
      <vt:lpstr>Prezentácia programu PowerPoint</vt:lpstr>
      <vt:lpstr>Balíček 1. rizika</vt:lpstr>
      <vt:lpstr>Balíček 1. rizika</vt:lpstr>
      <vt:lpstr>S Ú Ť A Ž !!!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Kritické ochorenia</dc:title>
  <dc:creator>Miriam TAZAROVA</dc:creator>
  <cp:lastModifiedBy>Viktoria TARCALIOVA</cp:lastModifiedBy>
  <cp:revision>159</cp:revision>
  <dcterms:created xsi:type="dcterms:W3CDTF">2021-04-22T19:05:53Z</dcterms:created>
  <dcterms:modified xsi:type="dcterms:W3CDTF">2022-04-06T16:56:13Z</dcterms:modified>
  <cp:category>Interné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qa-DocumentTagging.ClassificationMark.P00">
    <vt:lpwstr>&lt;ClassificationMark xmlns:xsi="http://www.w3.org/2001/XMLSchema-instance" xmlns:xsd="http://www.w3.org/2001/XMLSchema" class="C1" position="BottomRight" marginX="0" marginY="0" classifiedOn="2021-09-08T19:26:05.4334103+02:00" showPrintedBy="false" sh</vt:lpwstr>
  </property>
  <property fmtid="{D5CDD505-2E9C-101B-9397-08002B2CF9AE}" pid="3" name="uniqa-DocumentTagging.ClassificationMark.P01">
    <vt:lpwstr>owPrintDate="false" language="SK" ApplicationVersion="Microsoft PowerPoint, 16.0" addinVersion="6.0.16.0" template="UNIQA"&gt;&lt;history bulk="false" class="Interné" code="C1" user="Tarcaliova Viktoria" date="2021-09-08T19:26:05.5837666+02:00" /&gt;&lt;/Classif</vt:lpwstr>
  </property>
  <property fmtid="{D5CDD505-2E9C-101B-9397-08002B2CF9AE}" pid="4" name="uniqa-DocumentTagging.ClassificationMark.P02">
    <vt:lpwstr>icationMark&gt;</vt:lpwstr>
  </property>
  <property fmtid="{D5CDD505-2E9C-101B-9397-08002B2CF9AE}" pid="5" name="uniqa-DocumentTagging.ClassificationMark">
    <vt:lpwstr>￼PARTS:3</vt:lpwstr>
  </property>
  <property fmtid="{D5CDD505-2E9C-101B-9397-08002B2CF9AE}" pid="6" name="uniqa-DocumentClasification">
    <vt:lpwstr>Interné</vt:lpwstr>
  </property>
  <property fmtid="{D5CDD505-2E9C-101B-9397-08002B2CF9AE}" pid="7" name="uniqa-dlp">
    <vt:lpwstr>uniqa-dlp:Interní</vt:lpwstr>
  </property>
</Properties>
</file>