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sldIdLst>
    <p:sldId id="256" r:id="rId2"/>
    <p:sldId id="275" r:id="rId3"/>
    <p:sldId id="287" r:id="rId4"/>
    <p:sldId id="3408" r:id="rId5"/>
    <p:sldId id="3409" r:id="rId6"/>
    <p:sldId id="3422" r:id="rId7"/>
    <p:sldId id="3410" r:id="rId8"/>
    <p:sldId id="3423" r:id="rId9"/>
    <p:sldId id="3411" r:id="rId10"/>
    <p:sldId id="3412" r:id="rId11"/>
    <p:sldId id="3413" r:id="rId12"/>
    <p:sldId id="3414" r:id="rId13"/>
    <p:sldId id="3415" r:id="rId14"/>
    <p:sldId id="3417" r:id="rId15"/>
    <p:sldId id="3418" r:id="rId16"/>
    <p:sldId id="3419" r:id="rId17"/>
    <p:sldId id="1988" r:id="rId18"/>
    <p:sldId id="3420" r:id="rId19"/>
    <p:sldId id="3421" r:id="rId20"/>
    <p:sldId id="305" r:id="rId21"/>
    <p:sldId id="314" r:id="rId22"/>
    <p:sldId id="3416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28" autoAdjust="0"/>
    <p:restoredTop sz="94660"/>
  </p:normalViewPr>
  <p:slideViewPr>
    <p:cSldViewPr snapToGrid="0">
      <p:cViewPr varScale="1">
        <p:scale>
          <a:sx n="80" d="100"/>
          <a:sy n="80" d="100"/>
        </p:scale>
        <p:origin x="80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ek\Desktop\UMD\1.%20Kapit&#225;lov&#253;%20trh\Invest&#237;cie\&#352;kolenia\Workshop%20-%20generation%20U\Generation%20U\D&#244;chodok%20vs%20Mzd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Hárok1!$A$4</c:f>
              <c:strCache>
                <c:ptCount val="1"/>
                <c:pt idx="0">
                  <c:v>Priemerný dôchodok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1.50332466030644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E78-41CC-B67E-007844352631}"/>
                </c:ext>
              </c:extLst>
            </c:dLbl>
            <c:dLbl>
              <c:idx val="1"/>
              <c:layout>
                <c:manualLayout>
                  <c:x val="-5.7820179242555649E-3"/>
                  <c:y val="-1.1039896464989197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E78-41CC-B67E-007844352631}"/>
                </c:ext>
              </c:extLst>
            </c:dLbl>
            <c:dLbl>
              <c:idx val="2"/>
              <c:layout>
                <c:manualLayout>
                  <c:x val="-4.6256143394044526E-3"/>
                  <c:y val="9.03274690812155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E78-41CC-B67E-007844352631}"/>
                </c:ext>
              </c:extLst>
            </c:dLbl>
            <c:dLbl>
              <c:idx val="3"/>
              <c:layout>
                <c:manualLayout>
                  <c:x val="-1.156403584851113E-2"/>
                  <c:y val="6.02183127208103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E78-41CC-B67E-007844352631}"/>
                </c:ext>
              </c:extLst>
            </c:dLbl>
            <c:dLbl>
              <c:idx val="4"/>
              <c:layout>
                <c:manualLayout>
                  <c:x val="-8.0948250939577911E-3"/>
                  <c:y val="-5.519948232494598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E78-41CC-B67E-007844352631}"/>
                </c:ext>
              </c:extLst>
            </c:dLbl>
            <c:dLbl>
              <c:idx val="5"/>
              <c:layout>
                <c:manualLayout>
                  <c:x val="-8.0948250939578761E-3"/>
                  <c:y val="-5.519948232494598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E78-41CC-B67E-007844352631}"/>
                </c:ext>
              </c:extLst>
            </c:dLbl>
            <c:dLbl>
              <c:idx val="6"/>
              <c:layout>
                <c:manualLayout>
                  <c:x val="-9.2512286788089051E-3"/>
                  <c:y val="-9.03274690812166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E78-41CC-B67E-007844352631}"/>
                </c:ext>
              </c:extLst>
            </c:dLbl>
            <c:dLbl>
              <c:idx val="7"/>
              <c:layout>
                <c:manualLayout>
                  <c:x val="-4.6256143394045367E-3"/>
                  <c:y val="-3.01091563604051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E78-41CC-B67E-007844352631}"/>
                </c:ext>
              </c:extLst>
            </c:dLbl>
            <c:dLbl>
              <c:idx val="8"/>
              <c:layout>
                <c:manualLayout>
                  <c:x val="-8.0948250939577911E-3"/>
                  <c:y val="-5.519948232494598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E78-41CC-B67E-007844352631}"/>
                </c:ext>
              </c:extLst>
            </c:dLbl>
            <c:dLbl>
              <c:idx val="9"/>
              <c:layout>
                <c:manualLayout>
                  <c:x val="-5.7820179242556499E-3"/>
                  <c:y val="-5.519948232494598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E78-41CC-B67E-007844352631}"/>
                </c:ext>
              </c:extLst>
            </c:dLbl>
            <c:dLbl>
              <c:idx val="10"/>
              <c:layout>
                <c:manualLayout>
                  <c:x val="-6.93842150910667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E78-41CC-B67E-007844352631}"/>
                </c:ext>
              </c:extLst>
            </c:dLbl>
            <c:dLbl>
              <c:idx val="11"/>
              <c:layout>
                <c:manualLayout>
                  <c:x val="-6.93842150910667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E78-41CC-B67E-0078443526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Hárok1!$B$3:$M$3</c:f>
              <c:strCache>
                <c:ptCount val="12"/>
                <c:pt idx="0">
                  <c:v>2010
45,77%</c:v>
                </c:pt>
                <c:pt idx="1">
                  <c:v>2011
46,06%</c:v>
                </c:pt>
                <c:pt idx="2">
                  <c:v>2012
46,71%</c:v>
                </c:pt>
                <c:pt idx="3">
                  <c:v>2013
47,33%</c:v>
                </c:pt>
                <c:pt idx="4">
                  <c:v>2014
46,62%</c:v>
                </c:pt>
                <c:pt idx="5">
                  <c:v>2015
46,55%</c:v>
                </c:pt>
                <c:pt idx="6">
                  <c:v>2016
45,72%</c:v>
                </c:pt>
                <c:pt idx="7">
                  <c:v>2017
44,86%</c:v>
                </c:pt>
                <c:pt idx="8">
                  <c:v>2018
43,83%</c:v>
                </c:pt>
                <c:pt idx="9">
                  <c:v>2019
42,12%</c:v>
                </c:pt>
                <c:pt idx="10">
                  <c:v>2020
42,98%</c:v>
                </c:pt>
                <c:pt idx="11">
                  <c:v>2021
41,70%</c:v>
                </c:pt>
              </c:strCache>
            </c:strRef>
          </c:cat>
          <c:val>
            <c:numRef>
              <c:f>Hárok1!$B$4:$M$4</c:f>
              <c:numCache>
                <c:formatCode>General</c:formatCode>
                <c:ptCount val="12"/>
                <c:pt idx="0">
                  <c:v>352</c:v>
                </c:pt>
                <c:pt idx="1">
                  <c:v>362</c:v>
                </c:pt>
                <c:pt idx="2">
                  <c:v>376</c:v>
                </c:pt>
                <c:pt idx="3">
                  <c:v>390</c:v>
                </c:pt>
                <c:pt idx="4">
                  <c:v>400</c:v>
                </c:pt>
                <c:pt idx="5">
                  <c:v>411</c:v>
                </c:pt>
                <c:pt idx="6">
                  <c:v>417</c:v>
                </c:pt>
                <c:pt idx="7">
                  <c:v>428</c:v>
                </c:pt>
                <c:pt idx="8">
                  <c:v>444</c:v>
                </c:pt>
                <c:pt idx="9">
                  <c:v>460</c:v>
                </c:pt>
                <c:pt idx="10">
                  <c:v>487</c:v>
                </c:pt>
                <c:pt idx="11">
                  <c:v>505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78-41CC-B67E-007844352631}"/>
            </c:ext>
          </c:extLst>
        </c:ser>
        <c:ser>
          <c:idx val="1"/>
          <c:order val="1"/>
          <c:tx>
            <c:strRef>
              <c:f>Hárok1!$A$5</c:f>
              <c:strCache>
                <c:ptCount val="1"/>
                <c:pt idx="0">
                  <c:v>Priemerná mzda</c:v>
                </c:pt>
              </c:strCache>
            </c:strRef>
          </c:tx>
          <c:spPr>
            <a:solidFill>
              <a:srgbClr val="FF960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Hárok1!$B$3:$M$3</c:f>
              <c:strCache>
                <c:ptCount val="12"/>
                <c:pt idx="0">
                  <c:v>2010
45,77%</c:v>
                </c:pt>
                <c:pt idx="1">
                  <c:v>2011
46,06%</c:v>
                </c:pt>
                <c:pt idx="2">
                  <c:v>2012
46,71%</c:v>
                </c:pt>
                <c:pt idx="3">
                  <c:v>2013
47,33%</c:v>
                </c:pt>
                <c:pt idx="4">
                  <c:v>2014
46,62%</c:v>
                </c:pt>
                <c:pt idx="5">
                  <c:v>2015
46,55%</c:v>
                </c:pt>
                <c:pt idx="6">
                  <c:v>2016
45,72%</c:v>
                </c:pt>
                <c:pt idx="7">
                  <c:v>2017
44,86%</c:v>
                </c:pt>
                <c:pt idx="8">
                  <c:v>2018
43,83%</c:v>
                </c:pt>
                <c:pt idx="9">
                  <c:v>2019
42,12%</c:v>
                </c:pt>
                <c:pt idx="10">
                  <c:v>2020
42,98%</c:v>
                </c:pt>
                <c:pt idx="11">
                  <c:v>2021
41,70%</c:v>
                </c:pt>
              </c:strCache>
            </c:strRef>
          </c:cat>
          <c:val>
            <c:numRef>
              <c:f>Hárok1!$B$5:$M$5</c:f>
              <c:numCache>
                <c:formatCode>General</c:formatCode>
                <c:ptCount val="12"/>
                <c:pt idx="0">
                  <c:v>769</c:v>
                </c:pt>
                <c:pt idx="1">
                  <c:v>786</c:v>
                </c:pt>
                <c:pt idx="2">
                  <c:v>805</c:v>
                </c:pt>
                <c:pt idx="3">
                  <c:v>824</c:v>
                </c:pt>
                <c:pt idx="4">
                  <c:v>858</c:v>
                </c:pt>
                <c:pt idx="5">
                  <c:v>883</c:v>
                </c:pt>
                <c:pt idx="6">
                  <c:v>912</c:v>
                </c:pt>
                <c:pt idx="7">
                  <c:v>954</c:v>
                </c:pt>
                <c:pt idx="8">
                  <c:v>1013</c:v>
                </c:pt>
                <c:pt idx="9">
                  <c:v>1092</c:v>
                </c:pt>
                <c:pt idx="10">
                  <c:v>1133</c:v>
                </c:pt>
                <c:pt idx="11">
                  <c:v>1211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78-41CC-B67E-00784435263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06434064"/>
        <c:axId val="1006426160"/>
        <c:axId val="0"/>
      </c:bar3DChart>
      <c:catAx>
        <c:axId val="1006434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006426160"/>
        <c:crosses val="autoZero"/>
        <c:auto val="1"/>
        <c:lblAlgn val="ctr"/>
        <c:lblOffset val="100"/>
        <c:noMultiLvlLbl val="0"/>
      </c:catAx>
      <c:valAx>
        <c:axId val="1006426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006434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D503-BEB2-416B-AF19-7056B6FD5C1F}" type="datetimeFigureOut">
              <a:rPr lang="sk-SK" smtClean="0"/>
              <a:t>4.7.2022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43306-5712-4801-8634-68417FF472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11756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D503-BEB2-416B-AF19-7056B6FD5C1F}" type="datetimeFigureOut">
              <a:rPr lang="sk-SK" smtClean="0"/>
              <a:t>4.7.2022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43306-5712-4801-8634-68417FF472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52880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D503-BEB2-416B-AF19-7056B6FD5C1F}" type="datetimeFigureOut">
              <a:rPr lang="sk-SK" smtClean="0"/>
              <a:t>4.7.2022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43306-5712-4801-8634-68417FF472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697884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029449" y="2533649"/>
            <a:ext cx="4514850" cy="3695701"/>
          </a:xfrm>
          <a:custGeom>
            <a:avLst/>
            <a:gdLst>
              <a:gd name="connsiteX0" fmla="*/ 234160 w 4514850"/>
              <a:gd name="connsiteY0" fmla="*/ 0 h 3695701"/>
              <a:gd name="connsiteX1" fmla="*/ 4280690 w 4514850"/>
              <a:gd name="connsiteY1" fmla="*/ 0 h 3695701"/>
              <a:gd name="connsiteX2" fmla="*/ 4514850 w 4514850"/>
              <a:gd name="connsiteY2" fmla="*/ 234160 h 3695701"/>
              <a:gd name="connsiteX3" fmla="*/ 4514850 w 4514850"/>
              <a:gd name="connsiteY3" fmla="*/ 3461541 h 3695701"/>
              <a:gd name="connsiteX4" fmla="*/ 4280690 w 4514850"/>
              <a:gd name="connsiteY4" fmla="*/ 3695701 h 3695701"/>
              <a:gd name="connsiteX5" fmla="*/ 234160 w 4514850"/>
              <a:gd name="connsiteY5" fmla="*/ 3695701 h 3695701"/>
              <a:gd name="connsiteX6" fmla="*/ 0 w 4514850"/>
              <a:gd name="connsiteY6" fmla="*/ 3461541 h 3695701"/>
              <a:gd name="connsiteX7" fmla="*/ 0 w 4514850"/>
              <a:gd name="connsiteY7" fmla="*/ 234160 h 3695701"/>
              <a:gd name="connsiteX8" fmla="*/ 234160 w 4514850"/>
              <a:gd name="connsiteY8" fmla="*/ 0 h 3695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14850" h="3695701">
                <a:moveTo>
                  <a:pt x="234160" y="0"/>
                </a:moveTo>
                <a:lnTo>
                  <a:pt x="4280690" y="0"/>
                </a:lnTo>
                <a:cubicBezTo>
                  <a:pt x="4410013" y="0"/>
                  <a:pt x="4514850" y="104837"/>
                  <a:pt x="4514850" y="234160"/>
                </a:cubicBezTo>
                <a:lnTo>
                  <a:pt x="4514850" y="3461541"/>
                </a:lnTo>
                <a:cubicBezTo>
                  <a:pt x="4514850" y="3590864"/>
                  <a:pt x="4410013" y="3695701"/>
                  <a:pt x="4280690" y="3695701"/>
                </a:cubicBezTo>
                <a:lnTo>
                  <a:pt x="234160" y="3695701"/>
                </a:lnTo>
                <a:cubicBezTo>
                  <a:pt x="104837" y="3695701"/>
                  <a:pt x="0" y="3590864"/>
                  <a:pt x="0" y="3461541"/>
                </a:cubicBezTo>
                <a:lnTo>
                  <a:pt x="0" y="234160"/>
                </a:lnTo>
                <a:cubicBezTo>
                  <a:pt x="0" y="104837"/>
                  <a:pt x="104837" y="0"/>
                  <a:pt x="23416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endParaRPr lang="en-ID" noProof="0"/>
          </a:p>
        </p:txBody>
      </p:sp>
    </p:spTree>
    <p:extLst>
      <p:ext uri="{BB962C8B-B14F-4D97-AF65-F5344CB8AC3E}">
        <p14:creationId xmlns:p14="http://schemas.microsoft.com/office/powerpoint/2010/main" val="570453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endParaRPr lang="en-ID" noProof="0" dirty="0"/>
          </a:p>
        </p:txBody>
      </p:sp>
    </p:spTree>
    <p:extLst>
      <p:ext uri="{BB962C8B-B14F-4D97-AF65-F5344CB8AC3E}">
        <p14:creationId xmlns:p14="http://schemas.microsoft.com/office/powerpoint/2010/main" val="26545826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6">
            <a:extLst>
              <a:ext uri="{FF2B5EF4-FFF2-40B4-BE49-F238E27FC236}">
                <a16:creationId xmlns:a16="http://schemas.microsoft.com/office/drawing/2014/main" id="{C4C5C06D-94BA-478C-AA43-5F0657808821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0"/>
            <a:ext cx="9604375" cy="6858000"/>
            <a:chOff x="0" y="0"/>
            <a:chExt cx="9604977" cy="6858000"/>
          </a:xfrm>
        </p:grpSpPr>
        <p:sp>
          <p:nvSpPr>
            <p:cNvPr id="4" name="Freeform: Shape 8">
              <a:extLst>
                <a:ext uri="{FF2B5EF4-FFF2-40B4-BE49-F238E27FC236}">
                  <a16:creationId xmlns:a16="http://schemas.microsoft.com/office/drawing/2014/main" id="{CB999BA1-DE08-4892-8955-6E8F3D5F024F}"/>
                </a:ext>
              </a:extLst>
            </p:cNvPr>
            <p:cNvSpPr>
              <a:spLocks/>
            </p:cNvSpPr>
            <p:nvPr/>
          </p:nvSpPr>
          <p:spPr bwMode="auto">
            <a:xfrm>
              <a:off x="1" y="0"/>
              <a:ext cx="7229427" cy="6858000"/>
            </a:xfrm>
            <a:custGeom>
              <a:avLst/>
              <a:gdLst>
                <a:gd name="T0" fmla="*/ 1701082 w 7229427"/>
                <a:gd name="T1" fmla="*/ 0 h 6858000"/>
                <a:gd name="T2" fmla="*/ 4150872 w 7229427"/>
                <a:gd name="T3" fmla="*/ 0 h 6858000"/>
                <a:gd name="T4" fmla="*/ 4207819 w 7229427"/>
                <a:gd name="T5" fmla="*/ 16158 h 6858000"/>
                <a:gd name="T6" fmla="*/ 7229427 w 7229427"/>
                <a:gd name="T7" fmla="*/ 4128057 h 6858000"/>
                <a:gd name="T8" fmla="*/ 6493448 w 7229427"/>
                <a:gd name="T9" fmla="*/ 6534344 h 6858000"/>
                <a:gd name="T10" fmla="*/ 6251325 w 7229427"/>
                <a:gd name="T11" fmla="*/ 6858000 h 6858000"/>
                <a:gd name="T12" fmla="*/ 3813273 w 7229427"/>
                <a:gd name="T13" fmla="*/ 6858000 h 6858000"/>
                <a:gd name="T14" fmla="*/ 4047526 w 7229427"/>
                <a:gd name="T15" fmla="*/ 6772517 h 6858000"/>
                <a:gd name="T16" fmla="*/ 5806566 w 7229427"/>
                <a:gd name="T17" fmla="*/ 4115678 h 6858000"/>
                <a:gd name="T18" fmla="*/ 2923746 w 7229427"/>
                <a:gd name="T19" fmla="*/ 1232858 h 6858000"/>
                <a:gd name="T20" fmla="*/ 40925 w 7229427"/>
                <a:gd name="T21" fmla="*/ 4115678 h 6858000"/>
                <a:gd name="T22" fmla="*/ 1805182 w 7229427"/>
                <a:gd name="T23" fmla="*/ 6772517 h 6858000"/>
                <a:gd name="T24" fmla="*/ 2038883 w 7229427"/>
                <a:gd name="T25" fmla="*/ 6858000 h 6858000"/>
                <a:gd name="T26" fmla="*/ 0 w 7229427"/>
                <a:gd name="T27" fmla="*/ 6858000 h 6858000"/>
                <a:gd name="T28" fmla="*/ 0 w 7229427"/>
                <a:gd name="T29" fmla="*/ 970040 h 6858000"/>
                <a:gd name="T30" fmla="*/ 29661 w 7229427"/>
                <a:gd name="T31" fmla="*/ 941759 h 6858000"/>
                <a:gd name="T32" fmla="*/ 1644264 w 7229427"/>
                <a:gd name="T33" fmla="*/ 16158 h 685800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7229427" h="6858000">
                  <a:moveTo>
                    <a:pt x="1701082" y="0"/>
                  </a:moveTo>
                  <a:lnTo>
                    <a:pt x="4150872" y="0"/>
                  </a:lnTo>
                  <a:lnTo>
                    <a:pt x="4207819" y="16158"/>
                  </a:lnTo>
                  <a:cubicBezTo>
                    <a:pt x="5963401" y="561835"/>
                    <a:pt x="7229427" y="2197924"/>
                    <a:pt x="7229427" y="4128057"/>
                  </a:cubicBezTo>
                  <a:cubicBezTo>
                    <a:pt x="7229427" y="5018888"/>
                    <a:pt x="6958002" y="5847082"/>
                    <a:pt x="6493448" y="6534344"/>
                  </a:cubicBezTo>
                  <a:lnTo>
                    <a:pt x="6251325" y="6858000"/>
                  </a:lnTo>
                  <a:lnTo>
                    <a:pt x="3813273" y="6858000"/>
                  </a:lnTo>
                  <a:lnTo>
                    <a:pt x="4047526" y="6772517"/>
                  </a:lnTo>
                  <a:cubicBezTo>
                    <a:pt x="5082766" y="6335801"/>
                    <a:pt x="5806566" y="5312737"/>
                    <a:pt x="5806566" y="4115678"/>
                  </a:cubicBezTo>
                  <a:cubicBezTo>
                    <a:pt x="5806566" y="2519613"/>
                    <a:pt x="4519811" y="1232858"/>
                    <a:pt x="2923746" y="1232858"/>
                  </a:cubicBezTo>
                  <a:cubicBezTo>
                    <a:pt x="1327668" y="1232858"/>
                    <a:pt x="40925" y="2531992"/>
                    <a:pt x="40925" y="4115678"/>
                  </a:cubicBezTo>
                  <a:cubicBezTo>
                    <a:pt x="40925" y="5312737"/>
                    <a:pt x="771681" y="6335801"/>
                    <a:pt x="1805182" y="6772517"/>
                  </a:cubicBezTo>
                  <a:lnTo>
                    <a:pt x="2038883" y="6858000"/>
                  </a:lnTo>
                  <a:lnTo>
                    <a:pt x="0" y="6858000"/>
                  </a:lnTo>
                  <a:lnTo>
                    <a:pt x="0" y="970040"/>
                  </a:lnTo>
                  <a:lnTo>
                    <a:pt x="29661" y="941759"/>
                  </a:lnTo>
                  <a:cubicBezTo>
                    <a:pt x="488588" y="524590"/>
                    <a:pt x="1037799" y="205046"/>
                    <a:pt x="1644264" y="16158"/>
                  </a:cubicBezTo>
                  <a:lnTo>
                    <a:pt x="1701082" y="0"/>
                  </a:lnTo>
                  <a:close/>
                </a:path>
              </a:pathLst>
            </a:custGeom>
            <a:gradFill rotWithShape="0">
              <a:gsLst>
                <a:gs pos="0">
                  <a:srgbClr val="6C25BF">
                    <a:alpha val="0"/>
                  </a:srgbClr>
                </a:gs>
                <a:gs pos="100000">
                  <a:srgbClr val="5A1F9D">
                    <a:alpha val="3000"/>
                  </a:srgbClr>
                </a:gs>
              </a:gsLst>
              <a:lin ang="108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sk-SK"/>
            </a:p>
          </p:txBody>
        </p:sp>
        <p:sp>
          <p:nvSpPr>
            <p:cNvPr id="5" name="Freeform: Shape 9">
              <a:extLst>
                <a:ext uri="{FF2B5EF4-FFF2-40B4-BE49-F238E27FC236}">
                  <a16:creationId xmlns:a16="http://schemas.microsoft.com/office/drawing/2014/main" id="{FD1E6351-4BB0-4D5D-86F6-810CA9AABB5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6165627"/>
              <a:ext cx="632321" cy="692373"/>
            </a:xfrm>
            <a:custGeom>
              <a:avLst/>
              <a:gdLst>
                <a:gd name="T0" fmla="*/ 0 w 632321"/>
                <a:gd name="T1" fmla="*/ 0 h 692373"/>
                <a:gd name="T2" fmla="*/ 79654 w 632321"/>
                <a:gd name="T3" fmla="*/ 115034 h 692373"/>
                <a:gd name="T4" fmla="*/ 481760 w 632321"/>
                <a:gd name="T5" fmla="*/ 562371 h 692373"/>
                <a:gd name="T6" fmla="*/ 632321 w 632321"/>
                <a:gd name="T7" fmla="*/ 692373 h 692373"/>
                <a:gd name="T8" fmla="*/ 0 w 632321"/>
                <a:gd name="T9" fmla="*/ 692373 h 692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2321" h="692373">
                  <a:moveTo>
                    <a:pt x="0" y="0"/>
                  </a:moveTo>
                  <a:lnTo>
                    <a:pt x="79654" y="115034"/>
                  </a:lnTo>
                  <a:cubicBezTo>
                    <a:pt x="200958" y="275287"/>
                    <a:pt x="335517" y="424930"/>
                    <a:pt x="481760" y="562371"/>
                  </a:cubicBezTo>
                  <a:lnTo>
                    <a:pt x="632321" y="692373"/>
                  </a:lnTo>
                  <a:lnTo>
                    <a:pt x="0" y="692373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6C25BF">
                    <a:alpha val="0"/>
                  </a:srgbClr>
                </a:gs>
                <a:gs pos="100000">
                  <a:srgbClr val="5A1F9D">
                    <a:alpha val="9998"/>
                  </a:srgbClr>
                </a:gs>
              </a:gsLst>
              <a:lin ang="108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sk-SK"/>
            </a:p>
          </p:txBody>
        </p:sp>
        <p:sp>
          <p:nvSpPr>
            <p:cNvPr id="6" name="Freeform: Shape 10">
              <a:extLst>
                <a:ext uri="{FF2B5EF4-FFF2-40B4-BE49-F238E27FC236}">
                  <a16:creationId xmlns:a16="http://schemas.microsoft.com/office/drawing/2014/main" id="{3FF568EE-0B53-43AB-B146-3875DA73CB56}"/>
                </a:ext>
              </a:extLst>
            </p:cNvPr>
            <p:cNvSpPr>
              <a:spLocks/>
            </p:cNvSpPr>
            <p:nvPr/>
          </p:nvSpPr>
          <p:spPr bwMode="auto">
            <a:xfrm>
              <a:off x="1" y="0"/>
              <a:ext cx="2379349" cy="2067996"/>
            </a:xfrm>
            <a:custGeom>
              <a:avLst/>
              <a:gdLst>
                <a:gd name="T0" fmla="*/ 0 w 2379349"/>
                <a:gd name="T1" fmla="*/ 0 h 2067996"/>
                <a:gd name="T2" fmla="*/ 2379349 w 2379349"/>
                <a:gd name="T3" fmla="*/ 0 h 2067996"/>
                <a:gd name="T4" fmla="*/ 2379349 w 2379349"/>
                <a:gd name="T5" fmla="*/ 589482 h 2067996"/>
                <a:gd name="T6" fmla="*/ 19364 w 2379349"/>
                <a:gd name="T7" fmla="*/ 2038559 h 2067996"/>
                <a:gd name="T8" fmla="*/ 0 w 2379349"/>
                <a:gd name="T9" fmla="*/ 2067996 h 20679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79349" h="2067996">
                  <a:moveTo>
                    <a:pt x="0" y="0"/>
                  </a:moveTo>
                  <a:lnTo>
                    <a:pt x="2379349" y="0"/>
                  </a:lnTo>
                  <a:lnTo>
                    <a:pt x="2379349" y="589482"/>
                  </a:lnTo>
                  <a:cubicBezTo>
                    <a:pt x="1405004" y="736412"/>
                    <a:pt x="565984" y="1274817"/>
                    <a:pt x="19364" y="2038559"/>
                  </a:cubicBezTo>
                  <a:lnTo>
                    <a:pt x="0" y="2067996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6C25BF">
                    <a:alpha val="0"/>
                  </a:srgbClr>
                </a:gs>
                <a:gs pos="100000">
                  <a:srgbClr val="5A1F9D">
                    <a:alpha val="3998"/>
                  </a:srgbClr>
                </a:gs>
              </a:gsLst>
              <a:lin ang="108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sk-SK"/>
            </a:p>
          </p:txBody>
        </p:sp>
        <p:sp>
          <p:nvSpPr>
            <p:cNvPr id="8" name="Freeform: Shape 11">
              <a:extLst>
                <a:ext uri="{FF2B5EF4-FFF2-40B4-BE49-F238E27FC236}">
                  <a16:creationId xmlns:a16="http://schemas.microsoft.com/office/drawing/2014/main" id="{B3FFEE90-8936-41FF-97FA-E51E9DB1730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7439" y="4536350"/>
              <a:ext cx="3129253" cy="2321650"/>
            </a:xfrm>
            <a:custGeom>
              <a:avLst/>
              <a:gdLst>
                <a:gd name="T0" fmla="*/ 1347592 w 3129253"/>
                <a:gd name="T1" fmla="*/ 0 h 2321650"/>
                <a:gd name="T2" fmla="*/ 3129253 w 3129253"/>
                <a:gd name="T3" fmla="*/ 0 h 2321650"/>
                <a:gd name="T4" fmla="*/ 2428276 w 3129253"/>
                <a:gd name="T5" fmla="*/ 2187872 h 2321650"/>
                <a:gd name="T6" fmla="*/ 2342392 w 3129253"/>
                <a:gd name="T7" fmla="*/ 2321650 h 2321650"/>
                <a:gd name="T8" fmla="*/ 0 w 3129253"/>
                <a:gd name="T9" fmla="*/ 2321650 h 2321650"/>
                <a:gd name="T10" fmla="*/ 146733 w 3129253"/>
                <a:gd name="T11" fmla="*/ 2204269 h 2321650"/>
                <a:gd name="T12" fmla="*/ 1347592 w 3129253"/>
                <a:gd name="T13" fmla="*/ 0 h 23216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29253" h="2321650">
                  <a:moveTo>
                    <a:pt x="1347592" y="0"/>
                  </a:moveTo>
                  <a:lnTo>
                    <a:pt x="3129253" y="0"/>
                  </a:lnTo>
                  <a:cubicBezTo>
                    <a:pt x="3055788" y="792625"/>
                    <a:pt x="2809544" y="1534501"/>
                    <a:pt x="2428276" y="2187872"/>
                  </a:cubicBezTo>
                  <a:lnTo>
                    <a:pt x="2342392" y="2321650"/>
                  </a:lnTo>
                  <a:lnTo>
                    <a:pt x="0" y="2321650"/>
                  </a:lnTo>
                  <a:lnTo>
                    <a:pt x="146733" y="2204269"/>
                  </a:lnTo>
                  <a:cubicBezTo>
                    <a:pt x="783864" y="1652039"/>
                    <a:pt x="1222319" y="876912"/>
                    <a:pt x="1347592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6C25BF">
                    <a:alpha val="0"/>
                  </a:srgbClr>
                </a:gs>
                <a:gs pos="100000">
                  <a:srgbClr val="5A1F9D">
                    <a:alpha val="4999"/>
                  </a:srgbClr>
                </a:gs>
              </a:gsLst>
              <a:lin ang="108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sk-SK"/>
            </a:p>
          </p:txBody>
        </p:sp>
        <p:sp>
          <p:nvSpPr>
            <p:cNvPr id="9" name="Freeform: Shape 12">
              <a:extLst>
                <a:ext uri="{FF2B5EF4-FFF2-40B4-BE49-F238E27FC236}">
                  <a16:creationId xmlns:a16="http://schemas.microsoft.com/office/drawing/2014/main" id="{515EB7DD-9644-4328-8823-73A5842123AE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0884" y="0"/>
              <a:ext cx="4724093" cy="3398079"/>
            </a:xfrm>
            <a:custGeom>
              <a:avLst/>
              <a:gdLst>
                <a:gd name="T0" fmla="*/ 0 w 4724093"/>
                <a:gd name="T1" fmla="*/ 0 h 3398079"/>
                <a:gd name="T2" fmla="*/ 3392066 w 4724093"/>
                <a:gd name="T3" fmla="*/ 0 h 3398079"/>
                <a:gd name="T4" fmla="*/ 3533340 w 4724093"/>
                <a:gd name="T5" fmla="*/ 190343 h 3398079"/>
                <a:gd name="T6" fmla="*/ 4724093 w 4724093"/>
                <a:gd name="T7" fmla="*/ 3398079 h 3398079"/>
                <a:gd name="T8" fmla="*/ 2521761 w 4724093"/>
                <a:gd name="T9" fmla="*/ 3398079 h 3398079"/>
                <a:gd name="T10" fmla="*/ 108506 w 4724093"/>
                <a:gd name="T11" fmla="*/ 48756 h 33980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724093" h="3398079">
                  <a:moveTo>
                    <a:pt x="0" y="0"/>
                  </a:moveTo>
                  <a:lnTo>
                    <a:pt x="3392066" y="0"/>
                  </a:lnTo>
                  <a:lnTo>
                    <a:pt x="3533340" y="190343"/>
                  </a:lnTo>
                  <a:cubicBezTo>
                    <a:pt x="4188196" y="1112999"/>
                    <a:pt x="4612734" y="2210300"/>
                    <a:pt x="4724093" y="3398079"/>
                  </a:cubicBezTo>
                  <a:lnTo>
                    <a:pt x="2521761" y="3398079"/>
                  </a:lnTo>
                  <a:cubicBezTo>
                    <a:pt x="2317613" y="1931920"/>
                    <a:pt x="1389657" y="688462"/>
                    <a:pt x="108506" y="48756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sk-SK"/>
            </a:p>
          </p:txBody>
        </p:sp>
        <p:sp>
          <p:nvSpPr>
            <p:cNvPr id="10" name="Freeform: Shape 13">
              <a:extLst>
                <a:ext uri="{FF2B5EF4-FFF2-40B4-BE49-F238E27FC236}">
                  <a16:creationId xmlns:a16="http://schemas.microsoft.com/office/drawing/2014/main" id="{FB1574FD-BF14-44DF-9A94-D8B00E86C9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6271" y="4276532"/>
              <a:ext cx="2820965" cy="2581468"/>
            </a:xfrm>
            <a:custGeom>
              <a:avLst/>
              <a:gdLst>
                <a:gd name="T0" fmla="*/ 1794041 w 2820965"/>
                <a:gd name="T1" fmla="*/ 0 h 2581468"/>
                <a:gd name="T2" fmla="*/ 2820965 w 2820965"/>
                <a:gd name="T3" fmla="*/ 0 h 2581468"/>
                <a:gd name="T4" fmla="*/ 1337599 w 2820965"/>
                <a:gd name="T5" fmla="*/ 2567906 h 2581468"/>
                <a:gd name="T6" fmla="*/ 1312898 w 2820965"/>
                <a:gd name="T7" fmla="*/ 2581468 h 2581468"/>
                <a:gd name="T8" fmla="*/ 0 w 2820965"/>
                <a:gd name="T9" fmla="*/ 2581468 h 2581468"/>
                <a:gd name="T10" fmla="*/ 0 w 2820965"/>
                <a:gd name="T11" fmla="*/ 1967245 h 2581468"/>
                <a:gd name="T12" fmla="*/ 1794041 w 2820965"/>
                <a:gd name="T13" fmla="*/ 0 h 25814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20965" h="2581468">
                  <a:moveTo>
                    <a:pt x="1794041" y="0"/>
                  </a:moveTo>
                  <a:lnTo>
                    <a:pt x="2820965" y="0"/>
                  </a:lnTo>
                  <a:cubicBezTo>
                    <a:pt x="2795451" y="1088794"/>
                    <a:pt x="2208522" y="2037235"/>
                    <a:pt x="1337599" y="2567906"/>
                  </a:cubicBezTo>
                  <a:lnTo>
                    <a:pt x="1312898" y="2581468"/>
                  </a:lnTo>
                  <a:lnTo>
                    <a:pt x="0" y="2581468"/>
                  </a:lnTo>
                  <a:lnTo>
                    <a:pt x="0" y="1967245"/>
                  </a:lnTo>
                  <a:cubicBezTo>
                    <a:pt x="977433" y="1831153"/>
                    <a:pt x="1744551" y="1014558"/>
                    <a:pt x="1794041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6C25BF">
                    <a:alpha val="0"/>
                  </a:srgbClr>
                </a:gs>
                <a:gs pos="100000">
                  <a:srgbClr val="5A1F9D">
                    <a:alpha val="300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sk-SK"/>
            </a:p>
          </p:txBody>
        </p:sp>
        <p:sp>
          <p:nvSpPr>
            <p:cNvPr id="11" name="Freeform: Shape 14">
              <a:extLst>
                <a:ext uri="{FF2B5EF4-FFF2-40B4-BE49-F238E27FC236}">
                  <a16:creationId xmlns:a16="http://schemas.microsoft.com/office/drawing/2014/main" id="{AA56219B-4911-4DE1-BE97-2C2F064D5206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874045"/>
              <a:ext cx="2602060" cy="3006561"/>
            </a:xfrm>
            <a:custGeom>
              <a:avLst/>
              <a:gdLst>
                <a:gd name="T0" fmla="*/ 2602060 w 2602060"/>
                <a:gd name="T1" fmla="*/ 0 h 3006561"/>
                <a:gd name="T2" fmla="*/ 2602060 w 2602060"/>
                <a:gd name="T3" fmla="*/ 1113539 h 3006561"/>
                <a:gd name="T4" fmla="*/ 733784 w 2602060"/>
                <a:gd name="T5" fmla="*/ 3006561 h 3006561"/>
                <a:gd name="T6" fmla="*/ 0 w 2602060"/>
                <a:gd name="T7" fmla="*/ 3006561 h 3006561"/>
                <a:gd name="T8" fmla="*/ 0 w 2602060"/>
                <a:gd name="T9" fmla="*/ 1751087 h 3006561"/>
                <a:gd name="T10" fmla="*/ 58636 w 2602060"/>
                <a:gd name="T11" fmla="*/ 1639875 h 3006561"/>
                <a:gd name="T12" fmla="*/ 2602060 w 2602060"/>
                <a:gd name="T13" fmla="*/ 0 h 300656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602060" h="3006561">
                  <a:moveTo>
                    <a:pt x="2602060" y="0"/>
                  </a:moveTo>
                  <a:lnTo>
                    <a:pt x="2602060" y="1113539"/>
                  </a:lnTo>
                  <a:cubicBezTo>
                    <a:pt x="1636994" y="1262011"/>
                    <a:pt x="869889" y="2029115"/>
                    <a:pt x="733784" y="3006561"/>
                  </a:cubicBezTo>
                  <a:lnTo>
                    <a:pt x="0" y="3006561"/>
                  </a:lnTo>
                  <a:lnTo>
                    <a:pt x="0" y="1751087"/>
                  </a:lnTo>
                  <a:lnTo>
                    <a:pt x="58636" y="1639875"/>
                  </a:lnTo>
                  <a:cubicBezTo>
                    <a:pt x="582367" y="741640"/>
                    <a:pt x="1513267" y="110585"/>
                    <a:pt x="2602060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6C25BF">
                    <a:alpha val="0"/>
                  </a:srgbClr>
                </a:gs>
                <a:gs pos="100000">
                  <a:srgbClr val="5A1F9D">
                    <a:alpha val="300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sk-SK"/>
            </a:p>
          </p:txBody>
        </p:sp>
        <p:sp>
          <p:nvSpPr>
            <p:cNvPr id="12" name="Freeform: Shape 15">
              <a:extLst>
                <a:ext uri="{FF2B5EF4-FFF2-40B4-BE49-F238E27FC236}">
                  <a16:creationId xmlns:a16="http://schemas.microsoft.com/office/drawing/2014/main" id="{ABE129CF-AE16-4C86-A6D7-F2D79E151DF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0884" y="0"/>
              <a:ext cx="4724093" cy="3398079"/>
            </a:xfrm>
            <a:custGeom>
              <a:avLst/>
              <a:gdLst>
                <a:gd name="T0" fmla="*/ 0 w 4724093"/>
                <a:gd name="T1" fmla="*/ 0 h 3398079"/>
                <a:gd name="T2" fmla="*/ 3392066 w 4724093"/>
                <a:gd name="T3" fmla="*/ 0 h 3398079"/>
                <a:gd name="T4" fmla="*/ 3533340 w 4724093"/>
                <a:gd name="T5" fmla="*/ 190343 h 3398079"/>
                <a:gd name="T6" fmla="*/ 4724093 w 4724093"/>
                <a:gd name="T7" fmla="*/ 3398079 h 3398079"/>
                <a:gd name="T8" fmla="*/ 2521761 w 4724093"/>
                <a:gd name="T9" fmla="*/ 3398079 h 3398079"/>
                <a:gd name="T10" fmla="*/ 108506 w 4724093"/>
                <a:gd name="T11" fmla="*/ 48756 h 33980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724093" h="3398079">
                  <a:moveTo>
                    <a:pt x="0" y="0"/>
                  </a:moveTo>
                  <a:lnTo>
                    <a:pt x="3392066" y="0"/>
                  </a:lnTo>
                  <a:lnTo>
                    <a:pt x="3533340" y="190343"/>
                  </a:lnTo>
                  <a:cubicBezTo>
                    <a:pt x="4188196" y="1112999"/>
                    <a:pt x="4612734" y="2210300"/>
                    <a:pt x="4724093" y="3398079"/>
                  </a:cubicBezTo>
                  <a:lnTo>
                    <a:pt x="2521761" y="3398079"/>
                  </a:lnTo>
                  <a:cubicBezTo>
                    <a:pt x="2317613" y="1931920"/>
                    <a:pt x="1389657" y="688462"/>
                    <a:pt x="108506" y="48756"/>
                  </a:cubicBez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6C25BF">
                    <a:alpha val="0"/>
                  </a:srgbClr>
                </a:gs>
                <a:gs pos="100000">
                  <a:srgbClr val="5A1F9D">
                    <a:alpha val="4999"/>
                  </a:srgbClr>
                </a:gs>
              </a:gsLst>
              <a:lin ang="108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sk-SK"/>
            </a:p>
          </p:txBody>
        </p:sp>
      </p:grp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991100" y="0"/>
            <a:ext cx="7200900" cy="6858000"/>
          </a:xfrm>
          <a:custGeom>
            <a:avLst/>
            <a:gdLst>
              <a:gd name="connsiteX0" fmla="*/ 0 w 4156202"/>
              <a:gd name="connsiteY0" fmla="*/ 0 h 2625755"/>
              <a:gd name="connsiteX1" fmla="*/ 4156202 w 4156202"/>
              <a:gd name="connsiteY1" fmla="*/ 0 h 2625755"/>
              <a:gd name="connsiteX2" fmla="*/ 4156202 w 4156202"/>
              <a:gd name="connsiteY2" fmla="*/ 2625755 h 2625755"/>
              <a:gd name="connsiteX3" fmla="*/ 0 w 4156202"/>
              <a:gd name="connsiteY3" fmla="*/ 2625755 h 2625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56202" h="2625755">
                <a:moveTo>
                  <a:pt x="0" y="0"/>
                </a:moveTo>
                <a:lnTo>
                  <a:pt x="4156202" y="0"/>
                </a:lnTo>
                <a:lnTo>
                  <a:pt x="4156202" y="2625755"/>
                </a:lnTo>
                <a:lnTo>
                  <a:pt x="0" y="2625755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0152020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>
            <a:extLst>
              <a:ext uri="{FF2B5EF4-FFF2-40B4-BE49-F238E27FC236}">
                <a16:creationId xmlns:a16="http://schemas.microsoft.com/office/drawing/2014/main" id="{11956B7D-C506-4034-B34B-71FD6DD252EB}"/>
              </a:ext>
            </a:extLst>
          </p:cNvPr>
          <p:cNvSpPr/>
          <p:nvPr userDrawn="1"/>
        </p:nvSpPr>
        <p:spPr>
          <a:xfrm>
            <a:off x="0" y="0"/>
            <a:ext cx="5099050" cy="6858000"/>
          </a:xfrm>
          <a:prstGeom prst="rect">
            <a:avLst/>
          </a:prstGeom>
          <a:gradFill>
            <a:gsLst>
              <a:gs pos="0">
                <a:srgbClr val="6C25BF"/>
              </a:gs>
              <a:gs pos="100000">
                <a:srgbClr val="5A1F9D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7" name="Group 7">
            <a:extLst>
              <a:ext uri="{FF2B5EF4-FFF2-40B4-BE49-F238E27FC236}">
                <a16:creationId xmlns:a16="http://schemas.microsoft.com/office/drawing/2014/main" id="{0D217B5A-A029-4D09-9B99-9BD7DF889F41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-530225"/>
            <a:ext cx="12746038" cy="7388225"/>
            <a:chOff x="-1" y="-529494"/>
            <a:chExt cx="12745687" cy="7387494"/>
          </a:xfrm>
        </p:grpSpPr>
        <p:sp>
          <p:nvSpPr>
            <p:cNvPr id="8" name="Freeform: Shape 16">
              <a:extLst>
                <a:ext uri="{FF2B5EF4-FFF2-40B4-BE49-F238E27FC236}">
                  <a16:creationId xmlns:a16="http://schemas.microsoft.com/office/drawing/2014/main" id="{79262E6C-DB0F-47ED-9754-604C1780B601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4178418" y="-1155581"/>
              <a:ext cx="6858000" cy="9169162"/>
            </a:xfrm>
            <a:custGeom>
              <a:avLst/>
              <a:gdLst>
                <a:gd name="T0" fmla="*/ 1929961 w 6858000"/>
                <a:gd name="T1" fmla="*/ 9169162 h 9169162"/>
                <a:gd name="T2" fmla="*/ 0 w 6858000"/>
                <a:gd name="T3" fmla="*/ 9169162 h 9169162"/>
                <a:gd name="T4" fmla="*/ 0 w 6858000"/>
                <a:gd name="T5" fmla="*/ 7737883 h 9169162"/>
                <a:gd name="T6" fmla="*/ 186891 w 6858000"/>
                <a:gd name="T7" fmla="*/ 7986951 h 9169162"/>
                <a:gd name="T8" fmla="*/ 1624636 w 6858000"/>
                <a:gd name="T9" fmla="*/ 9057481 h 9169162"/>
                <a:gd name="T10" fmla="*/ 6858000 w 6858000"/>
                <a:gd name="T11" fmla="*/ 1456752 h 9169162"/>
                <a:gd name="T12" fmla="*/ 6858000 w 6858000"/>
                <a:gd name="T13" fmla="*/ 9169162 h 9169162"/>
                <a:gd name="T14" fmla="*/ 4240831 w 6858000"/>
                <a:gd name="T15" fmla="*/ 9169162 h 9169162"/>
                <a:gd name="T16" fmla="*/ 4546877 w 6858000"/>
                <a:gd name="T17" fmla="*/ 9057481 h 9169162"/>
                <a:gd name="T18" fmla="*/ 6839273 w 6858000"/>
                <a:gd name="T19" fmla="*/ 5595066 h 9169162"/>
                <a:gd name="T20" fmla="*/ 3082357 w 6858000"/>
                <a:gd name="T21" fmla="*/ 1838151 h 9169162"/>
                <a:gd name="T22" fmla="*/ 181680 w 6858000"/>
                <a:gd name="T23" fmla="*/ 3209894 h 9169162"/>
                <a:gd name="T24" fmla="*/ 0 w 6858000"/>
                <a:gd name="T25" fmla="*/ 3453417 h 9169162"/>
                <a:gd name="T26" fmla="*/ 0 w 6858000"/>
                <a:gd name="T27" fmla="*/ 924792 h 9169162"/>
                <a:gd name="T28" fmla="*/ 174143 w 6858000"/>
                <a:gd name="T29" fmla="*/ 813084 h 9169162"/>
                <a:gd name="T30" fmla="*/ 3082358 w 6858000"/>
                <a:gd name="T31" fmla="*/ 0 h 9169162"/>
                <a:gd name="T32" fmla="*/ 6656987 w 6858000"/>
                <a:gd name="T33" fmla="*/ 1282341 h 916916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858000" h="9169162">
                  <a:moveTo>
                    <a:pt x="1929961" y="9169162"/>
                  </a:moveTo>
                  <a:lnTo>
                    <a:pt x="0" y="9169162"/>
                  </a:lnTo>
                  <a:lnTo>
                    <a:pt x="0" y="7737883"/>
                  </a:lnTo>
                  <a:lnTo>
                    <a:pt x="186891" y="7986951"/>
                  </a:lnTo>
                  <a:cubicBezTo>
                    <a:pt x="570743" y="8450542"/>
                    <a:pt x="1063441" y="8820342"/>
                    <a:pt x="1624636" y="9057481"/>
                  </a:cubicBezTo>
                  <a:lnTo>
                    <a:pt x="1929961" y="9169162"/>
                  </a:lnTo>
                  <a:close/>
                  <a:moveTo>
                    <a:pt x="6858000" y="1456752"/>
                  </a:moveTo>
                  <a:lnTo>
                    <a:pt x="6858000" y="9169162"/>
                  </a:lnTo>
                  <a:lnTo>
                    <a:pt x="4240831" y="9169162"/>
                  </a:lnTo>
                  <a:lnTo>
                    <a:pt x="4546877" y="9057481"/>
                  </a:lnTo>
                  <a:cubicBezTo>
                    <a:pt x="5896011" y="8488349"/>
                    <a:pt x="6839273" y="7155082"/>
                    <a:pt x="6839273" y="5595066"/>
                  </a:cubicBezTo>
                  <a:cubicBezTo>
                    <a:pt x="6839273" y="3515061"/>
                    <a:pt x="5162362" y="1838151"/>
                    <a:pt x="3082357" y="1838151"/>
                  </a:cubicBezTo>
                  <a:cubicBezTo>
                    <a:pt x="1912345" y="1838151"/>
                    <a:pt x="869885" y="2373841"/>
                    <a:pt x="181680" y="3209894"/>
                  </a:cubicBezTo>
                  <a:lnTo>
                    <a:pt x="0" y="3453417"/>
                  </a:lnTo>
                  <a:lnTo>
                    <a:pt x="0" y="924792"/>
                  </a:lnTo>
                  <a:lnTo>
                    <a:pt x="174143" y="813084"/>
                  </a:lnTo>
                  <a:cubicBezTo>
                    <a:pt x="1022562" y="297226"/>
                    <a:pt x="2018164" y="0"/>
                    <a:pt x="3082358" y="0"/>
                  </a:cubicBezTo>
                  <a:cubicBezTo>
                    <a:pt x="4443835" y="0"/>
                    <a:pt x="5688039" y="481457"/>
                    <a:pt x="6656987" y="1282341"/>
                  </a:cubicBezTo>
                  <a:lnTo>
                    <a:pt x="6858000" y="145675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alpha val="4999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08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sk-SK"/>
            </a:p>
          </p:txBody>
        </p:sp>
        <p:sp>
          <p:nvSpPr>
            <p:cNvPr id="9" name="Freeform: Shape 17">
              <a:extLst>
                <a:ext uri="{FF2B5EF4-FFF2-40B4-BE49-F238E27FC236}">
                  <a16:creationId xmlns:a16="http://schemas.microsoft.com/office/drawing/2014/main" id="{9A00F5A9-CBE5-4F59-ABC0-5C611F2A013D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8948455" y="-650421"/>
              <a:ext cx="3676303" cy="3918158"/>
            </a:xfrm>
            <a:custGeom>
              <a:avLst/>
              <a:gdLst>
                <a:gd name="T0" fmla="*/ 2147483646 w 217170"/>
                <a:gd name="T1" fmla="*/ 0 h 231457"/>
                <a:gd name="T2" fmla="*/ 0 w 217170"/>
                <a:gd name="T3" fmla="*/ 2147483646 h 231457"/>
                <a:gd name="T4" fmla="*/ 0 w 217170"/>
                <a:gd name="T5" fmla="*/ 2147483646 h 231457"/>
                <a:gd name="T6" fmla="*/ 2147483646 w 217170"/>
                <a:gd name="T7" fmla="*/ 0 h 231457"/>
                <a:gd name="T8" fmla="*/ 2147483646 w 217170"/>
                <a:gd name="T9" fmla="*/ 0 h 2314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7170" h="231457">
                  <a:moveTo>
                    <a:pt x="138113" y="0"/>
                  </a:moveTo>
                  <a:cubicBezTo>
                    <a:pt x="134303" y="78105"/>
                    <a:pt x="75247" y="140970"/>
                    <a:pt x="0" y="151447"/>
                  </a:cubicBezTo>
                  <a:lnTo>
                    <a:pt x="0" y="231457"/>
                  </a:lnTo>
                  <a:cubicBezTo>
                    <a:pt x="120015" y="220980"/>
                    <a:pt x="214313" y="121920"/>
                    <a:pt x="217170" y="0"/>
                  </a:cubicBezTo>
                  <a:lnTo>
                    <a:pt x="138113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sk-SK"/>
            </a:p>
          </p:txBody>
        </p:sp>
        <p:sp>
          <p:nvSpPr>
            <p:cNvPr id="10" name="Freeform: Shape 18">
              <a:extLst>
                <a:ext uri="{FF2B5EF4-FFF2-40B4-BE49-F238E27FC236}">
                  <a16:creationId xmlns:a16="http://schemas.microsoft.com/office/drawing/2014/main" id="{D82AE317-043A-4932-A659-87AD8F7F833A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11580584" y="19040"/>
              <a:ext cx="630454" cy="592375"/>
            </a:xfrm>
            <a:custGeom>
              <a:avLst/>
              <a:gdLst>
                <a:gd name="T0" fmla="*/ 630454 w 630454"/>
                <a:gd name="T1" fmla="*/ 0 h 592375"/>
                <a:gd name="T2" fmla="*/ 630454 w 630454"/>
                <a:gd name="T3" fmla="*/ 592375 h 592375"/>
                <a:gd name="T4" fmla="*/ 0 w 630454"/>
                <a:gd name="T5" fmla="*/ 592375 h 592375"/>
                <a:gd name="T6" fmla="*/ 191577 w 630454"/>
                <a:gd name="T7" fmla="*/ 439120 h 592375"/>
                <a:gd name="T8" fmla="*/ 458554 w 630454"/>
                <a:gd name="T9" fmla="*/ 188688 h 59237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0454" h="592375">
                  <a:moveTo>
                    <a:pt x="630454" y="0"/>
                  </a:moveTo>
                  <a:lnTo>
                    <a:pt x="630454" y="592375"/>
                  </a:lnTo>
                  <a:lnTo>
                    <a:pt x="0" y="592375"/>
                  </a:lnTo>
                  <a:lnTo>
                    <a:pt x="191577" y="439120"/>
                  </a:lnTo>
                  <a:cubicBezTo>
                    <a:pt x="283834" y="359157"/>
                    <a:pt x="372895" y="275607"/>
                    <a:pt x="458554" y="188688"/>
                  </a:cubicBezTo>
                  <a:lnTo>
                    <a:pt x="63045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alpha val="32999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08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sk-SK"/>
            </a:p>
          </p:txBody>
        </p:sp>
        <p:sp>
          <p:nvSpPr>
            <p:cNvPr id="15" name="Freeform: Shape 19">
              <a:extLst>
                <a:ext uri="{FF2B5EF4-FFF2-40B4-BE49-F238E27FC236}">
                  <a16:creationId xmlns:a16="http://schemas.microsoft.com/office/drawing/2014/main" id="{4BA8329F-CBD8-4812-A52F-2E9623FFDC05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8936359" y="-108830"/>
              <a:ext cx="3146809" cy="3364470"/>
            </a:xfrm>
            <a:custGeom>
              <a:avLst/>
              <a:gdLst>
                <a:gd name="T0" fmla="*/ 3146809 w 3146809"/>
                <a:gd name="T1" fmla="*/ 0 h 3364470"/>
                <a:gd name="T2" fmla="*/ 3146809 w 3146809"/>
                <a:gd name="T3" fmla="*/ 1897325 h 3364470"/>
                <a:gd name="T4" fmla="*/ 3027531 w 3146809"/>
                <a:gd name="T5" fmla="*/ 2099948 h 3364470"/>
                <a:gd name="T6" fmla="*/ 1743168 w 3146809"/>
                <a:gd name="T7" fmla="*/ 3346516 h 3364470"/>
                <a:gd name="T8" fmla="*/ 1710467 w 3146809"/>
                <a:gd name="T9" fmla="*/ 3364470 h 3364470"/>
                <a:gd name="T10" fmla="*/ 0 w 3146809"/>
                <a:gd name="T11" fmla="*/ 3364470 h 3364470"/>
                <a:gd name="T12" fmla="*/ 0 w 3146809"/>
                <a:gd name="T13" fmla="*/ 2563730 h 3364470"/>
                <a:gd name="T14" fmla="*/ 2338008 w 3146809"/>
                <a:gd name="T15" fmla="*/ 0 h 336447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146809" h="3364470">
                  <a:moveTo>
                    <a:pt x="3146809" y="0"/>
                  </a:moveTo>
                  <a:lnTo>
                    <a:pt x="3146809" y="1897325"/>
                  </a:lnTo>
                  <a:lnTo>
                    <a:pt x="3027531" y="2099948"/>
                  </a:lnTo>
                  <a:cubicBezTo>
                    <a:pt x="2698513" y="2605323"/>
                    <a:pt x="2259074" y="3032163"/>
                    <a:pt x="1743168" y="3346516"/>
                  </a:cubicBezTo>
                  <a:lnTo>
                    <a:pt x="1710467" y="3364470"/>
                  </a:lnTo>
                  <a:lnTo>
                    <a:pt x="0" y="3364470"/>
                  </a:lnTo>
                  <a:lnTo>
                    <a:pt x="0" y="2563730"/>
                  </a:lnTo>
                  <a:cubicBezTo>
                    <a:pt x="1273798" y="2386372"/>
                    <a:pt x="2273512" y="1322179"/>
                    <a:pt x="2338008" y="0"/>
                  </a:cubicBezTo>
                  <a:lnTo>
                    <a:pt x="3146809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alpha val="32999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08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sk-SK"/>
            </a:p>
          </p:txBody>
        </p:sp>
        <p:sp>
          <p:nvSpPr>
            <p:cNvPr id="16" name="Freeform: Shape 20">
              <a:extLst>
                <a:ext uri="{FF2B5EF4-FFF2-40B4-BE49-F238E27FC236}">
                  <a16:creationId xmlns:a16="http://schemas.microsoft.com/office/drawing/2014/main" id="{99244278-1479-40D2-A950-27BDC4404ECE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567814" y="-567815"/>
              <a:ext cx="2888821" cy="4024451"/>
            </a:xfrm>
            <a:custGeom>
              <a:avLst/>
              <a:gdLst>
                <a:gd name="T0" fmla="*/ 2888821 w 2888821"/>
                <a:gd name="T1" fmla="*/ 675591 h 4024451"/>
                <a:gd name="T2" fmla="*/ 2888821 w 2888821"/>
                <a:gd name="T3" fmla="*/ 4024451 h 4024451"/>
                <a:gd name="T4" fmla="*/ 2599354 w 2888821"/>
                <a:gd name="T5" fmla="*/ 3797964 h 4024451"/>
                <a:gd name="T6" fmla="*/ 0 w 2888821"/>
                <a:gd name="T7" fmla="*/ 2764856 h 4024451"/>
                <a:gd name="T8" fmla="*/ 0 w 2888821"/>
                <a:gd name="T9" fmla="*/ 0 h 4024451"/>
                <a:gd name="T10" fmla="*/ 776337 w 2888821"/>
                <a:gd name="T11" fmla="*/ 0 h 4024451"/>
                <a:gd name="T12" fmla="*/ 1141254 w 2888821"/>
                <a:gd name="T13" fmla="*/ 74304 h 4024451"/>
                <a:gd name="T14" fmla="*/ 2575325 w 2888821"/>
                <a:gd name="T15" fmla="*/ 535324 h 402445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888821" h="4024451">
                  <a:moveTo>
                    <a:pt x="2888821" y="675591"/>
                  </a:moveTo>
                  <a:lnTo>
                    <a:pt x="2888821" y="4024451"/>
                  </a:lnTo>
                  <a:lnTo>
                    <a:pt x="2599354" y="3797964"/>
                  </a:lnTo>
                  <a:cubicBezTo>
                    <a:pt x="1847974" y="3256891"/>
                    <a:pt x="961398" y="2891830"/>
                    <a:pt x="0" y="2764856"/>
                  </a:cubicBezTo>
                  <a:lnTo>
                    <a:pt x="0" y="0"/>
                  </a:lnTo>
                  <a:lnTo>
                    <a:pt x="776337" y="0"/>
                  </a:lnTo>
                  <a:lnTo>
                    <a:pt x="1141254" y="74304"/>
                  </a:lnTo>
                  <a:cubicBezTo>
                    <a:pt x="1636964" y="186778"/>
                    <a:pt x="2116320" y="341805"/>
                    <a:pt x="2575325" y="535324"/>
                  </a:cubicBezTo>
                  <a:lnTo>
                    <a:pt x="2888821" y="67559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alpha val="9998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08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sk-SK"/>
            </a:p>
          </p:txBody>
        </p:sp>
      </p:grp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6192345" y="4523817"/>
            <a:ext cx="1381591" cy="977588"/>
          </a:xfrm>
          <a:custGeom>
            <a:avLst/>
            <a:gdLst>
              <a:gd name="connsiteX0" fmla="*/ 53926 w 1494741"/>
              <a:gd name="connsiteY0" fmla="*/ 0 h 1027556"/>
              <a:gd name="connsiteX1" fmla="*/ 1440815 w 1494741"/>
              <a:gd name="connsiteY1" fmla="*/ 0 h 1027556"/>
              <a:gd name="connsiteX2" fmla="*/ 1494741 w 1494741"/>
              <a:gd name="connsiteY2" fmla="*/ 53926 h 1027556"/>
              <a:gd name="connsiteX3" fmla="*/ 1494741 w 1494741"/>
              <a:gd name="connsiteY3" fmla="*/ 973630 h 1027556"/>
              <a:gd name="connsiteX4" fmla="*/ 1440815 w 1494741"/>
              <a:gd name="connsiteY4" fmla="*/ 1027556 h 1027556"/>
              <a:gd name="connsiteX5" fmla="*/ 53926 w 1494741"/>
              <a:gd name="connsiteY5" fmla="*/ 1027556 h 1027556"/>
              <a:gd name="connsiteX6" fmla="*/ 0 w 1494741"/>
              <a:gd name="connsiteY6" fmla="*/ 973630 h 1027556"/>
              <a:gd name="connsiteX7" fmla="*/ 0 w 1494741"/>
              <a:gd name="connsiteY7" fmla="*/ 53926 h 1027556"/>
              <a:gd name="connsiteX8" fmla="*/ 53926 w 1494741"/>
              <a:gd name="connsiteY8" fmla="*/ 0 h 1027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94741" h="1027556">
                <a:moveTo>
                  <a:pt x="53926" y="0"/>
                </a:moveTo>
                <a:lnTo>
                  <a:pt x="1440815" y="0"/>
                </a:lnTo>
                <a:cubicBezTo>
                  <a:pt x="1470598" y="0"/>
                  <a:pt x="1494741" y="24143"/>
                  <a:pt x="1494741" y="53926"/>
                </a:cubicBezTo>
                <a:lnTo>
                  <a:pt x="1494741" y="973630"/>
                </a:lnTo>
                <a:cubicBezTo>
                  <a:pt x="1494741" y="1003413"/>
                  <a:pt x="1470598" y="1027556"/>
                  <a:pt x="1440815" y="1027556"/>
                </a:cubicBezTo>
                <a:lnTo>
                  <a:pt x="53926" y="1027556"/>
                </a:lnTo>
                <a:cubicBezTo>
                  <a:pt x="24143" y="1027556"/>
                  <a:pt x="0" y="1003413"/>
                  <a:pt x="0" y="973630"/>
                </a:cubicBezTo>
                <a:lnTo>
                  <a:pt x="0" y="53926"/>
                </a:lnTo>
                <a:cubicBezTo>
                  <a:pt x="0" y="24143"/>
                  <a:pt x="24143" y="0"/>
                  <a:pt x="53926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endParaRPr lang="en-US"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8014450" y="2800040"/>
            <a:ext cx="1332506" cy="911151"/>
          </a:xfrm>
          <a:custGeom>
            <a:avLst/>
            <a:gdLst>
              <a:gd name="connsiteX0" fmla="*/ 53926 w 1494741"/>
              <a:gd name="connsiteY0" fmla="*/ 0 h 1027556"/>
              <a:gd name="connsiteX1" fmla="*/ 1440815 w 1494741"/>
              <a:gd name="connsiteY1" fmla="*/ 0 h 1027556"/>
              <a:gd name="connsiteX2" fmla="*/ 1494741 w 1494741"/>
              <a:gd name="connsiteY2" fmla="*/ 53926 h 1027556"/>
              <a:gd name="connsiteX3" fmla="*/ 1494741 w 1494741"/>
              <a:gd name="connsiteY3" fmla="*/ 973630 h 1027556"/>
              <a:gd name="connsiteX4" fmla="*/ 1440815 w 1494741"/>
              <a:gd name="connsiteY4" fmla="*/ 1027556 h 1027556"/>
              <a:gd name="connsiteX5" fmla="*/ 53926 w 1494741"/>
              <a:gd name="connsiteY5" fmla="*/ 1027556 h 1027556"/>
              <a:gd name="connsiteX6" fmla="*/ 0 w 1494741"/>
              <a:gd name="connsiteY6" fmla="*/ 973630 h 1027556"/>
              <a:gd name="connsiteX7" fmla="*/ 0 w 1494741"/>
              <a:gd name="connsiteY7" fmla="*/ 53926 h 1027556"/>
              <a:gd name="connsiteX8" fmla="*/ 53926 w 1494741"/>
              <a:gd name="connsiteY8" fmla="*/ 0 h 1027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94741" h="1027556">
                <a:moveTo>
                  <a:pt x="53926" y="0"/>
                </a:moveTo>
                <a:lnTo>
                  <a:pt x="1440815" y="0"/>
                </a:lnTo>
                <a:cubicBezTo>
                  <a:pt x="1470598" y="0"/>
                  <a:pt x="1494741" y="24143"/>
                  <a:pt x="1494741" y="53926"/>
                </a:cubicBezTo>
                <a:lnTo>
                  <a:pt x="1494741" y="973630"/>
                </a:lnTo>
                <a:cubicBezTo>
                  <a:pt x="1494741" y="1003413"/>
                  <a:pt x="1470598" y="1027556"/>
                  <a:pt x="1440815" y="1027556"/>
                </a:cubicBezTo>
                <a:lnTo>
                  <a:pt x="53926" y="1027556"/>
                </a:lnTo>
                <a:cubicBezTo>
                  <a:pt x="24143" y="1027556"/>
                  <a:pt x="0" y="1003413"/>
                  <a:pt x="0" y="973630"/>
                </a:cubicBezTo>
                <a:lnTo>
                  <a:pt x="0" y="53926"/>
                </a:lnTo>
                <a:cubicBezTo>
                  <a:pt x="0" y="24143"/>
                  <a:pt x="24143" y="0"/>
                  <a:pt x="53926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endParaRPr lang="en-US" noProof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9829143" y="2800040"/>
            <a:ext cx="1332506" cy="911151"/>
          </a:xfrm>
          <a:custGeom>
            <a:avLst/>
            <a:gdLst>
              <a:gd name="connsiteX0" fmla="*/ 53926 w 1494741"/>
              <a:gd name="connsiteY0" fmla="*/ 0 h 1027556"/>
              <a:gd name="connsiteX1" fmla="*/ 1440815 w 1494741"/>
              <a:gd name="connsiteY1" fmla="*/ 0 h 1027556"/>
              <a:gd name="connsiteX2" fmla="*/ 1494741 w 1494741"/>
              <a:gd name="connsiteY2" fmla="*/ 53926 h 1027556"/>
              <a:gd name="connsiteX3" fmla="*/ 1494741 w 1494741"/>
              <a:gd name="connsiteY3" fmla="*/ 973630 h 1027556"/>
              <a:gd name="connsiteX4" fmla="*/ 1440815 w 1494741"/>
              <a:gd name="connsiteY4" fmla="*/ 1027556 h 1027556"/>
              <a:gd name="connsiteX5" fmla="*/ 53926 w 1494741"/>
              <a:gd name="connsiteY5" fmla="*/ 1027556 h 1027556"/>
              <a:gd name="connsiteX6" fmla="*/ 0 w 1494741"/>
              <a:gd name="connsiteY6" fmla="*/ 973630 h 1027556"/>
              <a:gd name="connsiteX7" fmla="*/ 0 w 1494741"/>
              <a:gd name="connsiteY7" fmla="*/ 53926 h 1027556"/>
              <a:gd name="connsiteX8" fmla="*/ 53926 w 1494741"/>
              <a:gd name="connsiteY8" fmla="*/ 0 h 1027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94741" h="1027556">
                <a:moveTo>
                  <a:pt x="53926" y="0"/>
                </a:moveTo>
                <a:lnTo>
                  <a:pt x="1440815" y="0"/>
                </a:lnTo>
                <a:cubicBezTo>
                  <a:pt x="1470598" y="0"/>
                  <a:pt x="1494741" y="24143"/>
                  <a:pt x="1494741" y="53926"/>
                </a:cubicBezTo>
                <a:lnTo>
                  <a:pt x="1494741" y="973630"/>
                </a:lnTo>
                <a:cubicBezTo>
                  <a:pt x="1494741" y="1003413"/>
                  <a:pt x="1470598" y="1027556"/>
                  <a:pt x="1440815" y="1027556"/>
                </a:cubicBezTo>
                <a:lnTo>
                  <a:pt x="53926" y="1027556"/>
                </a:lnTo>
                <a:cubicBezTo>
                  <a:pt x="24143" y="1027556"/>
                  <a:pt x="0" y="1003413"/>
                  <a:pt x="0" y="973630"/>
                </a:cubicBezTo>
                <a:lnTo>
                  <a:pt x="0" y="53926"/>
                </a:lnTo>
                <a:cubicBezTo>
                  <a:pt x="0" y="24143"/>
                  <a:pt x="24143" y="0"/>
                  <a:pt x="53926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endParaRPr lang="en-US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4384896" y="4523817"/>
            <a:ext cx="1381591" cy="977588"/>
          </a:xfrm>
          <a:custGeom>
            <a:avLst/>
            <a:gdLst>
              <a:gd name="connsiteX0" fmla="*/ 53926 w 1494741"/>
              <a:gd name="connsiteY0" fmla="*/ 0 h 1027556"/>
              <a:gd name="connsiteX1" fmla="*/ 1440815 w 1494741"/>
              <a:gd name="connsiteY1" fmla="*/ 0 h 1027556"/>
              <a:gd name="connsiteX2" fmla="*/ 1494741 w 1494741"/>
              <a:gd name="connsiteY2" fmla="*/ 53926 h 1027556"/>
              <a:gd name="connsiteX3" fmla="*/ 1494741 w 1494741"/>
              <a:gd name="connsiteY3" fmla="*/ 973630 h 1027556"/>
              <a:gd name="connsiteX4" fmla="*/ 1440815 w 1494741"/>
              <a:gd name="connsiteY4" fmla="*/ 1027556 h 1027556"/>
              <a:gd name="connsiteX5" fmla="*/ 53926 w 1494741"/>
              <a:gd name="connsiteY5" fmla="*/ 1027556 h 1027556"/>
              <a:gd name="connsiteX6" fmla="*/ 0 w 1494741"/>
              <a:gd name="connsiteY6" fmla="*/ 973630 h 1027556"/>
              <a:gd name="connsiteX7" fmla="*/ 0 w 1494741"/>
              <a:gd name="connsiteY7" fmla="*/ 53926 h 1027556"/>
              <a:gd name="connsiteX8" fmla="*/ 53926 w 1494741"/>
              <a:gd name="connsiteY8" fmla="*/ 0 h 1027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94741" h="1027556">
                <a:moveTo>
                  <a:pt x="53926" y="0"/>
                </a:moveTo>
                <a:lnTo>
                  <a:pt x="1440815" y="0"/>
                </a:lnTo>
                <a:cubicBezTo>
                  <a:pt x="1470598" y="0"/>
                  <a:pt x="1494741" y="24143"/>
                  <a:pt x="1494741" y="53926"/>
                </a:cubicBezTo>
                <a:lnTo>
                  <a:pt x="1494741" y="973630"/>
                </a:lnTo>
                <a:cubicBezTo>
                  <a:pt x="1494741" y="1003413"/>
                  <a:pt x="1470598" y="1027556"/>
                  <a:pt x="1440815" y="1027556"/>
                </a:cubicBezTo>
                <a:lnTo>
                  <a:pt x="53926" y="1027556"/>
                </a:lnTo>
                <a:cubicBezTo>
                  <a:pt x="24143" y="1027556"/>
                  <a:pt x="0" y="1003413"/>
                  <a:pt x="0" y="973630"/>
                </a:cubicBezTo>
                <a:lnTo>
                  <a:pt x="0" y="53926"/>
                </a:lnTo>
                <a:cubicBezTo>
                  <a:pt x="0" y="24143"/>
                  <a:pt x="24143" y="0"/>
                  <a:pt x="53926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8074209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:a16="http://schemas.microsoft.com/office/drawing/2014/main" id="{B4DC6945-CBE8-4373-85F2-6D7F3DA38BB6}"/>
              </a:ext>
            </a:extLst>
          </p:cNvPr>
          <p:cNvSpPr/>
          <p:nvPr userDrawn="1"/>
        </p:nvSpPr>
        <p:spPr>
          <a:xfrm>
            <a:off x="8172450" y="0"/>
            <a:ext cx="401955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6274429" y="1735629"/>
            <a:ext cx="4278508" cy="2469095"/>
          </a:xfrm>
          <a:custGeom>
            <a:avLst/>
            <a:gdLst>
              <a:gd name="connsiteX0" fmla="*/ 0 w 4278508"/>
              <a:gd name="connsiteY0" fmla="*/ 0 h 2469095"/>
              <a:gd name="connsiteX1" fmla="*/ 4278508 w 4278508"/>
              <a:gd name="connsiteY1" fmla="*/ 0 h 2469095"/>
              <a:gd name="connsiteX2" fmla="*/ 4278508 w 4278508"/>
              <a:gd name="connsiteY2" fmla="*/ 2469095 h 2469095"/>
              <a:gd name="connsiteX3" fmla="*/ 0 w 4278508"/>
              <a:gd name="connsiteY3" fmla="*/ 2469095 h 2469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78508" h="2469095">
                <a:moveTo>
                  <a:pt x="0" y="0"/>
                </a:moveTo>
                <a:lnTo>
                  <a:pt x="4278508" y="0"/>
                </a:lnTo>
                <a:lnTo>
                  <a:pt x="4278508" y="2469095"/>
                </a:lnTo>
                <a:lnTo>
                  <a:pt x="0" y="246909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endParaRPr lang="en-ID" noProof="0"/>
          </a:p>
        </p:txBody>
      </p:sp>
    </p:spTree>
    <p:extLst>
      <p:ext uri="{BB962C8B-B14F-4D97-AF65-F5344CB8AC3E}">
        <p14:creationId xmlns:p14="http://schemas.microsoft.com/office/powerpoint/2010/main" val="2705760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599799" y="622472"/>
            <a:ext cx="6995614" cy="704088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81507863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D503-BEB2-416B-AF19-7056B6FD5C1F}" type="datetimeFigureOut">
              <a:rPr lang="sk-SK" smtClean="0"/>
              <a:t>4.7.2022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43306-5712-4801-8634-68417FF472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22111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D503-BEB2-416B-AF19-7056B6FD5C1F}" type="datetimeFigureOut">
              <a:rPr lang="sk-SK" smtClean="0"/>
              <a:t>4.7.2022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43306-5712-4801-8634-68417FF472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38546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D503-BEB2-416B-AF19-7056B6FD5C1F}" type="datetimeFigureOut">
              <a:rPr lang="sk-SK" smtClean="0"/>
              <a:t>4.7.2022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43306-5712-4801-8634-68417FF472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30678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D503-BEB2-416B-AF19-7056B6FD5C1F}" type="datetimeFigureOut">
              <a:rPr lang="sk-SK" smtClean="0"/>
              <a:t>4.7.2022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43306-5712-4801-8634-68417FF472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87866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D503-BEB2-416B-AF19-7056B6FD5C1F}" type="datetimeFigureOut">
              <a:rPr lang="sk-SK" smtClean="0"/>
              <a:t>4.7.2022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43306-5712-4801-8634-68417FF472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47912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D503-BEB2-416B-AF19-7056B6FD5C1F}" type="datetimeFigureOut">
              <a:rPr lang="sk-SK" smtClean="0"/>
              <a:t>4.7.2022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43306-5712-4801-8634-68417FF472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07017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D503-BEB2-416B-AF19-7056B6FD5C1F}" type="datetimeFigureOut">
              <a:rPr lang="sk-SK" smtClean="0"/>
              <a:t>4.7.2022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43306-5712-4801-8634-68417FF472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3258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D503-BEB2-416B-AF19-7056B6FD5C1F}" type="datetimeFigureOut">
              <a:rPr lang="sk-SK" smtClean="0"/>
              <a:t>4.7.2022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43306-5712-4801-8634-68417FF472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74510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2D503-BEB2-416B-AF19-7056B6FD5C1F}" type="datetimeFigureOut">
              <a:rPr lang="sk-SK" smtClean="0"/>
              <a:t>4.7.2022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43306-5712-4801-8634-68417FF472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73758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9" r:id="rId12"/>
    <p:sldLayoutId id="2147483760" r:id="rId13"/>
    <p:sldLayoutId id="2147483761" r:id="rId14"/>
    <p:sldLayoutId id="2147483762" r:id="rId15"/>
    <p:sldLayoutId id="2147483763" r:id="rId16"/>
    <p:sldLayoutId id="2147483764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Zástupný objekt pre obrázok 2">
            <a:extLst>
              <a:ext uri="{FF2B5EF4-FFF2-40B4-BE49-F238E27FC236}">
                <a16:creationId xmlns:a16="http://schemas.microsoft.com/office/drawing/2014/main" id="{2BEC1C16-E010-4949-A7FE-2D3068C0BCA9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 t="14890" b="14890"/>
          <a:stretch>
            <a:fillRect/>
          </a:stretch>
        </p:blipFill>
        <p:spPr bwMode="auto">
          <a:custGeom>
            <a:avLst/>
            <a:gdLst>
              <a:gd name="T0" fmla="*/ 0 w 12192000"/>
              <a:gd name="T1" fmla="*/ 0 h 6858000"/>
              <a:gd name="T2" fmla="*/ 12192000 w 12192000"/>
              <a:gd name="T3" fmla="*/ 0 h 6858000"/>
              <a:gd name="T4" fmla="*/ 12192000 w 12192000"/>
              <a:gd name="T5" fmla="*/ 6858000 h 6858000"/>
              <a:gd name="T6" fmla="*/ 0 w 12192000"/>
              <a:gd name="T7" fmla="*/ 6858000 h 6858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01C01585-CE82-4FEF-8AAA-892D2B67BD1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72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 dirty="0"/>
          </a:p>
        </p:txBody>
      </p:sp>
      <p:pic>
        <p:nvPicPr>
          <p:cNvPr id="13316" name="Obrázok 4">
            <a:extLst>
              <a:ext uri="{FF2B5EF4-FFF2-40B4-BE49-F238E27FC236}">
                <a16:creationId xmlns:a16="http://schemas.microsoft.com/office/drawing/2014/main" id="{7566259B-095E-4CB5-9EF1-A6175B7480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221" y="340360"/>
            <a:ext cx="2398302" cy="1921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Ako investovať v roku 2021? | Podnikam.sk">
            <a:extLst>
              <a:ext uri="{FF2B5EF4-FFF2-40B4-BE49-F238E27FC236}">
                <a16:creationId xmlns:a16="http://schemas.microsoft.com/office/drawing/2014/main" id="{A0CC3A68-B9F5-407D-B059-E4124643EF0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88" r="-1" b="-1"/>
          <a:stretch/>
        </p:blipFill>
        <p:spPr bwMode="auto">
          <a:xfrm>
            <a:off x="195032" y="340360"/>
            <a:ext cx="7598966" cy="6177280"/>
          </a:xfrm>
          <a:custGeom>
            <a:avLst/>
            <a:gdLst/>
            <a:ahLst/>
            <a:cxnLst/>
            <a:rect l="l" t="t" r="r" b="b"/>
            <a:pathLst>
              <a:path w="8436340" h="6858000">
                <a:moveTo>
                  <a:pt x="6950358" y="3911316"/>
                </a:moveTo>
                <a:lnTo>
                  <a:pt x="6950358" y="3925503"/>
                </a:lnTo>
                <a:lnTo>
                  <a:pt x="6948404" y="3918409"/>
                </a:lnTo>
                <a:close/>
                <a:moveTo>
                  <a:pt x="890899" y="2071857"/>
                </a:moveTo>
                <a:cubicBezTo>
                  <a:pt x="890899" y="2071857"/>
                  <a:pt x="890899" y="2071857"/>
                  <a:pt x="4934362" y="2071857"/>
                </a:cubicBezTo>
                <a:cubicBezTo>
                  <a:pt x="5187625" y="2071857"/>
                  <a:pt x="5432153" y="2211072"/>
                  <a:pt x="5554418" y="2437296"/>
                </a:cubicBezTo>
                <a:cubicBezTo>
                  <a:pt x="5554418" y="2437296"/>
                  <a:pt x="5554418" y="2437296"/>
                  <a:pt x="7580515" y="5926372"/>
                </a:cubicBezTo>
                <a:cubicBezTo>
                  <a:pt x="7711513" y="6143896"/>
                  <a:pt x="7711513" y="6422327"/>
                  <a:pt x="7580515" y="6639850"/>
                </a:cubicBezTo>
                <a:cubicBezTo>
                  <a:pt x="7580515" y="6639850"/>
                  <a:pt x="7580515" y="6639850"/>
                  <a:pt x="7473670" y="6823844"/>
                </a:cubicBezTo>
                <a:lnTo>
                  <a:pt x="7453836" y="6858000"/>
                </a:lnTo>
                <a:lnTo>
                  <a:pt x="0" y="6858000"/>
                </a:lnTo>
                <a:lnTo>
                  <a:pt x="0" y="2890622"/>
                </a:lnTo>
                <a:lnTo>
                  <a:pt x="78831" y="2754282"/>
                </a:lnTo>
                <a:cubicBezTo>
                  <a:pt x="137995" y="2651956"/>
                  <a:pt x="199068" y="2546330"/>
                  <a:pt x="262110" y="2437296"/>
                </a:cubicBezTo>
                <a:cubicBezTo>
                  <a:pt x="393108" y="2211072"/>
                  <a:pt x="628904" y="2071857"/>
                  <a:pt x="890899" y="2071857"/>
                </a:cubicBezTo>
                <a:close/>
                <a:moveTo>
                  <a:pt x="6355444" y="753840"/>
                </a:moveTo>
                <a:cubicBezTo>
                  <a:pt x="6355444" y="753840"/>
                  <a:pt x="6355444" y="753840"/>
                  <a:pt x="7595013" y="753840"/>
                </a:cubicBezTo>
                <a:cubicBezTo>
                  <a:pt x="7672653" y="753840"/>
                  <a:pt x="7747616" y="796518"/>
                  <a:pt x="7785098" y="865869"/>
                </a:cubicBezTo>
                <a:cubicBezTo>
                  <a:pt x="7785098" y="865869"/>
                  <a:pt x="7785098" y="865869"/>
                  <a:pt x="8406222" y="1935484"/>
                </a:cubicBezTo>
                <a:cubicBezTo>
                  <a:pt x="8446380" y="2002169"/>
                  <a:pt x="8446380" y="2087523"/>
                  <a:pt x="8406222" y="2154207"/>
                </a:cubicBezTo>
                <a:cubicBezTo>
                  <a:pt x="8406222" y="2154207"/>
                  <a:pt x="8406222" y="2154207"/>
                  <a:pt x="7785098" y="3223823"/>
                </a:cubicBezTo>
                <a:cubicBezTo>
                  <a:pt x="7747616" y="3293174"/>
                  <a:pt x="7672653" y="3335852"/>
                  <a:pt x="7595013" y="3335852"/>
                </a:cubicBezTo>
                <a:cubicBezTo>
                  <a:pt x="7595013" y="3335852"/>
                  <a:pt x="7595013" y="3335852"/>
                  <a:pt x="6355444" y="3335852"/>
                </a:cubicBezTo>
                <a:cubicBezTo>
                  <a:pt x="6275127" y="3335852"/>
                  <a:pt x="6202841" y="3293174"/>
                  <a:pt x="6162682" y="3223823"/>
                </a:cubicBezTo>
                <a:cubicBezTo>
                  <a:pt x="6162682" y="3223823"/>
                  <a:pt x="6162682" y="3223823"/>
                  <a:pt x="5544237" y="2154207"/>
                </a:cubicBezTo>
                <a:cubicBezTo>
                  <a:pt x="5504078" y="2087523"/>
                  <a:pt x="5504078" y="2002169"/>
                  <a:pt x="5544237" y="1935484"/>
                </a:cubicBezTo>
                <a:cubicBezTo>
                  <a:pt x="5544237" y="1935484"/>
                  <a:pt x="5544237" y="1935484"/>
                  <a:pt x="6162682" y="865869"/>
                </a:cubicBezTo>
                <a:cubicBezTo>
                  <a:pt x="6202841" y="796518"/>
                  <a:pt x="6275127" y="753840"/>
                  <a:pt x="6355444" y="753840"/>
                </a:cubicBezTo>
                <a:close/>
                <a:moveTo>
                  <a:pt x="0" y="0"/>
                </a:moveTo>
                <a:lnTo>
                  <a:pt x="6535339" y="0"/>
                </a:lnTo>
                <a:lnTo>
                  <a:pt x="6421432" y="196155"/>
                </a:lnTo>
                <a:cubicBezTo>
                  <a:pt x="6196056" y="584267"/>
                  <a:pt x="5928944" y="1044253"/>
                  <a:pt x="5612367" y="1589421"/>
                </a:cubicBezTo>
                <a:cubicBezTo>
                  <a:pt x="5490102" y="1815646"/>
                  <a:pt x="5245573" y="1954861"/>
                  <a:pt x="4992310" y="1954861"/>
                </a:cubicBezTo>
                <a:cubicBezTo>
                  <a:pt x="4992310" y="1954861"/>
                  <a:pt x="4992310" y="1954861"/>
                  <a:pt x="948847" y="1954861"/>
                </a:cubicBezTo>
                <a:cubicBezTo>
                  <a:pt x="686852" y="1954861"/>
                  <a:pt x="451057" y="1815646"/>
                  <a:pt x="320058" y="1589421"/>
                </a:cubicBezTo>
                <a:cubicBezTo>
                  <a:pt x="320058" y="1589421"/>
                  <a:pt x="320058" y="1589421"/>
                  <a:pt x="4048" y="1042874"/>
                </a:cubicBezTo>
                <a:lnTo>
                  <a:pt x="0" y="1035874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id="{1F07241A-2C71-49B0-8D84-59EA62F4B5C3}"/>
              </a:ext>
            </a:extLst>
          </p:cNvPr>
          <p:cNvSpPr txBox="1">
            <a:spLocks/>
          </p:cNvSpPr>
          <p:nvPr/>
        </p:nvSpPr>
        <p:spPr>
          <a:xfrm>
            <a:off x="6240695" y="3539730"/>
            <a:ext cx="5822695" cy="3318270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Raleway Bold" panose="020B0803030101060003" pitchFamily="34" charset="-18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Raleway Bold" panose="020B0803030101060003" pitchFamily="34" charset="-18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Raleway Bold" panose="020B0803030101060003" pitchFamily="34" charset="-18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Raleway Bold" panose="020B0803030101060003" pitchFamily="34" charset="-18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Raleway Bold" panose="020B0803030101060003" pitchFamily="34" charset="-18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Raleway Bold" panose="020B0803030101060003" pitchFamily="34" charset="-18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Raleway Bold" panose="020B0803030101060003" pitchFamily="34" charset="-18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Raleway Bold" panose="020B0803030101060003" pitchFamily="34" charset="-18"/>
              </a:defRPr>
            </a:lvl9pPr>
          </a:lstStyle>
          <a:p>
            <a:pPr algn="r"/>
            <a:r>
              <a:rPr lang="sk-SK" sz="5400" b="1" dirty="0">
                <a:solidFill>
                  <a:schemeClr val="bg1"/>
                </a:solidFill>
              </a:rPr>
              <a:t>Úvodné Školenie</a:t>
            </a:r>
            <a:br>
              <a:rPr lang="sk-SK" sz="5400" b="1" dirty="0">
                <a:solidFill>
                  <a:schemeClr val="bg1"/>
                </a:solidFill>
              </a:rPr>
            </a:br>
            <a:r>
              <a:rPr lang="sk-SK" sz="5400" dirty="0">
                <a:solidFill>
                  <a:schemeClr val="bg1"/>
                </a:solidFill>
              </a:rPr>
              <a:t>Investície – ETF</a:t>
            </a:r>
            <a:br>
              <a:rPr lang="sk-SK" sz="5400" b="1" dirty="0">
                <a:solidFill>
                  <a:schemeClr val="bg1"/>
                </a:solidFill>
              </a:rPr>
            </a:br>
            <a:br>
              <a:rPr lang="sk-SK" sz="5400" b="1" dirty="0">
                <a:solidFill>
                  <a:schemeClr val="bg1"/>
                </a:solidFill>
              </a:rPr>
            </a:br>
            <a:r>
              <a:rPr lang="sk-SK" sz="4000" dirty="0">
                <a:solidFill>
                  <a:schemeClr val="bg1"/>
                </a:solidFill>
              </a:rPr>
              <a:t>Marek Sokol</a:t>
            </a:r>
            <a:endParaRPr lang="sk-SK" sz="5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2">
            <a:extLst>
              <a:ext uri="{FF2B5EF4-FFF2-40B4-BE49-F238E27FC236}">
                <a16:creationId xmlns:a16="http://schemas.microsoft.com/office/drawing/2014/main" id="{50467014-E3A1-432B-8487-8B6D58FD117F}"/>
              </a:ext>
            </a:extLst>
          </p:cNvPr>
          <p:cNvSpPr/>
          <p:nvPr/>
        </p:nvSpPr>
        <p:spPr>
          <a:xfrm>
            <a:off x="7745506" y="-1255059"/>
            <a:ext cx="4779921" cy="8570259"/>
          </a:xfrm>
          <a:prstGeom prst="roundRect">
            <a:avLst>
              <a:gd name="adj" fmla="val 19213"/>
            </a:avLst>
          </a:prstGeom>
          <a:solidFill>
            <a:srgbClr val="072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/>
          </a:p>
        </p:txBody>
      </p:sp>
      <p:pic>
        <p:nvPicPr>
          <p:cNvPr id="20483" name="Picture 1">
            <a:extLst>
              <a:ext uri="{FF2B5EF4-FFF2-40B4-BE49-F238E27FC236}">
                <a16:creationId xmlns:a16="http://schemas.microsoft.com/office/drawing/2014/main" id="{D88E3456-E919-407F-AA33-1E5CA2E6E7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0057" y="730397"/>
            <a:ext cx="9488955" cy="7863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Obdĺžnik 15">
            <a:extLst>
              <a:ext uri="{FF2B5EF4-FFF2-40B4-BE49-F238E27FC236}">
                <a16:creationId xmlns:a16="http://schemas.microsoft.com/office/drawing/2014/main" id="{76B49CFC-609F-4DCD-9FDA-E1B0912920EA}"/>
              </a:ext>
            </a:extLst>
          </p:cNvPr>
          <p:cNvSpPr/>
          <p:nvPr/>
        </p:nvSpPr>
        <p:spPr>
          <a:xfrm>
            <a:off x="-1501775" y="-1516063"/>
            <a:ext cx="3003550" cy="300355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             </a:t>
            </a:r>
            <a:endParaRPr lang="sk-SK" dirty="0"/>
          </a:p>
        </p:txBody>
      </p:sp>
      <p:sp>
        <p:nvSpPr>
          <p:cNvPr id="20487" name="TextBox 5">
            <a:extLst>
              <a:ext uri="{FF2B5EF4-FFF2-40B4-BE49-F238E27FC236}">
                <a16:creationId xmlns:a16="http://schemas.microsoft.com/office/drawing/2014/main" id="{AF5D315C-6907-4AD2-948C-32E285852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1775" y="-14288"/>
            <a:ext cx="96615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9pPr>
          </a:lstStyle>
          <a:p>
            <a:r>
              <a:rPr lang="sk-SK" sz="2400" b="1" dirty="0">
                <a:solidFill>
                  <a:srgbClr val="002060"/>
                </a:solidFill>
              </a:rPr>
              <a:t>Príklad </a:t>
            </a:r>
            <a:r>
              <a:rPr lang="sk-SK" sz="2400" b="1" dirty="0">
                <a:solidFill>
                  <a:srgbClr val="002060"/>
                </a:solidFill>
                <a:sym typeface="Wingdings" panose="05000000000000000000" pitchFamily="2" charset="2"/>
              </a:rPr>
              <a:t> </a:t>
            </a:r>
            <a:r>
              <a:rPr lang="sk-SK" sz="2400" b="1" dirty="0">
                <a:solidFill>
                  <a:srgbClr val="002060"/>
                </a:solidFill>
              </a:rPr>
              <a:t>Renta vo výške 500 EUR vyplácaná </a:t>
            </a:r>
            <a:r>
              <a:rPr lang="sk-SK" sz="2400" b="1" dirty="0">
                <a:solidFill>
                  <a:schemeClr val="bg1"/>
                </a:solidFill>
              </a:rPr>
              <a:t>po dobu 30 rokov</a:t>
            </a:r>
            <a:r>
              <a:rPr lang="sk-SK" sz="2400" b="1" dirty="0">
                <a:solidFill>
                  <a:srgbClr val="002060"/>
                </a:solidFill>
              </a:rPr>
              <a:t>  </a:t>
            </a:r>
          </a:p>
          <a:p>
            <a:r>
              <a:rPr lang="sk-SK" sz="2400" b="1" dirty="0">
                <a:solidFill>
                  <a:srgbClr val="002060"/>
                </a:solidFill>
              </a:rPr>
              <a:t>= majetok v hodnote 100 000 EUR </a:t>
            </a:r>
          </a:p>
        </p:txBody>
      </p:sp>
      <p:pic>
        <p:nvPicPr>
          <p:cNvPr id="9" name="Obrázok 8">
            <a:extLst>
              <a:ext uri="{FF2B5EF4-FFF2-40B4-BE49-F238E27FC236}">
                <a16:creationId xmlns:a16="http://schemas.microsoft.com/office/drawing/2014/main" id="{05893ECB-7AA1-46A3-ADB1-F918582AF6C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175" t="6519" r="1386" b="2272"/>
          <a:stretch/>
        </p:blipFill>
        <p:spPr>
          <a:xfrm>
            <a:off x="2098906" y="1298364"/>
            <a:ext cx="8036560" cy="4618342"/>
          </a:xfrm>
          <a:prstGeom prst="rect">
            <a:avLst/>
          </a:prstGeom>
        </p:spPr>
      </p:pic>
      <p:sp>
        <p:nvSpPr>
          <p:cNvPr id="10" name="BlokTextu 9">
            <a:extLst>
              <a:ext uri="{FF2B5EF4-FFF2-40B4-BE49-F238E27FC236}">
                <a16:creationId xmlns:a16="http://schemas.microsoft.com/office/drawing/2014/main" id="{2CC3D3CD-3F51-4528-9727-3EC74E74F366}"/>
              </a:ext>
            </a:extLst>
          </p:cNvPr>
          <p:cNvSpPr txBox="1"/>
          <p:nvPr/>
        </p:nvSpPr>
        <p:spPr>
          <a:xfrm>
            <a:off x="2651760" y="4407461"/>
            <a:ext cx="822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b="1" dirty="0">
                <a:solidFill>
                  <a:srgbClr val="0070C0"/>
                </a:solidFill>
              </a:rPr>
              <a:t>24 000 €</a:t>
            </a:r>
          </a:p>
        </p:txBody>
      </p:sp>
      <p:sp>
        <p:nvSpPr>
          <p:cNvPr id="11" name="BlokTextu 10">
            <a:extLst>
              <a:ext uri="{FF2B5EF4-FFF2-40B4-BE49-F238E27FC236}">
                <a16:creationId xmlns:a16="http://schemas.microsoft.com/office/drawing/2014/main" id="{55163D53-1C18-4354-8D31-A81D273CB7CC}"/>
              </a:ext>
            </a:extLst>
          </p:cNvPr>
          <p:cNvSpPr txBox="1"/>
          <p:nvPr/>
        </p:nvSpPr>
        <p:spPr>
          <a:xfrm>
            <a:off x="3680579" y="4179256"/>
            <a:ext cx="822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b="1" dirty="0">
                <a:solidFill>
                  <a:srgbClr val="0070C0"/>
                </a:solidFill>
              </a:rPr>
              <a:t>29 400 €</a:t>
            </a:r>
          </a:p>
        </p:txBody>
      </p:sp>
      <p:sp>
        <p:nvSpPr>
          <p:cNvPr id="12" name="BlokTextu 11">
            <a:extLst>
              <a:ext uri="{FF2B5EF4-FFF2-40B4-BE49-F238E27FC236}">
                <a16:creationId xmlns:a16="http://schemas.microsoft.com/office/drawing/2014/main" id="{B6F3F2BB-5EA8-4931-A427-BFC7EF4BE4A6}"/>
              </a:ext>
            </a:extLst>
          </p:cNvPr>
          <p:cNvSpPr txBox="1"/>
          <p:nvPr/>
        </p:nvSpPr>
        <p:spPr>
          <a:xfrm>
            <a:off x="4709398" y="3871479"/>
            <a:ext cx="822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b="1" dirty="0">
                <a:solidFill>
                  <a:srgbClr val="0070C0"/>
                </a:solidFill>
              </a:rPr>
              <a:t>36 000 €</a:t>
            </a:r>
          </a:p>
        </p:txBody>
      </p:sp>
      <p:sp>
        <p:nvSpPr>
          <p:cNvPr id="13" name="BlokTextu 12">
            <a:extLst>
              <a:ext uri="{FF2B5EF4-FFF2-40B4-BE49-F238E27FC236}">
                <a16:creationId xmlns:a16="http://schemas.microsoft.com/office/drawing/2014/main" id="{A4A4E8F5-6982-4D46-86A9-8DA50152894A}"/>
              </a:ext>
            </a:extLst>
          </p:cNvPr>
          <p:cNvSpPr txBox="1"/>
          <p:nvPr/>
        </p:nvSpPr>
        <p:spPr>
          <a:xfrm>
            <a:off x="5876137" y="3537301"/>
            <a:ext cx="822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b="1" dirty="0">
                <a:solidFill>
                  <a:srgbClr val="0070C0"/>
                </a:solidFill>
              </a:rPr>
              <a:t>45 000 €</a:t>
            </a:r>
          </a:p>
        </p:txBody>
      </p:sp>
      <p:sp>
        <p:nvSpPr>
          <p:cNvPr id="14" name="BlokTextu 13">
            <a:extLst>
              <a:ext uri="{FF2B5EF4-FFF2-40B4-BE49-F238E27FC236}">
                <a16:creationId xmlns:a16="http://schemas.microsoft.com/office/drawing/2014/main" id="{0BBEE153-DCC8-425D-BE75-8635D7750AF2}"/>
              </a:ext>
            </a:extLst>
          </p:cNvPr>
          <p:cNvSpPr txBox="1"/>
          <p:nvPr/>
        </p:nvSpPr>
        <p:spPr>
          <a:xfrm>
            <a:off x="6948704" y="3229524"/>
            <a:ext cx="822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b="1" dirty="0">
                <a:solidFill>
                  <a:srgbClr val="0070C0"/>
                </a:solidFill>
              </a:rPr>
              <a:t>52 800 €</a:t>
            </a:r>
          </a:p>
        </p:txBody>
      </p:sp>
      <p:sp>
        <p:nvSpPr>
          <p:cNvPr id="17" name="BlokTextu 16">
            <a:extLst>
              <a:ext uri="{FF2B5EF4-FFF2-40B4-BE49-F238E27FC236}">
                <a16:creationId xmlns:a16="http://schemas.microsoft.com/office/drawing/2014/main" id="{AF145C6C-B391-4558-8FD6-3F082B8DC3DB}"/>
              </a:ext>
            </a:extLst>
          </p:cNvPr>
          <p:cNvSpPr txBox="1"/>
          <p:nvPr/>
        </p:nvSpPr>
        <p:spPr>
          <a:xfrm>
            <a:off x="8026365" y="2710871"/>
            <a:ext cx="822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b="1" dirty="0">
                <a:solidFill>
                  <a:srgbClr val="0070C0"/>
                </a:solidFill>
              </a:rPr>
              <a:t>63 000 €</a:t>
            </a:r>
          </a:p>
        </p:txBody>
      </p:sp>
      <p:sp>
        <p:nvSpPr>
          <p:cNvPr id="18" name="BlokTextu 17">
            <a:extLst>
              <a:ext uri="{FF2B5EF4-FFF2-40B4-BE49-F238E27FC236}">
                <a16:creationId xmlns:a16="http://schemas.microsoft.com/office/drawing/2014/main" id="{06656A19-15F7-477D-8D57-C24131B41382}"/>
              </a:ext>
            </a:extLst>
          </p:cNvPr>
          <p:cNvSpPr txBox="1"/>
          <p:nvPr/>
        </p:nvSpPr>
        <p:spPr>
          <a:xfrm>
            <a:off x="9097184" y="1487488"/>
            <a:ext cx="822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b="1" dirty="0">
                <a:solidFill>
                  <a:srgbClr val="0070C0"/>
                </a:solidFill>
              </a:rPr>
              <a:t>73 200 €</a:t>
            </a:r>
          </a:p>
        </p:txBody>
      </p:sp>
    </p:spTree>
    <p:extLst>
      <p:ext uri="{BB962C8B-B14F-4D97-AF65-F5344CB8AC3E}">
        <p14:creationId xmlns:p14="http://schemas.microsoft.com/office/powerpoint/2010/main" val="44661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2">
            <a:extLst>
              <a:ext uri="{FF2B5EF4-FFF2-40B4-BE49-F238E27FC236}">
                <a16:creationId xmlns:a16="http://schemas.microsoft.com/office/drawing/2014/main" id="{50467014-E3A1-432B-8487-8B6D58FD117F}"/>
              </a:ext>
            </a:extLst>
          </p:cNvPr>
          <p:cNvSpPr/>
          <p:nvPr/>
        </p:nvSpPr>
        <p:spPr>
          <a:xfrm>
            <a:off x="7745506" y="-1255059"/>
            <a:ext cx="4779921" cy="8570259"/>
          </a:xfrm>
          <a:prstGeom prst="roundRect">
            <a:avLst>
              <a:gd name="adj" fmla="val 19213"/>
            </a:avLst>
          </a:prstGeom>
          <a:solidFill>
            <a:srgbClr val="072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/>
          </a:p>
        </p:txBody>
      </p:sp>
      <p:pic>
        <p:nvPicPr>
          <p:cNvPr id="20483" name="Picture 1">
            <a:extLst>
              <a:ext uri="{FF2B5EF4-FFF2-40B4-BE49-F238E27FC236}">
                <a16:creationId xmlns:a16="http://schemas.microsoft.com/office/drawing/2014/main" id="{D88E3456-E919-407F-AA33-1E5CA2E6E7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0057" y="766180"/>
            <a:ext cx="9488955" cy="7863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Obdĺžnik 15">
            <a:extLst>
              <a:ext uri="{FF2B5EF4-FFF2-40B4-BE49-F238E27FC236}">
                <a16:creationId xmlns:a16="http://schemas.microsoft.com/office/drawing/2014/main" id="{76B49CFC-609F-4DCD-9FDA-E1B0912920EA}"/>
              </a:ext>
            </a:extLst>
          </p:cNvPr>
          <p:cNvSpPr/>
          <p:nvPr/>
        </p:nvSpPr>
        <p:spPr>
          <a:xfrm>
            <a:off x="-1501775" y="-1516063"/>
            <a:ext cx="3003550" cy="300355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             </a:t>
            </a:r>
            <a:endParaRPr lang="sk-SK" dirty="0"/>
          </a:p>
        </p:txBody>
      </p:sp>
      <p:sp>
        <p:nvSpPr>
          <p:cNvPr id="20487" name="TextBox 5">
            <a:extLst>
              <a:ext uri="{FF2B5EF4-FFF2-40B4-BE49-F238E27FC236}">
                <a16:creationId xmlns:a16="http://schemas.microsoft.com/office/drawing/2014/main" id="{AF5D315C-6907-4AD2-948C-32E285852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0057" y="371493"/>
            <a:ext cx="96615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9pPr>
          </a:lstStyle>
          <a:p>
            <a:r>
              <a:rPr lang="sk-SK" sz="2800" b="1" dirty="0">
                <a:solidFill>
                  <a:srgbClr val="002060"/>
                </a:solidFill>
              </a:rPr>
              <a:t>Inflácia </a:t>
            </a:r>
            <a:r>
              <a:rPr lang="sk-SK" sz="2800" b="1" dirty="0">
                <a:solidFill>
                  <a:srgbClr val="002060"/>
                </a:solidFill>
                <a:sym typeface="Wingdings" panose="05000000000000000000" pitchFamily="2" charset="2"/>
              </a:rPr>
              <a:t></a:t>
            </a:r>
            <a:r>
              <a:rPr lang="sk-SK" sz="2800" b="1" dirty="0">
                <a:solidFill>
                  <a:srgbClr val="002060"/>
                </a:solidFill>
              </a:rPr>
              <a:t> Najväčší nepriateľ investora</a:t>
            </a:r>
          </a:p>
        </p:txBody>
      </p:sp>
      <p:pic>
        <p:nvPicPr>
          <p:cNvPr id="7" name="Obrázok 6" descr="Obrázok, na ktorom je stôl&#10;&#10;Automaticky generovaný popis">
            <a:extLst>
              <a:ext uri="{FF2B5EF4-FFF2-40B4-BE49-F238E27FC236}">
                <a16:creationId xmlns:a16="http://schemas.microsoft.com/office/drawing/2014/main" id="{D072AB81-D13B-4BA0-B9B2-1AAFCC4E6D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521" y="1289400"/>
            <a:ext cx="8043033" cy="4637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714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ĺžnik 16">
            <a:extLst>
              <a:ext uri="{FF2B5EF4-FFF2-40B4-BE49-F238E27FC236}">
                <a16:creationId xmlns:a16="http://schemas.microsoft.com/office/drawing/2014/main" id="{F1BDA5A5-DA92-49E7-907F-C1FFB08744A4}"/>
              </a:ext>
            </a:extLst>
          </p:cNvPr>
          <p:cNvSpPr/>
          <p:nvPr/>
        </p:nvSpPr>
        <p:spPr>
          <a:xfrm>
            <a:off x="-1501775" y="-1516063"/>
            <a:ext cx="3003550" cy="300355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             </a:t>
            </a:r>
            <a:endParaRPr lang="sk-SK" dirty="0"/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6A96A51C-EA28-4F4A-A3D4-FABA15DF1B16}"/>
              </a:ext>
            </a:extLst>
          </p:cNvPr>
          <p:cNvSpPr txBox="1"/>
          <p:nvPr/>
        </p:nvSpPr>
        <p:spPr>
          <a:xfrm>
            <a:off x="3707981" y="323475"/>
            <a:ext cx="68490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4000" b="1" dirty="0">
                <a:solidFill>
                  <a:srgbClr val="002060"/>
                </a:solidFill>
              </a:rPr>
              <a:t>Sporenie </a:t>
            </a:r>
            <a:r>
              <a:rPr lang="sk-SK" sz="4000" b="1" dirty="0" err="1">
                <a:solidFill>
                  <a:srgbClr val="002060"/>
                </a:solidFill>
              </a:rPr>
              <a:t>vs</a:t>
            </a:r>
            <a:r>
              <a:rPr lang="sk-SK" sz="4000" b="1" dirty="0">
                <a:solidFill>
                  <a:srgbClr val="002060"/>
                </a:solidFill>
              </a:rPr>
              <a:t> Dôchodok</a:t>
            </a:r>
            <a:endParaRPr lang="sk-SK" sz="4000" dirty="0">
              <a:solidFill>
                <a:srgbClr val="002060"/>
              </a:solidFill>
            </a:endParaRPr>
          </a:p>
        </p:txBody>
      </p:sp>
      <p:sp>
        <p:nvSpPr>
          <p:cNvPr id="10" name="BlokTextu 9">
            <a:extLst>
              <a:ext uri="{FF2B5EF4-FFF2-40B4-BE49-F238E27FC236}">
                <a16:creationId xmlns:a16="http://schemas.microsoft.com/office/drawing/2014/main" id="{BDE8661F-7D73-42F9-844A-84DF7142FE24}"/>
              </a:ext>
            </a:extLst>
          </p:cNvPr>
          <p:cNvSpPr txBox="1"/>
          <p:nvPr/>
        </p:nvSpPr>
        <p:spPr>
          <a:xfrm>
            <a:off x="1634985" y="5909845"/>
            <a:ext cx="892203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2800" b="1" dirty="0">
                <a:solidFill>
                  <a:srgbClr val="002060"/>
                </a:solidFill>
              </a:rPr>
              <a:t>Dôchodca nemusí platiť energie, potraviny, oblečenie...???</a:t>
            </a:r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51BBD104-047B-4D98-A8FF-68FABA07F8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0740065"/>
              </p:ext>
            </p:extLst>
          </p:nvPr>
        </p:nvGraphicFramePr>
        <p:xfrm>
          <a:off x="209549" y="1487489"/>
          <a:ext cx="10982325" cy="4217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4626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2">
            <a:extLst>
              <a:ext uri="{FF2B5EF4-FFF2-40B4-BE49-F238E27FC236}">
                <a16:creationId xmlns:a16="http://schemas.microsoft.com/office/drawing/2014/main" id="{9A24E6C4-ABA6-4920-BEC4-065C1B0A58C9}"/>
              </a:ext>
            </a:extLst>
          </p:cNvPr>
          <p:cNvSpPr/>
          <p:nvPr/>
        </p:nvSpPr>
        <p:spPr>
          <a:xfrm>
            <a:off x="0" y="0"/>
            <a:ext cx="5195888" cy="6858000"/>
          </a:xfrm>
          <a:prstGeom prst="rect">
            <a:avLst/>
          </a:prstGeom>
          <a:solidFill>
            <a:srgbClr val="072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/>
          </a:p>
        </p:txBody>
      </p:sp>
      <p:sp>
        <p:nvSpPr>
          <p:cNvPr id="36871" name="TextBox 5">
            <a:extLst>
              <a:ext uri="{FF2B5EF4-FFF2-40B4-BE49-F238E27FC236}">
                <a16:creationId xmlns:a16="http://schemas.microsoft.com/office/drawing/2014/main" id="{98FEF5EF-21C6-4871-A54B-E9D754A310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1" y="975102"/>
            <a:ext cx="3338513" cy="15696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711200" dist="381000" dir="5400000" sx="87000" sy="87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ctr">
              <a:defRPr sz="2400" b="1">
                <a:solidFill>
                  <a:srgbClr val="072156"/>
                </a:solidFill>
                <a:latin typeface="Roboto" panose="02000000000000000000" pitchFamily="2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sk-SK" dirty="0"/>
              <a:t>„Je to príliš veľké riziko, radšej si peniaze nechám doma alebo v banke“</a:t>
            </a:r>
          </a:p>
        </p:txBody>
      </p:sp>
      <p:sp>
        <p:nvSpPr>
          <p:cNvPr id="36881" name="TextBox 57">
            <a:extLst>
              <a:ext uri="{FF2B5EF4-FFF2-40B4-BE49-F238E27FC236}">
                <a16:creationId xmlns:a16="http://schemas.microsoft.com/office/drawing/2014/main" id="{918F9B27-53F8-42E9-8DBF-A4D186B8D1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6275" y="3308350"/>
            <a:ext cx="56356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9pPr>
          </a:lstStyle>
          <a:p>
            <a:pPr algn="ctr" eaLnBrk="1" hangingPunct="1"/>
            <a:r>
              <a:rPr lang="en-US" altLang="sk-SK" sz="1000">
                <a:solidFill>
                  <a:srgbClr val="072156"/>
                </a:solidFill>
                <a:latin typeface="Proxima Nova Th" pitchFamily="50" charset="0"/>
                <a:cs typeface="Poppins" panose="00000500000000000000" pitchFamily="2" charset="-18"/>
              </a:rPr>
              <a:t>SAT</a:t>
            </a:r>
          </a:p>
        </p:txBody>
      </p:sp>
      <p:sp>
        <p:nvSpPr>
          <p:cNvPr id="36899" name="TextBox 1">
            <a:extLst>
              <a:ext uri="{FF2B5EF4-FFF2-40B4-BE49-F238E27FC236}">
                <a16:creationId xmlns:a16="http://schemas.microsoft.com/office/drawing/2014/main" id="{6771E7A5-A06D-488C-BC38-A410470B50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669" y="2676435"/>
            <a:ext cx="372586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9pPr>
          </a:lstStyle>
          <a:p>
            <a:pPr algn="ctr" eaLnBrk="1" hangingPunct="1"/>
            <a:r>
              <a:rPr lang="sk-SK" altLang="sk-SK" sz="3600" b="1" dirty="0">
                <a:solidFill>
                  <a:schemeClr val="bg1"/>
                </a:solidFill>
                <a:latin typeface="Proxima Nova Th" pitchFamily="50" charset="0"/>
                <a:ea typeface="Poppins SemiBold" panose="00000700000000000000" pitchFamily="2" charset="-18"/>
                <a:cs typeface="Poppins SemiBold" panose="00000700000000000000" pitchFamily="2" charset="-18"/>
              </a:rPr>
              <a:t>Argumentácia Klienta</a:t>
            </a:r>
            <a:endParaRPr lang="en-US" altLang="sk-SK" sz="3600" b="1" dirty="0">
              <a:solidFill>
                <a:schemeClr val="bg1"/>
              </a:solidFill>
              <a:latin typeface="Proxima Nova Th" pitchFamily="50" charset="0"/>
              <a:ea typeface="Poppins SemiBold" panose="00000700000000000000" pitchFamily="2" charset="-18"/>
              <a:cs typeface="Poppins SemiBold" panose="00000700000000000000" pitchFamily="2" charset="-18"/>
            </a:endParaRPr>
          </a:p>
        </p:txBody>
      </p:sp>
      <p:sp>
        <p:nvSpPr>
          <p:cNvPr id="44" name="Rectangle: Rounded Corners 9">
            <a:extLst>
              <a:ext uri="{FF2B5EF4-FFF2-40B4-BE49-F238E27FC236}">
                <a16:creationId xmlns:a16="http://schemas.microsoft.com/office/drawing/2014/main" id="{0F05CC22-8E48-4DC3-A804-22FEFE0411B4}"/>
              </a:ext>
            </a:extLst>
          </p:cNvPr>
          <p:cNvSpPr/>
          <p:nvPr/>
        </p:nvSpPr>
        <p:spPr>
          <a:xfrm>
            <a:off x="7702947" y="1286390"/>
            <a:ext cx="3440112" cy="1514475"/>
          </a:xfrm>
          <a:prstGeom prst="roundRect">
            <a:avLst>
              <a:gd name="adj" fmla="val 5248"/>
            </a:avLst>
          </a:prstGeom>
          <a:solidFill>
            <a:schemeClr val="bg1"/>
          </a:solidFill>
          <a:ln>
            <a:noFill/>
          </a:ln>
          <a:effectLst>
            <a:outerShdw blurRad="711200" dist="381000" dir="5400000" sx="87000" sy="87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sk-SK" sz="2400" b="1" dirty="0">
                <a:solidFill>
                  <a:srgbClr val="072156"/>
                </a:solidFill>
                <a:latin typeface="Roboto" panose="02000000000000000000" pitchFamily="2" charset="0"/>
              </a:rPr>
              <a:t>„Ja už investujem do akcií top firiem“</a:t>
            </a:r>
          </a:p>
        </p:txBody>
      </p:sp>
      <p:sp>
        <p:nvSpPr>
          <p:cNvPr id="46" name="Rectangle: Rounded Corners 9">
            <a:extLst>
              <a:ext uri="{FF2B5EF4-FFF2-40B4-BE49-F238E27FC236}">
                <a16:creationId xmlns:a16="http://schemas.microsoft.com/office/drawing/2014/main" id="{24018521-2ABE-4025-A554-0188169B362E}"/>
              </a:ext>
            </a:extLst>
          </p:cNvPr>
          <p:cNvSpPr/>
          <p:nvPr/>
        </p:nvSpPr>
        <p:spPr>
          <a:xfrm>
            <a:off x="4262835" y="3944143"/>
            <a:ext cx="3440112" cy="1514475"/>
          </a:xfrm>
          <a:prstGeom prst="roundRect">
            <a:avLst>
              <a:gd name="adj" fmla="val 5248"/>
            </a:avLst>
          </a:prstGeom>
          <a:solidFill>
            <a:schemeClr val="bg1"/>
          </a:solidFill>
          <a:ln>
            <a:noFill/>
          </a:ln>
          <a:effectLst>
            <a:outerShdw blurRad="711200" dist="381000" dir="5400000" sx="87000" sy="87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sk-SK" sz="2400" b="1" dirty="0">
                <a:solidFill>
                  <a:srgbClr val="072156"/>
                </a:solidFill>
                <a:latin typeface="Roboto" panose="02000000000000000000" pitchFamily="2" charset="0"/>
              </a:rPr>
              <a:t>„Akcie sú príliš rizikové – toho sa bojím“</a:t>
            </a:r>
          </a:p>
        </p:txBody>
      </p:sp>
      <p:sp>
        <p:nvSpPr>
          <p:cNvPr id="47" name="Rectangle: Rounded Corners 9">
            <a:extLst>
              <a:ext uri="{FF2B5EF4-FFF2-40B4-BE49-F238E27FC236}">
                <a16:creationId xmlns:a16="http://schemas.microsoft.com/office/drawing/2014/main" id="{4A0BDD88-0130-4937-A87F-BED3C65CEB36}"/>
              </a:ext>
            </a:extLst>
          </p:cNvPr>
          <p:cNvSpPr/>
          <p:nvPr/>
        </p:nvSpPr>
        <p:spPr>
          <a:xfrm>
            <a:off x="8192691" y="3276599"/>
            <a:ext cx="3440112" cy="1514475"/>
          </a:xfrm>
          <a:prstGeom prst="roundRect">
            <a:avLst>
              <a:gd name="adj" fmla="val 5248"/>
            </a:avLst>
          </a:prstGeom>
          <a:solidFill>
            <a:schemeClr val="bg1"/>
          </a:solidFill>
          <a:ln>
            <a:noFill/>
          </a:ln>
          <a:effectLst>
            <a:outerShdw blurRad="711200" dist="381000" dir="5400000" sx="87000" sy="87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sk-SK" sz="2400" b="1" dirty="0">
                <a:solidFill>
                  <a:srgbClr val="072156"/>
                </a:solidFill>
                <a:latin typeface="Roboto" panose="02000000000000000000" pitchFamily="2" charset="0"/>
              </a:rPr>
              <a:t>„Radšej si budem investovať sám napríklad do kryptomien“</a:t>
            </a:r>
          </a:p>
        </p:txBody>
      </p:sp>
      <p:sp>
        <p:nvSpPr>
          <p:cNvPr id="12" name="Obdĺžnik 11">
            <a:extLst>
              <a:ext uri="{FF2B5EF4-FFF2-40B4-BE49-F238E27FC236}">
                <a16:creationId xmlns:a16="http://schemas.microsoft.com/office/drawing/2014/main" id="{7F7D5634-BD48-46D0-8B44-A8579EEDAA48}"/>
              </a:ext>
            </a:extLst>
          </p:cNvPr>
          <p:cNvSpPr/>
          <p:nvPr/>
        </p:nvSpPr>
        <p:spPr>
          <a:xfrm>
            <a:off x="-1501775" y="-1516063"/>
            <a:ext cx="3003550" cy="300355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            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471179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2">
            <a:extLst>
              <a:ext uri="{FF2B5EF4-FFF2-40B4-BE49-F238E27FC236}">
                <a16:creationId xmlns:a16="http://schemas.microsoft.com/office/drawing/2014/main" id="{50467014-E3A1-432B-8487-8B6D58FD117F}"/>
              </a:ext>
            </a:extLst>
          </p:cNvPr>
          <p:cNvSpPr/>
          <p:nvPr/>
        </p:nvSpPr>
        <p:spPr>
          <a:xfrm>
            <a:off x="7745506" y="-1255059"/>
            <a:ext cx="4779921" cy="8570259"/>
          </a:xfrm>
          <a:prstGeom prst="roundRect">
            <a:avLst>
              <a:gd name="adj" fmla="val 19213"/>
            </a:avLst>
          </a:prstGeom>
          <a:solidFill>
            <a:srgbClr val="072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/>
          </a:p>
        </p:txBody>
      </p:sp>
      <p:pic>
        <p:nvPicPr>
          <p:cNvPr id="20483" name="Picture 1">
            <a:extLst>
              <a:ext uri="{FF2B5EF4-FFF2-40B4-BE49-F238E27FC236}">
                <a16:creationId xmlns:a16="http://schemas.microsoft.com/office/drawing/2014/main" id="{D88E3456-E919-407F-AA33-1E5CA2E6E7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0057" y="730397"/>
            <a:ext cx="9488955" cy="7863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Obdĺžnik 15">
            <a:extLst>
              <a:ext uri="{FF2B5EF4-FFF2-40B4-BE49-F238E27FC236}">
                <a16:creationId xmlns:a16="http://schemas.microsoft.com/office/drawing/2014/main" id="{76B49CFC-609F-4DCD-9FDA-E1B0912920EA}"/>
              </a:ext>
            </a:extLst>
          </p:cNvPr>
          <p:cNvSpPr/>
          <p:nvPr/>
        </p:nvSpPr>
        <p:spPr>
          <a:xfrm>
            <a:off x="-1501775" y="-1516063"/>
            <a:ext cx="3003550" cy="300355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             </a:t>
            </a:r>
            <a:endParaRPr lang="sk-SK" dirty="0"/>
          </a:p>
        </p:txBody>
      </p:sp>
      <p:sp>
        <p:nvSpPr>
          <p:cNvPr id="20487" name="TextBox 5">
            <a:extLst>
              <a:ext uri="{FF2B5EF4-FFF2-40B4-BE49-F238E27FC236}">
                <a16:creationId xmlns:a16="http://schemas.microsoft.com/office/drawing/2014/main" id="{AF5D315C-6907-4AD2-948C-32E285852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3771" y="106284"/>
            <a:ext cx="96615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9pPr>
          </a:lstStyle>
          <a:p>
            <a:r>
              <a:rPr lang="sk-SK" sz="3600" b="1" dirty="0">
                <a:solidFill>
                  <a:srgbClr val="002060"/>
                </a:solidFill>
                <a:latin typeface="Ubuntu" panose="020B0504030602030204" pitchFamily="34" charset="0"/>
              </a:rPr>
              <a:t>Nie je sporenie, ako sporenie!!!</a:t>
            </a:r>
            <a:endParaRPr lang="sk-SK" sz="6000" dirty="0">
              <a:solidFill>
                <a:srgbClr val="002060"/>
              </a:solidFill>
              <a:latin typeface="Ubuntu" panose="020B0504030602030204" pitchFamily="34" charset="0"/>
            </a:endParaRPr>
          </a:p>
        </p:txBody>
      </p:sp>
      <p:pic>
        <p:nvPicPr>
          <p:cNvPr id="9" name="Obrázok 8">
            <a:extLst>
              <a:ext uri="{FF2B5EF4-FFF2-40B4-BE49-F238E27FC236}">
                <a16:creationId xmlns:a16="http://schemas.microsoft.com/office/drawing/2014/main" id="{8C5E007E-D1B2-4C50-85E4-323C6A269A6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149" t="2170" r="120" b="2118"/>
          <a:stretch/>
        </p:blipFill>
        <p:spPr>
          <a:xfrm>
            <a:off x="2108006" y="1186042"/>
            <a:ext cx="8075900" cy="4766524"/>
          </a:xfrm>
          <a:prstGeom prst="rect">
            <a:avLst/>
          </a:prstGeom>
        </p:spPr>
      </p:pic>
      <p:sp>
        <p:nvSpPr>
          <p:cNvPr id="10" name="BlokTextu 9">
            <a:extLst>
              <a:ext uri="{FF2B5EF4-FFF2-40B4-BE49-F238E27FC236}">
                <a16:creationId xmlns:a16="http://schemas.microsoft.com/office/drawing/2014/main" id="{7E5648CA-EC68-41AB-85C4-3D62CC68B6D5}"/>
              </a:ext>
            </a:extLst>
          </p:cNvPr>
          <p:cNvSpPr txBox="1"/>
          <p:nvPr/>
        </p:nvSpPr>
        <p:spPr>
          <a:xfrm>
            <a:off x="2992961" y="4303726"/>
            <a:ext cx="1087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>
                <a:solidFill>
                  <a:srgbClr val="FF0000"/>
                </a:solidFill>
              </a:rPr>
              <a:t>Banka</a:t>
            </a:r>
          </a:p>
        </p:txBody>
      </p:sp>
      <p:sp>
        <p:nvSpPr>
          <p:cNvPr id="11" name="BlokTextu 10">
            <a:extLst>
              <a:ext uri="{FF2B5EF4-FFF2-40B4-BE49-F238E27FC236}">
                <a16:creationId xmlns:a16="http://schemas.microsoft.com/office/drawing/2014/main" id="{CF6641D0-5E47-4D46-B3DD-F53EE25BDD6D}"/>
              </a:ext>
            </a:extLst>
          </p:cNvPr>
          <p:cNvSpPr txBox="1"/>
          <p:nvPr/>
        </p:nvSpPr>
        <p:spPr>
          <a:xfrm>
            <a:off x="5008880" y="3849241"/>
            <a:ext cx="1087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/>
              <a:t>Dlhopisy</a:t>
            </a:r>
          </a:p>
        </p:txBody>
      </p:sp>
      <p:sp>
        <p:nvSpPr>
          <p:cNvPr id="12" name="BlokTextu 11">
            <a:extLst>
              <a:ext uri="{FF2B5EF4-FFF2-40B4-BE49-F238E27FC236}">
                <a16:creationId xmlns:a16="http://schemas.microsoft.com/office/drawing/2014/main" id="{837F289E-7AE9-4A09-A666-E95DB9145B68}"/>
              </a:ext>
            </a:extLst>
          </p:cNvPr>
          <p:cNvSpPr txBox="1"/>
          <p:nvPr/>
        </p:nvSpPr>
        <p:spPr>
          <a:xfrm>
            <a:off x="9096786" y="1406566"/>
            <a:ext cx="1087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>
                <a:solidFill>
                  <a:srgbClr val="00B050"/>
                </a:solidFill>
              </a:rPr>
              <a:t>Akcie</a:t>
            </a:r>
          </a:p>
        </p:txBody>
      </p:sp>
    </p:spTree>
    <p:extLst>
      <p:ext uri="{BB962C8B-B14F-4D97-AF65-F5344CB8AC3E}">
        <p14:creationId xmlns:p14="http://schemas.microsoft.com/office/powerpoint/2010/main" val="2497344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B55B0A8-2093-458C-95E3-EA23FB37F467}"/>
              </a:ext>
            </a:extLst>
          </p:cNvPr>
          <p:cNvSpPr/>
          <p:nvPr/>
        </p:nvSpPr>
        <p:spPr>
          <a:xfrm>
            <a:off x="10972800" y="0"/>
            <a:ext cx="1219199" cy="6858000"/>
          </a:xfrm>
          <a:prstGeom prst="rect">
            <a:avLst/>
          </a:prstGeom>
          <a:solidFill>
            <a:srgbClr val="072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/>
          </a:p>
        </p:txBody>
      </p:sp>
      <p:sp>
        <p:nvSpPr>
          <p:cNvPr id="17" name="Obdĺžnik 16">
            <a:extLst>
              <a:ext uri="{FF2B5EF4-FFF2-40B4-BE49-F238E27FC236}">
                <a16:creationId xmlns:a16="http://schemas.microsoft.com/office/drawing/2014/main" id="{F1BDA5A5-DA92-49E7-907F-C1FFB08744A4}"/>
              </a:ext>
            </a:extLst>
          </p:cNvPr>
          <p:cNvSpPr/>
          <p:nvPr/>
        </p:nvSpPr>
        <p:spPr>
          <a:xfrm>
            <a:off x="-1501775" y="-1516063"/>
            <a:ext cx="3003550" cy="300355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             </a:t>
            </a:r>
            <a:endParaRPr lang="sk-SK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2F47C9B0-F029-42A0-B93B-0F21ABB4A6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1775" y="929423"/>
            <a:ext cx="4381880" cy="2499577"/>
          </a:xfrm>
          <a:prstGeom prst="rect">
            <a:avLst/>
          </a:prstGeom>
        </p:spPr>
      </p:pic>
      <p:pic>
        <p:nvPicPr>
          <p:cNvPr id="6" name="Obrázok 5">
            <a:extLst>
              <a:ext uri="{FF2B5EF4-FFF2-40B4-BE49-F238E27FC236}">
                <a16:creationId xmlns:a16="http://schemas.microsoft.com/office/drawing/2014/main" id="{809E4E0E-F314-4CAA-B487-3AFACA9394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0332" y="938678"/>
            <a:ext cx="4458767" cy="2527682"/>
          </a:xfrm>
          <a:prstGeom prst="rect">
            <a:avLst/>
          </a:prstGeom>
        </p:spPr>
      </p:pic>
      <p:pic>
        <p:nvPicPr>
          <p:cNvPr id="7" name="Obrázok 6">
            <a:extLst>
              <a:ext uri="{FF2B5EF4-FFF2-40B4-BE49-F238E27FC236}">
                <a16:creationId xmlns:a16="http://schemas.microsoft.com/office/drawing/2014/main" id="{A50C9174-0D2B-4E7C-88D8-802236DF25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18953" y="3611109"/>
            <a:ext cx="4381881" cy="2499576"/>
          </a:xfrm>
          <a:prstGeom prst="rect">
            <a:avLst/>
          </a:prstGeom>
        </p:spPr>
      </p:pic>
      <p:pic>
        <p:nvPicPr>
          <p:cNvPr id="8" name="Obrázok 7">
            <a:extLst>
              <a:ext uri="{FF2B5EF4-FFF2-40B4-BE49-F238E27FC236}">
                <a16:creationId xmlns:a16="http://schemas.microsoft.com/office/drawing/2014/main" id="{11BB60C5-4A4E-4C30-B608-9FB323A9565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10332" y="3604525"/>
            <a:ext cx="4458766" cy="2532139"/>
          </a:xfrm>
          <a:prstGeom prst="rect">
            <a:avLst/>
          </a:prstGeom>
        </p:spPr>
      </p:pic>
      <p:sp>
        <p:nvSpPr>
          <p:cNvPr id="10" name="BlokTextu 9">
            <a:extLst>
              <a:ext uri="{FF2B5EF4-FFF2-40B4-BE49-F238E27FC236}">
                <a16:creationId xmlns:a16="http://schemas.microsoft.com/office/drawing/2014/main" id="{4D9209ED-4A32-436E-865A-71EFE93522E3}"/>
              </a:ext>
            </a:extLst>
          </p:cNvPr>
          <p:cNvSpPr txBox="1"/>
          <p:nvPr/>
        </p:nvSpPr>
        <p:spPr>
          <a:xfrm>
            <a:off x="3137131" y="75005"/>
            <a:ext cx="684903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3600" b="1" dirty="0">
                <a:solidFill>
                  <a:srgbClr val="002060"/>
                </a:solidFill>
                <a:latin typeface="Ubuntu" panose="020B0504030602030204" pitchFamily="34" charset="0"/>
              </a:rPr>
              <a:t>Sú akcie naozaj také rizikové? </a:t>
            </a:r>
            <a:endParaRPr lang="sk-SK" sz="6000" dirty="0">
              <a:solidFill>
                <a:srgbClr val="002060"/>
              </a:solidFill>
              <a:latin typeface="Ubuntu" panose="020B0504030602030204" pitchFamily="34" charset="0"/>
            </a:endParaRPr>
          </a:p>
        </p:txBody>
      </p:sp>
      <p:sp>
        <p:nvSpPr>
          <p:cNvPr id="12" name="BlokTextu 11">
            <a:extLst>
              <a:ext uri="{FF2B5EF4-FFF2-40B4-BE49-F238E27FC236}">
                <a16:creationId xmlns:a16="http://schemas.microsoft.com/office/drawing/2014/main" id="{B65C712C-3E66-4F00-BA05-9395F50E6D8C}"/>
              </a:ext>
            </a:extLst>
          </p:cNvPr>
          <p:cNvSpPr txBox="1"/>
          <p:nvPr/>
        </p:nvSpPr>
        <p:spPr>
          <a:xfrm>
            <a:off x="3564173" y="6259775"/>
            <a:ext cx="684903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2800" b="1" dirty="0">
                <a:solidFill>
                  <a:srgbClr val="002060"/>
                </a:solidFill>
              </a:rPr>
              <a:t>Z dlhodobého hľadiska určite NIE</a:t>
            </a:r>
          </a:p>
        </p:txBody>
      </p:sp>
    </p:spTree>
    <p:extLst>
      <p:ext uri="{BB962C8B-B14F-4D97-AF65-F5344CB8AC3E}">
        <p14:creationId xmlns:p14="http://schemas.microsoft.com/office/powerpoint/2010/main" val="1358152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B55B0A8-2093-458C-95E3-EA23FB37F467}"/>
              </a:ext>
            </a:extLst>
          </p:cNvPr>
          <p:cNvSpPr/>
          <p:nvPr/>
        </p:nvSpPr>
        <p:spPr>
          <a:xfrm>
            <a:off x="8839200" y="0"/>
            <a:ext cx="3352800" cy="6858000"/>
          </a:xfrm>
          <a:prstGeom prst="rect">
            <a:avLst/>
          </a:prstGeom>
          <a:solidFill>
            <a:srgbClr val="072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/>
          </a:p>
        </p:txBody>
      </p:sp>
      <p:sp>
        <p:nvSpPr>
          <p:cNvPr id="32771" name="TextBox 6">
            <a:extLst>
              <a:ext uri="{FF2B5EF4-FFF2-40B4-BE49-F238E27FC236}">
                <a16:creationId xmlns:a16="http://schemas.microsoft.com/office/drawing/2014/main" id="{02AD4617-AF3C-4904-A668-95CB341D3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7281" y="1798582"/>
            <a:ext cx="661259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4000" b="1">
                <a:solidFill>
                  <a:srgbClr val="072156"/>
                </a:solidFill>
                <a:latin typeface="Proxima Nova Th" pitchFamily="50" charset="0"/>
              </a:defRPr>
            </a:lvl1pPr>
            <a:lvl2pPr marL="742950" indent="-285750">
              <a:defRPr>
                <a:latin typeface="Roboto" panose="02000000000000000000" pitchFamily="2" charset="0"/>
              </a:defRPr>
            </a:lvl2pPr>
            <a:lvl3pPr marL="1143000" indent="-228600">
              <a:defRPr>
                <a:latin typeface="Roboto" panose="02000000000000000000" pitchFamily="2" charset="0"/>
              </a:defRPr>
            </a:lvl3pPr>
            <a:lvl4pPr marL="1600200" indent="-228600">
              <a:defRPr>
                <a:latin typeface="Roboto" panose="02000000000000000000" pitchFamily="2" charset="0"/>
              </a:defRPr>
            </a:lvl4pPr>
            <a:lvl5pPr marL="2057400" indent="-228600">
              <a:defRPr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Roboto" panose="02000000000000000000" pitchFamily="2" charset="0"/>
              </a:defRPr>
            </a:lvl9pPr>
          </a:lstStyle>
          <a:p>
            <a:r>
              <a:rPr lang="sk-SK" dirty="0"/>
              <a:t>Do čoho investovať?</a:t>
            </a:r>
            <a:br>
              <a:rPr lang="sk-SK" dirty="0"/>
            </a:br>
            <a:endParaRPr lang="en-ID" altLang="sk-SK" dirty="0"/>
          </a:p>
        </p:txBody>
      </p:sp>
      <p:sp>
        <p:nvSpPr>
          <p:cNvPr id="17" name="Obdĺžnik 16">
            <a:extLst>
              <a:ext uri="{FF2B5EF4-FFF2-40B4-BE49-F238E27FC236}">
                <a16:creationId xmlns:a16="http://schemas.microsoft.com/office/drawing/2014/main" id="{F1BDA5A5-DA92-49E7-907F-C1FFB08744A4}"/>
              </a:ext>
            </a:extLst>
          </p:cNvPr>
          <p:cNvSpPr/>
          <p:nvPr/>
        </p:nvSpPr>
        <p:spPr>
          <a:xfrm>
            <a:off x="-1501775" y="-1516063"/>
            <a:ext cx="3003550" cy="300355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             </a:t>
            </a:r>
            <a:endParaRPr lang="sk-SK" dirty="0"/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A9F6C532-1BF8-4684-8003-5A8CE7DA7E9C}"/>
              </a:ext>
            </a:extLst>
          </p:cNvPr>
          <p:cNvSpPr txBox="1"/>
          <p:nvPr/>
        </p:nvSpPr>
        <p:spPr>
          <a:xfrm>
            <a:off x="1877800" y="3075057"/>
            <a:ext cx="61115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4000" b="1">
                <a:solidFill>
                  <a:srgbClr val="072156"/>
                </a:solidFill>
                <a:latin typeface="Proxima Nova Th" pitchFamily="50" charset="0"/>
              </a:defRPr>
            </a:lvl1pPr>
            <a:lvl2pPr marL="742950" indent="-285750">
              <a:defRPr>
                <a:latin typeface="Roboto" panose="02000000000000000000" pitchFamily="2" charset="0"/>
              </a:defRPr>
            </a:lvl2pPr>
            <a:lvl3pPr marL="1143000" indent="-228600">
              <a:defRPr>
                <a:latin typeface="Roboto" panose="02000000000000000000" pitchFamily="2" charset="0"/>
              </a:defRPr>
            </a:lvl3pPr>
            <a:lvl4pPr marL="1600200" indent="-228600">
              <a:defRPr>
                <a:latin typeface="Roboto" panose="02000000000000000000" pitchFamily="2" charset="0"/>
              </a:defRPr>
            </a:lvl4pPr>
            <a:lvl5pPr marL="2057400" indent="-228600">
              <a:defRPr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Roboto" panose="02000000000000000000" pitchFamily="2" charset="0"/>
              </a:defRPr>
            </a:lvl9pPr>
          </a:lstStyle>
          <a:p>
            <a:r>
              <a:rPr lang="sk-SK" dirty="0"/>
              <a:t>ETF – Podielové fondy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643B1653-106D-45F9-8227-E5E6AF1345BC}"/>
              </a:ext>
            </a:extLst>
          </p:cNvPr>
          <p:cNvSpPr/>
          <p:nvPr/>
        </p:nvSpPr>
        <p:spPr>
          <a:xfrm>
            <a:off x="9271000" y="508000"/>
            <a:ext cx="2921000" cy="5842000"/>
          </a:xfrm>
          <a:custGeom>
            <a:avLst/>
            <a:gdLst>
              <a:gd name="connsiteX0" fmla="*/ 2921000 w 2921000"/>
              <a:gd name="connsiteY0" fmla="*/ 0 h 5841998"/>
              <a:gd name="connsiteX1" fmla="*/ 2921000 w 2921000"/>
              <a:gd name="connsiteY1" fmla="*/ 870911 h 5841998"/>
              <a:gd name="connsiteX2" fmla="*/ 870912 w 2921000"/>
              <a:gd name="connsiteY2" fmla="*/ 2920999 h 5841998"/>
              <a:gd name="connsiteX3" fmla="*/ 2921000 w 2921000"/>
              <a:gd name="connsiteY3" fmla="*/ 4971087 h 5841998"/>
              <a:gd name="connsiteX4" fmla="*/ 2921000 w 2921000"/>
              <a:gd name="connsiteY4" fmla="*/ 5841998 h 5841998"/>
              <a:gd name="connsiteX5" fmla="*/ 0 w 2921000"/>
              <a:gd name="connsiteY5" fmla="*/ 2920999 h 5841998"/>
              <a:gd name="connsiteX6" fmla="*/ 2921000 w 2921000"/>
              <a:gd name="connsiteY6" fmla="*/ 0 h 5841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21000" h="5841998">
                <a:moveTo>
                  <a:pt x="2921000" y="0"/>
                </a:moveTo>
                <a:lnTo>
                  <a:pt x="2921000" y="870911"/>
                </a:lnTo>
                <a:cubicBezTo>
                  <a:pt x="1788768" y="870911"/>
                  <a:pt x="870912" y="1788768"/>
                  <a:pt x="870912" y="2920999"/>
                </a:cubicBezTo>
                <a:cubicBezTo>
                  <a:pt x="870912" y="4053231"/>
                  <a:pt x="1788768" y="4971087"/>
                  <a:pt x="2921000" y="4971087"/>
                </a:cubicBezTo>
                <a:lnTo>
                  <a:pt x="2921000" y="5841998"/>
                </a:lnTo>
                <a:cubicBezTo>
                  <a:pt x="1307777" y="5841998"/>
                  <a:pt x="0" y="4534223"/>
                  <a:pt x="0" y="2920999"/>
                </a:cubicBezTo>
                <a:cubicBezTo>
                  <a:pt x="0" y="1307776"/>
                  <a:pt x="1307777" y="0"/>
                  <a:pt x="2921000" y="0"/>
                </a:cubicBezTo>
                <a:close/>
              </a:path>
            </a:pathLst>
          </a:custGeom>
          <a:solidFill>
            <a:schemeClr val="bg1">
              <a:lumMod val="20000"/>
              <a:lumOff val="80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/>
          </a:p>
        </p:txBody>
      </p:sp>
      <p:sp>
        <p:nvSpPr>
          <p:cNvPr id="5" name="Freeform 6">
            <a:extLst>
              <a:ext uri="{FF2B5EF4-FFF2-40B4-BE49-F238E27FC236}">
                <a16:creationId xmlns:a16="http://schemas.microsoft.com/office/drawing/2014/main" id="{2EEE5B80-6C20-4DB1-A815-E7DAE97B97AE}"/>
              </a:ext>
            </a:extLst>
          </p:cNvPr>
          <p:cNvSpPr>
            <a:spLocks/>
          </p:cNvSpPr>
          <p:nvPr/>
        </p:nvSpPr>
        <p:spPr bwMode="auto">
          <a:xfrm>
            <a:off x="5543550" y="3816350"/>
            <a:ext cx="2436813" cy="1844675"/>
          </a:xfrm>
          <a:custGeom>
            <a:avLst/>
            <a:gdLst>
              <a:gd name="T0" fmla="*/ 2147483646 w 841"/>
              <a:gd name="T1" fmla="*/ 0 h 650"/>
              <a:gd name="T2" fmla="*/ 2147483646 w 841"/>
              <a:gd name="T3" fmla="*/ 0 h 650"/>
              <a:gd name="T4" fmla="*/ 2147483646 w 841"/>
              <a:gd name="T5" fmla="*/ 2147483646 h 650"/>
              <a:gd name="T6" fmla="*/ 2147483646 w 841"/>
              <a:gd name="T7" fmla="*/ 2147483646 h 650"/>
              <a:gd name="T8" fmla="*/ 2147483646 w 841"/>
              <a:gd name="T9" fmla="*/ 2147483646 h 650"/>
              <a:gd name="T10" fmla="*/ 2147483646 w 841"/>
              <a:gd name="T11" fmla="*/ 0 h 650"/>
              <a:gd name="T12" fmla="*/ 2147483646 w 841"/>
              <a:gd name="T13" fmla="*/ 0 h 650"/>
              <a:gd name="T14" fmla="*/ 2147483646 w 841"/>
              <a:gd name="T15" fmla="*/ 2147483646 h 650"/>
              <a:gd name="T16" fmla="*/ 2147483646 w 841"/>
              <a:gd name="T17" fmla="*/ 2147483646 h 650"/>
              <a:gd name="T18" fmla="*/ 2147483646 w 841"/>
              <a:gd name="T19" fmla="*/ 2147483646 h 650"/>
              <a:gd name="T20" fmla="*/ 0 w 841"/>
              <a:gd name="T21" fmla="*/ 2147483646 h 650"/>
              <a:gd name="T22" fmla="*/ 2147483646 w 841"/>
              <a:gd name="T23" fmla="*/ 2147483646 h 650"/>
              <a:gd name="T24" fmla="*/ 2147483646 w 841"/>
              <a:gd name="T25" fmla="*/ 2147483646 h 650"/>
              <a:gd name="T26" fmla="*/ 2147483646 w 841"/>
              <a:gd name="T27" fmla="*/ 2147483646 h 650"/>
              <a:gd name="T28" fmla="*/ 2147483646 w 841"/>
              <a:gd name="T29" fmla="*/ 2147483646 h 650"/>
              <a:gd name="T30" fmla="*/ 2147483646 w 841"/>
              <a:gd name="T31" fmla="*/ 2147483646 h 650"/>
              <a:gd name="T32" fmla="*/ 2147483646 w 841"/>
              <a:gd name="T33" fmla="*/ 2147483646 h 650"/>
              <a:gd name="T34" fmla="*/ 2147483646 w 841"/>
              <a:gd name="T35" fmla="*/ 2147483646 h 650"/>
              <a:gd name="T36" fmla="*/ 2147483646 w 841"/>
              <a:gd name="T37" fmla="*/ 0 h 65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841" h="650">
                <a:moveTo>
                  <a:pt x="746" y="0"/>
                </a:moveTo>
                <a:cubicBezTo>
                  <a:pt x="644" y="0"/>
                  <a:pt x="644" y="0"/>
                  <a:pt x="644" y="0"/>
                </a:cubicBezTo>
                <a:cubicBezTo>
                  <a:pt x="650" y="17"/>
                  <a:pt x="654" y="35"/>
                  <a:pt x="654" y="53"/>
                </a:cubicBezTo>
                <a:cubicBezTo>
                  <a:pt x="654" y="130"/>
                  <a:pt x="592" y="192"/>
                  <a:pt x="516" y="192"/>
                </a:cubicBezTo>
                <a:cubicBezTo>
                  <a:pt x="439" y="192"/>
                  <a:pt x="377" y="130"/>
                  <a:pt x="377" y="53"/>
                </a:cubicBezTo>
                <a:cubicBezTo>
                  <a:pt x="377" y="35"/>
                  <a:pt x="381" y="17"/>
                  <a:pt x="388" y="0"/>
                </a:cubicBezTo>
                <a:cubicBezTo>
                  <a:pt x="191" y="0"/>
                  <a:pt x="191" y="0"/>
                  <a:pt x="191" y="0"/>
                </a:cubicBezTo>
                <a:cubicBezTo>
                  <a:pt x="191" y="95"/>
                  <a:pt x="191" y="95"/>
                  <a:pt x="191" y="95"/>
                </a:cubicBezTo>
                <a:cubicBezTo>
                  <a:pt x="191" y="197"/>
                  <a:pt x="191" y="197"/>
                  <a:pt x="191" y="197"/>
                </a:cubicBezTo>
                <a:cubicBezTo>
                  <a:pt x="175" y="191"/>
                  <a:pt x="157" y="187"/>
                  <a:pt x="138" y="187"/>
                </a:cubicBezTo>
                <a:cubicBezTo>
                  <a:pt x="62" y="187"/>
                  <a:pt x="0" y="249"/>
                  <a:pt x="0" y="325"/>
                </a:cubicBezTo>
                <a:cubicBezTo>
                  <a:pt x="0" y="402"/>
                  <a:pt x="62" y="464"/>
                  <a:pt x="138" y="464"/>
                </a:cubicBezTo>
                <a:cubicBezTo>
                  <a:pt x="157" y="464"/>
                  <a:pt x="175" y="460"/>
                  <a:pt x="191" y="453"/>
                </a:cubicBezTo>
                <a:cubicBezTo>
                  <a:pt x="191" y="556"/>
                  <a:pt x="191" y="556"/>
                  <a:pt x="191" y="556"/>
                </a:cubicBezTo>
                <a:cubicBezTo>
                  <a:pt x="191" y="608"/>
                  <a:pt x="233" y="650"/>
                  <a:pt x="285" y="650"/>
                </a:cubicBezTo>
                <a:cubicBezTo>
                  <a:pt x="746" y="650"/>
                  <a:pt x="746" y="650"/>
                  <a:pt x="746" y="650"/>
                </a:cubicBezTo>
                <a:cubicBezTo>
                  <a:pt x="798" y="650"/>
                  <a:pt x="841" y="608"/>
                  <a:pt x="841" y="556"/>
                </a:cubicBezTo>
                <a:cubicBezTo>
                  <a:pt x="841" y="95"/>
                  <a:pt x="841" y="95"/>
                  <a:pt x="841" y="95"/>
                </a:cubicBezTo>
                <a:cubicBezTo>
                  <a:pt x="841" y="43"/>
                  <a:pt x="798" y="0"/>
                  <a:pt x="746" y="0"/>
                </a:cubicBezTo>
              </a:path>
            </a:pathLst>
          </a:custGeom>
          <a:solidFill>
            <a:srgbClr val="072156"/>
          </a:solidFill>
          <a:ln w="53975" cmpd="sng">
            <a:solidFill>
              <a:schemeClr val="bg1"/>
            </a:solidFill>
            <a:round/>
            <a:headEnd/>
            <a:tailEnd/>
          </a:ln>
        </p:spPr>
        <p:txBody>
          <a:bodyPr lIns="91299" tIns="45649" rIns="91299" bIns="45649"/>
          <a:lstStyle/>
          <a:p>
            <a:endParaRPr lang="sk-SK"/>
          </a:p>
        </p:txBody>
      </p:sp>
      <p:sp>
        <p:nvSpPr>
          <p:cNvPr id="6" name="Freeform 7">
            <a:extLst>
              <a:ext uri="{FF2B5EF4-FFF2-40B4-BE49-F238E27FC236}">
                <a16:creationId xmlns:a16="http://schemas.microsoft.com/office/drawing/2014/main" id="{FB4BA57D-2C74-4E53-AF8E-01E386E8EEEC}"/>
              </a:ext>
            </a:extLst>
          </p:cNvPr>
          <p:cNvSpPr>
            <a:spLocks/>
          </p:cNvSpPr>
          <p:nvPr/>
        </p:nvSpPr>
        <p:spPr bwMode="auto">
          <a:xfrm>
            <a:off x="4211638" y="3271838"/>
            <a:ext cx="1884362" cy="2389187"/>
          </a:xfrm>
          <a:custGeom>
            <a:avLst/>
            <a:gdLst>
              <a:gd name="T0" fmla="*/ 2147483646 w 650"/>
              <a:gd name="T1" fmla="*/ 2147483646 h 841"/>
              <a:gd name="T2" fmla="*/ 2147483646 w 650"/>
              <a:gd name="T3" fmla="*/ 2147483646 h 841"/>
              <a:gd name="T4" fmla="*/ 2147483646 w 650"/>
              <a:gd name="T5" fmla="*/ 2147483646 h 841"/>
              <a:gd name="T6" fmla="*/ 2147483646 w 650"/>
              <a:gd name="T7" fmla="*/ 2147483646 h 841"/>
              <a:gd name="T8" fmla="*/ 2147483646 w 650"/>
              <a:gd name="T9" fmla="*/ 2147483646 h 841"/>
              <a:gd name="T10" fmla="*/ 2147483646 w 650"/>
              <a:gd name="T11" fmla="*/ 2147483646 h 841"/>
              <a:gd name="T12" fmla="*/ 2147483646 w 650"/>
              <a:gd name="T13" fmla="*/ 2147483646 h 841"/>
              <a:gd name="T14" fmla="*/ 2147483646 w 650"/>
              <a:gd name="T15" fmla="*/ 0 h 841"/>
              <a:gd name="T16" fmla="*/ 2147483646 w 650"/>
              <a:gd name="T17" fmla="*/ 2147483646 h 841"/>
              <a:gd name="T18" fmla="*/ 2147483646 w 650"/>
              <a:gd name="T19" fmla="*/ 2147483646 h 841"/>
              <a:gd name="T20" fmla="*/ 2147483646 w 650"/>
              <a:gd name="T21" fmla="*/ 2147483646 h 841"/>
              <a:gd name="T22" fmla="*/ 0 w 650"/>
              <a:gd name="T23" fmla="*/ 2147483646 h 841"/>
              <a:gd name="T24" fmla="*/ 0 w 650"/>
              <a:gd name="T25" fmla="*/ 2147483646 h 841"/>
              <a:gd name="T26" fmla="*/ 2147483646 w 650"/>
              <a:gd name="T27" fmla="*/ 2147483646 h 841"/>
              <a:gd name="T28" fmla="*/ 2147483646 w 650"/>
              <a:gd name="T29" fmla="*/ 2147483646 h 841"/>
              <a:gd name="T30" fmla="*/ 2147483646 w 650"/>
              <a:gd name="T31" fmla="*/ 2147483646 h 841"/>
              <a:gd name="T32" fmla="*/ 2147483646 w 650"/>
              <a:gd name="T33" fmla="*/ 2147483646 h 841"/>
              <a:gd name="T34" fmla="*/ 2147483646 w 650"/>
              <a:gd name="T35" fmla="*/ 2147483646 h 841"/>
              <a:gd name="T36" fmla="*/ 2147483646 w 650"/>
              <a:gd name="T37" fmla="*/ 2147483646 h 841"/>
              <a:gd name="T38" fmla="*/ 2147483646 w 650"/>
              <a:gd name="T39" fmla="*/ 2147483646 h 84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650" h="841">
                <a:moveTo>
                  <a:pt x="597" y="378"/>
                </a:moveTo>
                <a:cubicBezTo>
                  <a:pt x="616" y="378"/>
                  <a:pt x="634" y="381"/>
                  <a:pt x="650" y="388"/>
                </a:cubicBezTo>
                <a:cubicBezTo>
                  <a:pt x="650" y="286"/>
                  <a:pt x="650" y="286"/>
                  <a:pt x="650" y="286"/>
                </a:cubicBezTo>
                <a:cubicBezTo>
                  <a:pt x="650" y="284"/>
                  <a:pt x="650" y="283"/>
                  <a:pt x="650" y="282"/>
                </a:cubicBezTo>
                <a:cubicBezTo>
                  <a:pt x="650" y="191"/>
                  <a:pt x="650" y="191"/>
                  <a:pt x="650" y="191"/>
                </a:cubicBezTo>
                <a:cubicBezTo>
                  <a:pt x="453" y="191"/>
                  <a:pt x="453" y="191"/>
                  <a:pt x="453" y="191"/>
                </a:cubicBezTo>
                <a:cubicBezTo>
                  <a:pt x="460" y="175"/>
                  <a:pt x="464" y="157"/>
                  <a:pt x="464" y="138"/>
                </a:cubicBezTo>
                <a:cubicBezTo>
                  <a:pt x="464" y="62"/>
                  <a:pt x="402" y="0"/>
                  <a:pt x="325" y="0"/>
                </a:cubicBezTo>
                <a:cubicBezTo>
                  <a:pt x="249" y="0"/>
                  <a:pt x="187" y="62"/>
                  <a:pt x="187" y="138"/>
                </a:cubicBezTo>
                <a:cubicBezTo>
                  <a:pt x="187" y="157"/>
                  <a:pt x="191" y="175"/>
                  <a:pt x="197" y="191"/>
                </a:cubicBezTo>
                <a:cubicBezTo>
                  <a:pt x="95" y="191"/>
                  <a:pt x="95" y="191"/>
                  <a:pt x="95" y="191"/>
                </a:cubicBezTo>
                <a:cubicBezTo>
                  <a:pt x="43" y="191"/>
                  <a:pt x="0" y="234"/>
                  <a:pt x="0" y="286"/>
                </a:cubicBezTo>
                <a:cubicBezTo>
                  <a:pt x="0" y="746"/>
                  <a:pt x="0" y="746"/>
                  <a:pt x="0" y="746"/>
                </a:cubicBezTo>
                <a:cubicBezTo>
                  <a:pt x="0" y="799"/>
                  <a:pt x="43" y="841"/>
                  <a:pt x="95" y="841"/>
                </a:cubicBezTo>
                <a:cubicBezTo>
                  <a:pt x="556" y="841"/>
                  <a:pt x="556" y="841"/>
                  <a:pt x="556" y="841"/>
                </a:cubicBezTo>
                <a:cubicBezTo>
                  <a:pt x="608" y="841"/>
                  <a:pt x="650" y="799"/>
                  <a:pt x="650" y="746"/>
                </a:cubicBezTo>
                <a:cubicBezTo>
                  <a:pt x="650" y="644"/>
                  <a:pt x="650" y="644"/>
                  <a:pt x="650" y="644"/>
                </a:cubicBezTo>
                <a:cubicBezTo>
                  <a:pt x="634" y="651"/>
                  <a:pt x="616" y="654"/>
                  <a:pt x="597" y="654"/>
                </a:cubicBezTo>
                <a:cubicBezTo>
                  <a:pt x="521" y="654"/>
                  <a:pt x="459" y="592"/>
                  <a:pt x="459" y="516"/>
                </a:cubicBezTo>
                <a:cubicBezTo>
                  <a:pt x="459" y="440"/>
                  <a:pt x="521" y="378"/>
                  <a:pt x="597" y="378"/>
                </a:cubicBezTo>
              </a:path>
            </a:pathLst>
          </a:custGeom>
          <a:solidFill>
            <a:srgbClr val="072156"/>
          </a:solidFill>
          <a:ln w="53975" cmpd="sng">
            <a:solidFill>
              <a:schemeClr val="bg1"/>
            </a:solidFill>
            <a:round/>
            <a:headEnd/>
            <a:tailEnd/>
          </a:ln>
        </p:spPr>
        <p:txBody>
          <a:bodyPr lIns="91299" tIns="45649" rIns="91299" bIns="45649"/>
          <a:lstStyle/>
          <a:p>
            <a:endParaRPr lang="sk-SK"/>
          </a:p>
        </p:txBody>
      </p:sp>
      <p:sp>
        <p:nvSpPr>
          <p:cNvPr id="7" name="Freeform 8">
            <a:extLst>
              <a:ext uri="{FF2B5EF4-FFF2-40B4-BE49-F238E27FC236}">
                <a16:creationId xmlns:a16="http://schemas.microsoft.com/office/drawing/2014/main" id="{1E5CF7AD-CCD3-4E77-BC58-FB86994C0A70}"/>
              </a:ext>
            </a:extLst>
          </p:cNvPr>
          <p:cNvSpPr>
            <a:spLocks/>
          </p:cNvSpPr>
          <p:nvPr/>
        </p:nvSpPr>
        <p:spPr bwMode="auto">
          <a:xfrm>
            <a:off x="6096000" y="1973263"/>
            <a:ext cx="1884363" cy="2387600"/>
          </a:xfrm>
          <a:custGeom>
            <a:avLst/>
            <a:gdLst>
              <a:gd name="T0" fmla="*/ 2147483646 w 650"/>
              <a:gd name="T1" fmla="*/ 0 h 841"/>
              <a:gd name="T2" fmla="*/ 2147483646 w 650"/>
              <a:gd name="T3" fmla="*/ 0 h 841"/>
              <a:gd name="T4" fmla="*/ 0 w 650"/>
              <a:gd name="T5" fmla="*/ 2147483646 h 841"/>
              <a:gd name="T6" fmla="*/ 0 w 650"/>
              <a:gd name="T7" fmla="*/ 2147483646 h 841"/>
              <a:gd name="T8" fmla="*/ 2147483646 w 650"/>
              <a:gd name="T9" fmla="*/ 2147483646 h 841"/>
              <a:gd name="T10" fmla="*/ 2147483646 w 650"/>
              <a:gd name="T11" fmla="*/ 2147483646 h 841"/>
              <a:gd name="T12" fmla="*/ 2147483646 w 650"/>
              <a:gd name="T13" fmla="*/ 2147483646 h 841"/>
              <a:gd name="T14" fmla="*/ 0 w 650"/>
              <a:gd name="T15" fmla="*/ 2147483646 h 841"/>
              <a:gd name="T16" fmla="*/ 0 w 650"/>
              <a:gd name="T17" fmla="*/ 2147483646 h 841"/>
              <a:gd name="T18" fmla="*/ 0 w 650"/>
              <a:gd name="T19" fmla="*/ 2147483646 h 841"/>
              <a:gd name="T20" fmla="*/ 0 w 650"/>
              <a:gd name="T21" fmla="*/ 2147483646 h 841"/>
              <a:gd name="T22" fmla="*/ 2147483646 w 650"/>
              <a:gd name="T23" fmla="*/ 2147483646 h 841"/>
              <a:gd name="T24" fmla="*/ 2147483646 w 650"/>
              <a:gd name="T25" fmla="*/ 2147483646 h 841"/>
              <a:gd name="T26" fmla="*/ 2147483646 w 650"/>
              <a:gd name="T27" fmla="*/ 2147483646 h 841"/>
              <a:gd name="T28" fmla="*/ 2147483646 w 650"/>
              <a:gd name="T29" fmla="*/ 2147483646 h 841"/>
              <a:gd name="T30" fmla="*/ 2147483646 w 650"/>
              <a:gd name="T31" fmla="*/ 2147483646 h 841"/>
              <a:gd name="T32" fmla="*/ 2147483646 w 650"/>
              <a:gd name="T33" fmla="*/ 2147483646 h 841"/>
              <a:gd name="T34" fmla="*/ 2147483646 w 650"/>
              <a:gd name="T35" fmla="*/ 2147483646 h 841"/>
              <a:gd name="T36" fmla="*/ 2147483646 w 650"/>
              <a:gd name="T37" fmla="*/ 2147483646 h 841"/>
              <a:gd name="T38" fmla="*/ 2147483646 w 650"/>
              <a:gd name="T39" fmla="*/ 0 h 84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650" h="841">
                <a:moveTo>
                  <a:pt x="555" y="0"/>
                </a:moveTo>
                <a:cubicBezTo>
                  <a:pt x="94" y="0"/>
                  <a:pt x="94" y="0"/>
                  <a:pt x="94" y="0"/>
                </a:cubicBezTo>
                <a:cubicBezTo>
                  <a:pt x="42" y="0"/>
                  <a:pt x="0" y="42"/>
                  <a:pt x="0" y="94"/>
                </a:cubicBezTo>
                <a:cubicBezTo>
                  <a:pt x="0" y="197"/>
                  <a:pt x="0" y="197"/>
                  <a:pt x="0" y="197"/>
                </a:cubicBezTo>
                <a:cubicBezTo>
                  <a:pt x="16" y="190"/>
                  <a:pt x="34" y="186"/>
                  <a:pt x="53" y="186"/>
                </a:cubicBezTo>
                <a:cubicBezTo>
                  <a:pt x="129" y="186"/>
                  <a:pt x="191" y="248"/>
                  <a:pt x="191" y="325"/>
                </a:cubicBezTo>
                <a:cubicBezTo>
                  <a:pt x="191" y="401"/>
                  <a:pt x="129" y="463"/>
                  <a:pt x="53" y="463"/>
                </a:cubicBezTo>
                <a:cubicBezTo>
                  <a:pt x="34" y="463"/>
                  <a:pt x="16" y="459"/>
                  <a:pt x="0" y="453"/>
                </a:cubicBezTo>
                <a:cubicBezTo>
                  <a:pt x="0" y="536"/>
                  <a:pt x="0" y="536"/>
                  <a:pt x="0" y="536"/>
                </a:cubicBezTo>
                <a:cubicBezTo>
                  <a:pt x="0" y="555"/>
                  <a:pt x="0" y="555"/>
                  <a:pt x="0" y="555"/>
                </a:cubicBezTo>
                <a:cubicBezTo>
                  <a:pt x="0" y="649"/>
                  <a:pt x="0" y="649"/>
                  <a:pt x="0" y="649"/>
                </a:cubicBezTo>
                <a:cubicBezTo>
                  <a:pt x="197" y="650"/>
                  <a:pt x="197" y="650"/>
                  <a:pt x="197" y="650"/>
                </a:cubicBezTo>
                <a:cubicBezTo>
                  <a:pt x="190" y="666"/>
                  <a:pt x="186" y="684"/>
                  <a:pt x="186" y="703"/>
                </a:cubicBezTo>
                <a:cubicBezTo>
                  <a:pt x="186" y="779"/>
                  <a:pt x="248" y="841"/>
                  <a:pt x="325" y="841"/>
                </a:cubicBezTo>
                <a:cubicBezTo>
                  <a:pt x="401" y="841"/>
                  <a:pt x="463" y="779"/>
                  <a:pt x="463" y="703"/>
                </a:cubicBezTo>
                <a:cubicBezTo>
                  <a:pt x="463" y="684"/>
                  <a:pt x="459" y="666"/>
                  <a:pt x="453" y="650"/>
                </a:cubicBezTo>
                <a:cubicBezTo>
                  <a:pt x="555" y="650"/>
                  <a:pt x="555" y="650"/>
                  <a:pt x="555" y="650"/>
                </a:cubicBezTo>
                <a:cubicBezTo>
                  <a:pt x="607" y="650"/>
                  <a:pt x="650" y="607"/>
                  <a:pt x="650" y="555"/>
                </a:cubicBezTo>
                <a:cubicBezTo>
                  <a:pt x="650" y="94"/>
                  <a:pt x="650" y="94"/>
                  <a:pt x="650" y="94"/>
                </a:cubicBezTo>
                <a:cubicBezTo>
                  <a:pt x="650" y="42"/>
                  <a:pt x="607" y="0"/>
                  <a:pt x="555" y="0"/>
                </a:cubicBezTo>
              </a:path>
            </a:pathLst>
          </a:custGeom>
          <a:solidFill>
            <a:srgbClr val="072156"/>
          </a:solidFill>
          <a:ln w="53975" cmpd="sng">
            <a:solidFill>
              <a:schemeClr val="bg1"/>
            </a:solidFill>
            <a:round/>
            <a:headEnd/>
            <a:tailEnd/>
          </a:ln>
        </p:spPr>
        <p:txBody>
          <a:bodyPr lIns="91299" tIns="45649" rIns="91299" bIns="45649"/>
          <a:lstStyle/>
          <a:p>
            <a:endParaRPr lang="sk-SK"/>
          </a:p>
        </p:txBody>
      </p:sp>
      <p:sp>
        <p:nvSpPr>
          <p:cNvPr id="8" name="Freeform 9">
            <a:extLst>
              <a:ext uri="{FF2B5EF4-FFF2-40B4-BE49-F238E27FC236}">
                <a16:creationId xmlns:a16="http://schemas.microsoft.com/office/drawing/2014/main" id="{98D9B09B-EE70-4CB2-B4C3-F35BB615111E}"/>
              </a:ext>
            </a:extLst>
          </p:cNvPr>
          <p:cNvSpPr>
            <a:spLocks/>
          </p:cNvSpPr>
          <p:nvPr/>
        </p:nvSpPr>
        <p:spPr bwMode="auto">
          <a:xfrm>
            <a:off x="4211638" y="1973263"/>
            <a:ext cx="2436812" cy="1843087"/>
          </a:xfrm>
          <a:custGeom>
            <a:avLst/>
            <a:gdLst>
              <a:gd name="T0" fmla="*/ 2147483646 w 841"/>
              <a:gd name="T1" fmla="*/ 2147483646 h 649"/>
              <a:gd name="T2" fmla="*/ 2147483646 w 841"/>
              <a:gd name="T3" fmla="*/ 2147483646 h 649"/>
              <a:gd name="T4" fmla="*/ 2147483646 w 841"/>
              <a:gd name="T5" fmla="*/ 2147483646 h 649"/>
              <a:gd name="T6" fmla="*/ 2147483646 w 841"/>
              <a:gd name="T7" fmla="*/ 0 h 649"/>
              <a:gd name="T8" fmla="*/ 2147483646 w 841"/>
              <a:gd name="T9" fmla="*/ 0 h 649"/>
              <a:gd name="T10" fmla="*/ 0 w 841"/>
              <a:gd name="T11" fmla="*/ 2147483646 h 649"/>
              <a:gd name="T12" fmla="*/ 0 w 841"/>
              <a:gd name="T13" fmla="*/ 2147483646 h 649"/>
              <a:gd name="T14" fmla="*/ 2147483646 w 841"/>
              <a:gd name="T15" fmla="*/ 2147483646 h 649"/>
              <a:gd name="T16" fmla="*/ 2147483646 w 841"/>
              <a:gd name="T17" fmla="*/ 2147483646 h 649"/>
              <a:gd name="T18" fmla="*/ 2147483646 w 841"/>
              <a:gd name="T19" fmla="*/ 2147483646 h 649"/>
              <a:gd name="T20" fmla="*/ 2147483646 w 841"/>
              <a:gd name="T21" fmla="*/ 2147483646 h 649"/>
              <a:gd name="T22" fmla="*/ 2147483646 w 841"/>
              <a:gd name="T23" fmla="*/ 2147483646 h 649"/>
              <a:gd name="T24" fmla="*/ 2147483646 w 841"/>
              <a:gd name="T25" fmla="*/ 2147483646 h 649"/>
              <a:gd name="T26" fmla="*/ 2147483646 w 841"/>
              <a:gd name="T27" fmla="*/ 2147483646 h 649"/>
              <a:gd name="T28" fmla="*/ 2147483646 w 841"/>
              <a:gd name="T29" fmla="*/ 2147483646 h 649"/>
              <a:gd name="T30" fmla="*/ 2147483646 w 841"/>
              <a:gd name="T31" fmla="*/ 2147483646 h 649"/>
              <a:gd name="T32" fmla="*/ 2147483646 w 841"/>
              <a:gd name="T33" fmla="*/ 2147483646 h 649"/>
              <a:gd name="T34" fmla="*/ 2147483646 w 841"/>
              <a:gd name="T35" fmla="*/ 2147483646 h 649"/>
              <a:gd name="T36" fmla="*/ 2147483646 w 841"/>
              <a:gd name="T37" fmla="*/ 2147483646 h 649"/>
              <a:gd name="T38" fmla="*/ 2147483646 w 841"/>
              <a:gd name="T39" fmla="*/ 2147483646 h 649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841" h="649">
                <a:moveTo>
                  <a:pt x="703" y="186"/>
                </a:moveTo>
                <a:cubicBezTo>
                  <a:pt x="684" y="186"/>
                  <a:pt x="666" y="190"/>
                  <a:pt x="650" y="197"/>
                </a:cubicBezTo>
                <a:cubicBezTo>
                  <a:pt x="650" y="94"/>
                  <a:pt x="650" y="94"/>
                  <a:pt x="650" y="94"/>
                </a:cubicBezTo>
                <a:cubicBezTo>
                  <a:pt x="650" y="42"/>
                  <a:pt x="608" y="0"/>
                  <a:pt x="556" y="0"/>
                </a:cubicBezTo>
                <a:cubicBezTo>
                  <a:pt x="95" y="0"/>
                  <a:pt x="95" y="0"/>
                  <a:pt x="95" y="0"/>
                </a:cubicBezTo>
                <a:cubicBezTo>
                  <a:pt x="43" y="0"/>
                  <a:pt x="0" y="42"/>
                  <a:pt x="0" y="94"/>
                </a:cubicBezTo>
                <a:cubicBezTo>
                  <a:pt x="0" y="555"/>
                  <a:pt x="0" y="555"/>
                  <a:pt x="0" y="555"/>
                </a:cubicBezTo>
                <a:cubicBezTo>
                  <a:pt x="0" y="607"/>
                  <a:pt x="43" y="649"/>
                  <a:pt x="95" y="649"/>
                </a:cubicBezTo>
                <a:cubicBezTo>
                  <a:pt x="197" y="649"/>
                  <a:pt x="197" y="649"/>
                  <a:pt x="197" y="649"/>
                </a:cubicBezTo>
                <a:cubicBezTo>
                  <a:pt x="191" y="633"/>
                  <a:pt x="187" y="615"/>
                  <a:pt x="187" y="596"/>
                </a:cubicBezTo>
                <a:cubicBezTo>
                  <a:pt x="187" y="520"/>
                  <a:pt x="249" y="458"/>
                  <a:pt x="325" y="458"/>
                </a:cubicBezTo>
                <a:cubicBezTo>
                  <a:pt x="402" y="458"/>
                  <a:pt x="464" y="520"/>
                  <a:pt x="464" y="596"/>
                </a:cubicBezTo>
                <a:cubicBezTo>
                  <a:pt x="464" y="615"/>
                  <a:pt x="460" y="633"/>
                  <a:pt x="453" y="649"/>
                </a:cubicBezTo>
                <a:cubicBezTo>
                  <a:pt x="650" y="649"/>
                  <a:pt x="650" y="649"/>
                  <a:pt x="650" y="649"/>
                </a:cubicBezTo>
                <a:cubicBezTo>
                  <a:pt x="650" y="559"/>
                  <a:pt x="650" y="559"/>
                  <a:pt x="650" y="559"/>
                </a:cubicBezTo>
                <a:cubicBezTo>
                  <a:pt x="650" y="557"/>
                  <a:pt x="650" y="556"/>
                  <a:pt x="650" y="555"/>
                </a:cubicBezTo>
                <a:cubicBezTo>
                  <a:pt x="650" y="452"/>
                  <a:pt x="650" y="452"/>
                  <a:pt x="650" y="452"/>
                </a:cubicBezTo>
                <a:cubicBezTo>
                  <a:pt x="666" y="459"/>
                  <a:pt x="684" y="463"/>
                  <a:pt x="703" y="463"/>
                </a:cubicBezTo>
                <a:cubicBezTo>
                  <a:pt x="779" y="463"/>
                  <a:pt x="841" y="401"/>
                  <a:pt x="841" y="325"/>
                </a:cubicBezTo>
                <a:cubicBezTo>
                  <a:pt x="841" y="248"/>
                  <a:pt x="779" y="186"/>
                  <a:pt x="703" y="186"/>
                </a:cubicBezTo>
              </a:path>
            </a:pathLst>
          </a:custGeom>
          <a:gradFill rotWithShape="0">
            <a:gsLst>
              <a:gs pos="0">
                <a:srgbClr val="072156"/>
              </a:gs>
              <a:gs pos="89000">
                <a:srgbClr val="072156"/>
              </a:gs>
              <a:gs pos="100000">
                <a:srgbClr val="072156"/>
              </a:gs>
            </a:gsLst>
            <a:lin ang="5400000" scaled="1"/>
          </a:gradFill>
          <a:ln w="53975" cmpd="sng">
            <a:solidFill>
              <a:schemeClr val="bg1"/>
            </a:solidFill>
            <a:round/>
            <a:headEnd/>
            <a:tailEnd/>
          </a:ln>
        </p:spPr>
        <p:txBody>
          <a:bodyPr lIns="91299" tIns="45649" rIns="91299" bIns="45649"/>
          <a:lstStyle/>
          <a:p>
            <a:endParaRPr lang="sk-SK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06E6878-4FDE-4A4D-B753-4B3C7B8614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888" y="3996005"/>
            <a:ext cx="303266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2000" b="1">
                <a:solidFill>
                  <a:srgbClr val="072156"/>
                </a:solidFill>
                <a:latin typeface="Proxima Nova Th" pitchFamily="50" charset="0"/>
                <a:cs typeface="Open Sans SemiBold" panose="020B0706030804020204" pitchFamily="34" charset="0"/>
              </a:defRPr>
            </a:lvl1pPr>
            <a:lvl2pPr marL="742950" indent="-285750">
              <a:defRPr>
                <a:latin typeface="Roboto" panose="02000000000000000000" pitchFamily="2" charset="0"/>
              </a:defRPr>
            </a:lvl2pPr>
            <a:lvl3pPr marL="1143000" indent="-228600">
              <a:defRPr>
                <a:latin typeface="Roboto" panose="02000000000000000000" pitchFamily="2" charset="0"/>
              </a:defRPr>
            </a:lvl3pPr>
            <a:lvl4pPr marL="1600200" indent="-228600">
              <a:defRPr>
                <a:latin typeface="Roboto" panose="02000000000000000000" pitchFamily="2" charset="0"/>
              </a:defRPr>
            </a:lvl4pPr>
            <a:lvl5pPr marL="2057400" indent="-228600">
              <a:defRPr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Roboto" panose="02000000000000000000" pitchFamily="2" charset="0"/>
              </a:defRPr>
            </a:lvl9pPr>
          </a:lstStyle>
          <a:p>
            <a:r>
              <a:rPr lang="sk-SK" dirty="0">
                <a:sym typeface="Wingdings" panose="05000000000000000000" pitchFamily="2" charset="2"/>
              </a:rPr>
              <a:t>Nízke náklady </a:t>
            </a:r>
          </a:p>
          <a:p>
            <a:r>
              <a:rPr lang="sk-SK" dirty="0">
                <a:sym typeface="Wingdings" panose="05000000000000000000" pitchFamily="2" charset="2"/>
              </a:rPr>
              <a:t> napodobňujú indexy (bez portfólio manažérov)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F37FC61-D762-4113-A1D8-9795DDA68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0538" y="3786555"/>
            <a:ext cx="27432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2000" b="1">
                <a:solidFill>
                  <a:srgbClr val="072156"/>
                </a:solidFill>
                <a:latin typeface="Proxima Nova Th" pitchFamily="50" charset="0"/>
                <a:cs typeface="Open Sans SemiBold" panose="020B0706030804020204" pitchFamily="34" charset="0"/>
              </a:defRPr>
            </a:lvl1pPr>
            <a:lvl2pPr marL="742950" indent="-285750">
              <a:defRPr>
                <a:latin typeface="Roboto" panose="02000000000000000000" pitchFamily="2" charset="0"/>
              </a:defRPr>
            </a:lvl2pPr>
            <a:lvl3pPr marL="1143000" indent="-228600">
              <a:defRPr>
                <a:latin typeface="Roboto" panose="02000000000000000000" pitchFamily="2" charset="0"/>
              </a:defRPr>
            </a:lvl3pPr>
            <a:lvl4pPr marL="1600200" indent="-228600">
              <a:defRPr>
                <a:latin typeface="Roboto" panose="02000000000000000000" pitchFamily="2" charset="0"/>
              </a:defRPr>
            </a:lvl4pPr>
            <a:lvl5pPr marL="2057400" indent="-228600">
              <a:defRPr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Roboto" panose="02000000000000000000" pitchFamily="2" charset="0"/>
              </a:defRPr>
            </a:lvl9pPr>
          </a:lstStyle>
          <a:p>
            <a:r>
              <a:rPr lang="sk-SK" altLang="sk-SK" dirty="0"/>
              <a:t>Daňová výhoda – Zákon č. 595/2003 </a:t>
            </a:r>
            <a:r>
              <a:rPr lang="sk-SK" altLang="sk-SK" dirty="0" err="1"/>
              <a:t>Z.z</a:t>
            </a:r>
            <a:r>
              <a:rPr lang="sk-SK" altLang="sk-SK" dirty="0"/>
              <a:t>. o dani z príjmov - §9 ods. 1 písmeno K) </a:t>
            </a:r>
            <a:endParaRPr lang="en-US" altLang="sk-SK" dirty="0"/>
          </a:p>
        </p:txBody>
      </p:sp>
      <p:sp>
        <p:nvSpPr>
          <p:cNvPr id="22" name="Title 21">
            <a:extLst>
              <a:ext uri="{FF2B5EF4-FFF2-40B4-BE49-F238E27FC236}">
                <a16:creationId xmlns:a16="http://schemas.microsoft.com/office/drawing/2014/main" id="{969EE742-43B4-4DE8-ACE3-FA11C77FE7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600325" y="622300"/>
            <a:ext cx="699452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Aft>
                <a:spcPct val="0"/>
              </a:spcAft>
            </a:pPr>
            <a:r>
              <a:rPr lang="sk-SK" dirty="0">
                <a:solidFill>
                  <a:srgbClr val="072156"/>
                </a:solidFill>
                <a:latin typeface="Proxima Nova Th" pitchFamily="50" charset="0"/>
              </a:rPr>
              <a:t>Čo je to ETF?</a:t>
            </a:r>
            <a:endParaRPr lang="en-ID" altLang="sk-SK" dirty="0">
              <a:solidFill>
                <a:srgbClr val="072156"/>
              </a:solidFill>
              <a:latin typeface="Proxima Nova Th" pitchFamily="50" charset="0"/>
            </a:endParaRPr>
          </a:p>
        </p:txBody>
      </p:sp>
      <p:sp>
        <p:nvSpPr>
          <p:cNvPr id="24" name="Obdĺžnik 23">
            <a:extLst>
              <a:ext uri="{FF2B5EF4-FFF2-40B4-BE49-F238E27FC236}">
                <a16:creationId xmlns:a16="http://schemas.microsoft.com/office/drawing/2014/main" id="{74F25CB8-03A0-4B05-99AA-C4A4F26BFE35}"/>
              </a:ext>
            </a:extLst>
          </p:cNvPr>
          <p:cNvSpPr/>
          <p:nvPr/>
        </p:nvSpPr>
        <p:spPr>
          <a:xfrm>
            <a:off x="-1501775" y="-1516063"/>
            <a:ext cx="3003550" cy="300355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             </a:t>
            </a:r>
            <a:endParaRPr lang="sk-SK" dirty="0"/>
          </a:p>
        </p:txBody>
      </p:sp>
      <p:sp>
        <p:nvSpPr>
          <p:cNvPr id="25" name="BlokTextu 24">
            <a:extLst>
              <a:ext uri="{FF2B5EF4-FFF2-40B4-BE49-F238E27FC236}">
                <a16:creationId xmlns:a16="http://schemas.microsoft.com/office/drawing/2014/main" id="{359846B1-7F93-4FD1-9404-459B29FE63E6}"/>
              </a:ext>
            </a:extLst>
          </p:cNvPr>
          <p:cNvSpPr txBox="1"/>
          <p:nvPr/>
        </p:nvSpPr>
        <p:spPr>
          <a:xfrm>
            <a:off x="184570" y="2233086"/>
            <a:ext cx="412059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rgbClr val="072156"/>
                </a:solidFill>
                <a:latin typeface="Proxima Nova Th" pitchFamily="50" charset="0"/>
                <a:cs typeface="Open Sans SemiBold" panose="020B0706030804020204" pitchFamily="34" charset="0"/>
              </a:defRPr>
            </a:lvl1pPr>
            <a:lvl2pPr marL="742950" indent="-285750">
              <a:defRPr>
                <a:latin typeface="Roboto" panose="02000000000000000000" pitchFamily="2" charset="0"/>
              </a:defRPr>
            </a:lvl2pPr>
            <a:lvl3pPr marL="1143000" indent="-228600">
              <a:defRPr>
                <a:latin typeface="Roboto" panose="02000000000000000000" pitchFamily="2" charset="0"/>
              </a:defRPr>
            </a:lvl3pPr>
            <a:lvl4pPr marL="1600200" indent="-228600">
              <a:defRPr>
                <a:latin typeface="Roboto" panose="02000000000000000000" pitchFamily="2" charset="0"/>
              </a:defRPr>
            </a:lvl4pPr>
            <a:lvl5pPr marL="2057400" indent="-228600">
              <a:defRPr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Roboto" panose="02000000000000000000" pitchFamily="2" charset="0"/>
              </a:defRPr>
            </a:lvl9pPr>
          </a:lstStyle>
          <a:p>
            <a:pPr algn="ctr"/>
            <a:r>
              <a:rPr lang="sk-SK" sz="2000" dirty="0"/>
              <a:t>Exchange </a:t>
            </a:r>
            <a:r>
              <a:rPr lang="sk-SK" sz="2000" dirty="0" err="1"/>
              <a:t>traded</a:t>
            </a:r>
            <a:r>
              <a:rPr lang="sk-SK" sz="2000" dirty="0"/>
              <a:t> </a:t>
            </a:r>
            <a:r>
              <a:rPr lang="sk-SK" sz="2000" dirty="0" err="1"/>
              <a:t>fund</a:t>
            </a:r>
            <a:r>
              <a:rPr lang="sk-SK" sz="2000" dirty="0"/>
              <a:t> </a:t>
            </a:r>
            <a:r>
              <a:rPr lang="sk-SK" sz="2000" dirty="0">
                <a:sym typeface="Wingdings" panose="05000000000000000000" pitchFamily="2" charset="2"/>
              </a:rPr>
              <a:t>= fondy obchodované na burze. </a:t>
            </a:r>
          </a:p>
          <a:p>
            <a:pPr algn="ctr"/>
            <a:r>
              <a:rPr lang="sk-SK" sz="2000" dirty="0">
                <a:sym typeface="Wingdings" panose="05000000000000000000" pitchFamily="2" charset="2"/>
              </a:rPr>
              <a:t>Takmer okamžité reakcie na trhové zmeny. </a:t>
            </a:r>
          </a:p>
        </p:txBody>
      </p:sp>
      <p:sp>
        <p:nvSpPr>
          <p:cNvPr id="28" name="TextBox 19">
            <a:extLst>
              <a:ext uri="{FF2B5EF4-FFF2-40B4-BE49-F238E27FC236}">
                <a16:creationId xmlns:a16="http://schemas.microsoft.com/office/drawing/2014/main" id="{28DB429A-2A27-4F34-9123-73EC184FD9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2229" y="2161536"/>
            <a:ext cx="27432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2000" b="1">
                <a:solidFill>
                  <a:srgbClr val="072156"/>
                </a:solidFill>
                <a:latin typeface="Proxima Nova Th" pitchFamily="50" charset="0"/>
                <a:cs typeface="Open Sans SemiBold" panose="020B0706030804020204" pitchFamily="34" charset="0"/>
              </a:defRPr>
            </a:lvl1pPr>
            <a:lvl2pPr marL="742950" indent="-285750">
              <a:defRPr>
                <a:latin typeface="Roboto" panose="02000000000000000000" pitchFamily="2" charset="0"/>
              </a:defRPr>
            </a:lvl2pPr>
            <a:lvl3pPr marL="1143000" indent="-228600">
              <a:defRPr>
                <a:latin typeface="Roboto" panose="02000000000000000000" pitchFamily="2" charset="0"/>
              </a:defRPr>
            </a:lvl3pPr>
            <a:lvl4pPr marL="1600200" indent="-228600">
              <a:defRPr>
                <a:latin typeface="Roboto" panose="02000000000000000000" pitchFamily="2" charset="0"/>
              </a:defRPr>
            </a:lvl4pPr>
            <a:lvl5pPr marL="2057400" indent="-228600">
              <a:defRPr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Roboto" panose="02000000000000000000" pitchFamily="2" charset="0"/>
              </a:defRPr>
            </a:lvl9pPr>
          </a:lstStyle>
          <a:p>
            <a:r>
              <a:rPr lang="sk-SK" dirty="0">
                <a:sym typeface="Wingdings" panose="05000000000000000000" pitchFamily="2" charset="2"/>
              </a:rPr>
              <a:t>Vyššia výkonnosť  práve vďaka pasívnosti a nízkym poplatkom</a:t>
            </a:r>
          </a:p>
        </p:txBody>
      </p:sp>
      <p:sp>
        <p:nvSpPr>
          <p:cNvPr id="29" name="Oval 31">
            <a:extLst>
              <a:ext uri="{FF2B5EF4-FFF2-40B4-BE49-F238E27FC236}">
                <a16:creationId xmlns:a16="http://schemas.microsoft.com/office/drawing/2014/main" id="{9EA97394-4E14-4796-97CC-C774BF844805}"/>
              </a:ext>
            </a:extLst>
          </p:cNvPr>
          <p:cNvSpPr/>
          <p:nvPr/>
        </p:nvSpPr>
        <p:spPr>
          <a:xfrm>
            <a:off x="4753115" y="2365772"/>
            <a:ext cx="790435" cy="723106"/>
          </a:xfrm>
          <a:prstGeom prst="ellipse">
            <a:avLst/>
          </a:prstGeom>
          <a:solidFill>
            <a:srgbClr val="072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spc="100" dirty="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01</a:t>
            </a:r>
            <a:endParaRPr lang="en-US" sz="1100" spc="100" dirty="0">
              <a:solidFill>
                <a:schemeClr val="bg1"/>
              </a:solidFill>
              <a:latin typeface="Poppins Medium" panose="00000600000000000000" pitchFamily="2" charset="0"/>
              <a:cs typeface="Poppins Medium" panose="00000600000000000000" pitchFamily="2" charset="0"/>
            </a:endParaRPr>
          </a:p>
        </p:txBody>
      </p:sp>
      <p:sp>
        <p:nvSpPr>
          <p:cNvPr id="30" name="Oval 31">
            <a:extLst>
              <a:ext uri="{FF2B5EF4-FFF2-40B4-BE49-F238E27FC236}">
                <a16:creationId xmlns:a16="http://schemas.microsoft.com/office/drawing/2014/main" id="{BADB22B1-E3BA-47F5-A501-F27EF0D90071}"/>
              </a:ext>
            </a:extLst>
          </p:cNvPr>
          <p:cNvSpPr/>
          <p:nvPr/>
        </p:nvSpPr>
        <p:spPr>
          <a:xfrm>
            <a:off x="4750010" y="4433609"/>
            <a:ext cx="790435" cy="723106"/>
          </a:xfrm>
          <a:prstGeom prst="ellipse">
            <a:avLst/>
          </a:prstGeom>
          <a:solidFill>
            <a:srgbClr val="072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spc="100" dirty="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0</a:t>
            </a:r>
            <a:r>
              <a:rPr lang="sk-SK" sz="2000" spc="100" dirty="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2</a:t>
            </a:r>
            <a:endParaRPr lang="en-US" sz="1100" spc="100" dirty="0">
              <a:solidFill>
                <a:schemeClr val="bg1"/>
              </a:solidFill>
              <a:latin typeface="Poppins Medium" panose="00000600000000000000" pitchFamily="2" charset="0"/>
              <a:cs typeface="Poppins Medium" panose="00000600000000000000" pitchFamily="2" charset="0"/>
            </a:endParaRPr>
          </a:p>
        </p:txBody>
      </p:sp>
      <p:sp>
        <p:nvSpPr>
          <p:cNvPr id="31" name="Oval 31">
            <a:extLst>
              <a:ext uri="{FF2B5EF4-FFF2-40B4-BE49-F238E27FC236}">
                <a16:creationId xmlns:a16="http://schemas.microsoft.com/office/drawing/2014/main" id="{E4106CD0-9EA6-4B3F-BDAF-93ED796F8ED3}"/>
              </a:ext>
            </a:extLst>
          </p:cNvPr>
          <p:cNvSpPr/>
          <p:nvPr/>
        </p:nvSpPr>
        <p:spPr>
          <a:xfrm>
            <a:off x="6701186" y="2365772"/>
            <a:ext cx="790435" cy="723106"/>
          </a:xfrm>
          <a:prstGeom prst="ellipse">
            <a:avLst/>
          </a:prstGeom>
          <a:solidFill>
            <a:srgbClr val="072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spc="100" dirty="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0</a:t>
            </a:r>
            <a:r>
              <a:rPr lang="sk-SK" sz="2000" spc="100" dirty="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3</a:t>
            </a:r>
            <a:endParaRPr lang="en-US" sz="1100" spc="100" dirty="0">
              <a:solidFill>
                <a:schemeClr val="bg1"/>
              </a:solidFill>
              <a:latin typeface="Poppins Medium" panose="00000600000000000000" pitchFamily="2" charset="0"/>
              <a:cs typeface="Poppins Medium" panose="00000600000000000000" pitchFamily="2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8D22023-6F8B-4413-AB05-065E1EAA05D5}"/>
              </a:ext>
            </a:extLst>
          </p:cNvPr>
          <p:cNvSpPr/>
          <p:nvPr/>
        </p:nvSpPr>
        <p:spPr>
          <a:xfrm>
            <a:off x="6676954" y="4431251"/>
            <a:ext cx="790435" cy="723106"/>
          </a:xfrm>
          <a:prstGeom prst="ellipse">
            <a:avLst/>
          </a:prstGeom>
          <a:solidFill>
            <a:srgbClr val="072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spc="100" dirty="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0</a:t>
            </a:r>
            <a:r>
              <a:rPr lang="sk-SK" sz="2000" spc="100" dirty="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4</a:t>
            </a:r>
            <a:endParaRPr lang="en-US" sz="1100" spc="100" dirty="0">
              <a:solidFill>
                <a:schemeClr val="bg1"/>
              </a:solidFill>
              <a:latin typeface="Poppins Medium" panose="00000600000000000000" pitchFamily="2" charset="0"/>
              <a:cs typeface="Poppins Medium" panose="00000600000000000000" pitchFamily="2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1"/>
      <p:bldP spid="20" grpId="1"/>
      <p:bldP spid="22" grpId="0"/>
      <p:bldP spid="25" grpId="0"/>
      <p:bldP spid="28" grpId="1"/>
      <p:bldP spid="29" grpId="0" animBg="1"/>
      <p:bldP spid="30" grpId="0" animBg="1"/>
      <p:bldP spid="31" grpId="0" animBg="1"/>
      <p:bldP spid="3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B55B0A8-2093-458C-95E3-EA23FB37F467}"/>
              </a:ext>
            </a:extLst>
          </p:cNvPr>
          <p:cNvSpPr/>
          <p:nvPr/>
        </p:nvSpPr>
        <p:spPr>
          <a:xfrm>
            <a:off x="8839200" y="0"/>
            <a:ext cx="3352800" cy="6858000"/>
          </a:xfrm>
          <a:prstGeom prst="rect">
            <a:avLst/>
          </a:prstGeom>
          <a:solidFill>
            <a:srgbClr val="072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/>
          </a:p>
        </p:txBody>
      </p:sp>
      <p:sp>
        <p:nvSpPr>
          <p:cNvPr id="32771" name="TextBox 6">
            <a:extLst>
              <a:ext uri="{FF2B5EF4-FFF2-40B4-BE49-F238E27FC236}">
                <a16:creationId xmlns:a16="http://schemas.microsoft.com/office/drawing/2014/main" id="{02AD4617-AF3C-4904-A668-95CB341D3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303" y="1443842"/>
            <a:ext cx="788128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4000" b="1">
                <a:solidFill>
                  <a:srgbClr val="072156"/>
                </a:solidFill>
                <a:latin typeface="Proxima Nova Th" pitchFamily="50" charset="0"/>
              </a:defRPr>
            </a:lvl1pPr>
            <a:lvl2pPr marL="742950" indent="-285750">
              <a:defRPr>
                <a:latin typeface="Roboto" panose="02000000000000000000" pitchFamily="2" charset="0"/>
              </a:defRPr>
            </a:lvl2pPr>
            <a:lvl3pPr marL="1143000" indent="-228600">
              <a:defRPr>
                <a:latin typeface="Roboto" panose="02000000000000000000" pitchFamily="2" charset="0"/>
              </a:defRPr>
            </a:lvl3pPr>
            <a:lvl4pPr marL="1600200" indent="-228600">
              <a:defRPr>
                <a:latin typeface="Roboto" panose="02000000000000000000" pitchFamily="2" charset="0"/>
              </a:defRPr>
            </a:lvl4pPr>
            <a:lvl5pPr marL="2057400" indent="-228600">
              <a:defRPr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Roboto" panose="02000000000000000000" pitchFamily="2" charset="0"/>
              </a:defRPr>
            </a:lvl9pPr>
          </a:lstStyle>
          <a:p>
            <a:r>
              <a:rPr lang="sk-SK" dirty="0"/>
              <a:t>Výška poplatku je rozhodujúca</a:t>
            </a:r>
            <a:endParaRPr lang="en-ID" altLang="sk-SK" dirty="0"/>
          </a:p>
        </p:txBody>
      </p:sp>
      <p:sp>
        <p:nvSpPr>
          <p:cNvPr id="17" name="Obdĺžnik 16">
            <a:extLst>
              <a:ext uri="{FF2B5EF4-FFF2-40B4-BE49-F238E27FC236}">
                <a16:creationId xmlns:a16="http://schemas.microsoft.com/office/drawing/2014/main" id="{F1BDA5A5-DA92-49E7-907F-C1FFB08744A4}"/>
              </a:ext>
            </a:extLst>
          </p:cNvPr>
          <p:cNvSpPr/>
          <p:nvPr/>
        </p:nvSpPr>
        <p:spPr>
          <a:xfrm>
            <a:off x="-1501775" y="-1516063"/>
            <a:ext cx="3003550" cy="300355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             </a:t>
            </a:r>
            <a:endParaRPr lang="sk-SK" dirty="0"/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6AE11F14-F882-41DA-A62B-00657B9D0F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972" y="3782943"/>
            <a:ext cx="12018055" cy="1975267"/>
          </a:xfrm>
          <a:prstGeom prst="rect">
            <a:avLst/>
          </a:prstGeom>
        </p:spPr>
      </p:pic>
      <p:sp>
        <p:nvSpPr>
          <p:cNvPr id="8" name="BlokTextu 7">
            <a:extLst>
              <a:ext uri="{FF2B5EF4-FFF2-40B4-BE49-F238E27FC236}">
                <a16:creationId xmlns:a16="http://schemas.microsoft.com/office/drawing/2014/main" id="{763EBB8F-DCB2-4803-81F5-4472FEDB1B84}"/>
              </a:ext>
            </a:extLst>
          </p:cNvPr>
          <p:cNvSpPr txBox="1"/>
          <p:nvPr/>
        </p:nvSpPr>
        <p:spPr>
          <a:xfrm>
            <a:off x="86972" y="3228945"/>
            <a:ext cx="6657976" cy="400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r>
              <a:rPr lang="sk-SK" sz="2000" b="1" dirty="0">
                <a:solidFill>
                  <a:srgbClr val="002060"/>
                </a:solidFill>
              </a:rPr>
              <a:t>Poplatky vybraných slovenských akciových fondov</a:t>
            </a:r>
          </a:p>
        </p:txBody>
      </p:sp>
      <p:sp>
        <p:nvSpPr>
          <p:cNvPr id="9" name="BlokTextu 8">
            <a:extLst>
              <a:ext uri="{FF2B5EF4-FFF2-40B4-BE49-F238E27FC236}">
                <a16:creationId xmlns:a16="http://schemas.microsoft.com/office/drawing/2014/main" id="{9968C3F2-A3A8-4E39-A1D8-8D8A44F72AAD}"/>
              </a:ext>
            </a:extLst>
          </p:cNvPr>
          <p:cNvSpPr txBox="1"/>
          <p:nvPr/>
        </p:nvSpPr>
        <p:spPr>
          <a:xfrm>
            <a:off x="6016849" y="3228945"/>
            <a:ext cx="49434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>
                <a:solidFill>
                  <a:srgbClr val="002060"/>
                </a:solidFill>
              </a:rPr>
              <a:t>Poplatky vybraných ETF</a:t>
            </a:r>
          </a:p>
        </p:txBody>
      </p:sp>
    </p:spTree>
    <p:extLst>
      <p:ext uri="{BB962C8B-B14F-4D97-AF65-F5344CB8AC3E}">
        <p14:creationId xmlns:p14="http://schemas.microsoft.com/office/powerpoint/2010/main" val="42555982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B55B0A8-2093-458C-95E3-EA23FB37F467}"/>
              </a:ext>
            </a:extLst>
          </p:cNvPr>
          <p:cNvSpPr/>
          <p:nvPr/>
        </p:nvSpPr>
        <p:spPr>
          <a:xfrm>
            <a:off x="8839200" y="0"/>
            <a:ext cx="3352800" cy="6858000"/>
          </a:xfrm>
          <a:prstGeom prst="rect">
            <a:avLst/>
          </a:prstGeom>
          <a:solidFill>
            <a:srgbClr val="072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/>
          </a:p>
        </p:txBody>
      </p:sp>
      <p:sp>
        <p:nvSpPr>
          <p:cNvPr id="17" name="Obdĺžnik 16">
            <a:extLst>
              <a:ext uri="{FF2B5EF4-FFF2-40B4-BE49-F238E27FC236}">
                <a16:creationId xmlns:a16="http://schemas.microsoft.com/office/drawing/2014/main" id="{F1BDA5A5-DA92-49E7-907F-C1FFB08744A4}"/>
              </a:ext>
            </a:extLst>
          </p:cNvPr>
          <p:cNvSpPr/>
          <p:nvPr/>
        </p:nvSpPr>
        <p:spPr>
          <a:xfrm>
            <a:off x="-1501775" y="-1516063"/>
            <a:ext cx="3003550" cy="300355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             </a:t>
            </a:r>
            <a:endParaRPr lang="sk-SK" dirty="0"/>
          </a:p>
        </p:txBody>
      </p:sp>
      <p:sp>
        <p:nvSpPr>
          <p:cNvPr id="10" name="TextBox 16">
            <a:extLst>
              <a:ext uri="{FF2B5EF4-FFF2-40B4-BE49-F238E27FC236}">
                <a16:creationId xmlns:a16="http://schemas.microsoft.com/office/drawing/2014/main" id="{C28627F5-60D1-4E80-B0D1-D09B3594D79E}"/>
              </a:ext>
            </a:extLst>
          </p:cNvPr>
          <p:cNvSpPr txBox="1"/>
          <p:nvPr/>
        </p:nvSpPr>
        <p:spPr>
          <a:xfrm>
            <a:off x="3444694" y="485480"/>
            <a:ext cx="345158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4000" b="1">
                <a:solidFill>
                  <a:srgbClr val="072156"/>
                </a:solidFill>
                <a:latin typeface="Proxima Nova Th" pitchFamily="50" charset="0"/>
              </a:defRPr>
            </a:lvl1pPr>
            <a:lvl2pPr marL="742950" indent="-285750">
              <a:defRPr>
                <a:latin typeface="Roboto" panose="02000000000000000000" pitchFamily="2" charset="0"/>
              </a:defRPr>
            </a:lvl2pPr>
            <a:lvl3pPr marL="1143000" indent="-228600">
              <a:defRPr>
                <a:latin typeface="Roboto" panose="02000000000000000000" pitchFamily="2" charset="0"/>
              </a:defRPr>
            </a:lvl3pPr>
            <a:lvl4pPr marL="1600200" indent="-228600">
              <a:defRPr>
                <a:latin typeface="Roboto" panose="02000000000000000000" pitchFamily="2" charset="0"/>
              </a:defRPr>
            </a:lvl4pPr>
            <a:lvl5pPr marL="2057400" indent="-228600">
              <a:defRPr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Roboto" panose="02000000000000000000" pitchFamily="2" charset="0"/>
              </a:defRPr>
            </a:lvl9pPr>
          </a:lstStyle>
          <a:p>
            <a:r>
              <a:rPr lang="sk-SK" dirty="0"/>
              <a:t>TYPY ÚČTOV</a:t>
            </a:r>
            <a:endParaRPr lang="en-US" dirty="0"/>
          </a:p>
        </p:txBody>
      </p:sp>
      <p:sp>
        <p:nvSpPr>
          <p:cNvPr id="11" name="BlokTextu 10">
            <a:extLst>
              <a:ext uri="{FF2B5EF4-FFF2-40B4-BE49-F238E27FC236}">
                <a16:creationId xmlns:a16="http://schemas.microsoft.com/office/drawing/2014/main" id="{7556FA84-EE25-4140-B6B4-78F73CA19505}"/>
              </a:ext>
            </a:extLst>
          </p:cNvPr>
          <p:cNvSpPr txBox="1"/>
          <p:nvPr/>
        </p:nvSpPr>
        <p:spPr>
          <a:xfrm>
            <a:off x="333506" y="2805576"/>
            <a:ext cx="177793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sk-SK" dirty="0">
                <a:solidFill>
                  <a:srgbClr val="002060"/>
                </a:solidFill>
                <a:latin typeface="inherit"/>
              </a:rPr>
              <a:t>T</a:t>
            </a:r>
            <a:r>
              <a:rPr lang="sk-SK" i="0" dirty="0">
                <a:solidFill>
                  <a:srgbClr val="002060"/>
                </a:solidFill>
                <a:effectLst/>
                <a:latin typeface="inherit"/>
              </a:rPr>
              <a:t>eraz začíname robiť ako JEDNORÁZY na ETF - tzv. Manažovaný investičný účet - (vstupné poplatky dávame do 3%, 1% </a:t>
            </a:r>
            <a:r>
              <a:rPr lang="sk-SK" i="0" dirty="0" err="1">
                <a:solidFill>
                  <a:srgbClr val="002060"/>
                </a:solidFill>
                <a:effectLst/>
                <a:latin typeface="inherit"/>
              </a:rPr>
              <a:t>p.a</a:t>
            </a:r>
            <a:r>
              <a:rPr lang="sk-SK" i="0" dirty="0">
                <a:solidFill>
                  <a:srgbClr val="002060"/>
                </a:solidFill>
                <a:effectLst/>
                <a:latin typeface="inherit"/>
              </a:rPr>
              <a:t>. poplatok za manažovanie + poplatky EIC)</a:t>
            </a:r>
            <a:endParaRPr lang="sk-SK" dirty="0">
              <a:solidFill>
                <a:srgbClr val="002060"/>
              </a:solidFill>
            </a:endParaRPr>
          </a:p>
          <a:p>
            <a:pPr algn="ctr"/>
            <a:endParaRPr lang="sk-SK" dirty="0">
              <a:solidFill>
                <a:srgbClr val="002060"/>
              </a:solidFill>
            </a:endParaRPr>
          </a:p>
        </p:txBody>
      </p:sp>
      <p:sp>
        <p:nvSpPr>
          <p:cNvPr id="12" name="Obdĺžnik 11">
            <a:extLst>
              <a:ext uri="{FF2B5EF4-FFF2-40B4-BE49-F238E27FC236}">
                <a16:creationId xmlns:a16="http://schemas.microsoft.com/office/drawing/2014/main" id="{989D918F-2C74-410D-A844-D94D4B3FBB8D}"/>
              </a:ext>
            </a:extLst>
          </p:cNvPr>
          <p:cNvSpPr/>
          <p:nvPr/>
        </p:nvSpPr>
        <p:spPr>
          <a:xfrm>
            <a:off x="3040600" y="2654951"/>
            <a:ext cx="1601636" cy="3729693"/>
          </a:xfrm>
          <a:prstGeom prst="rect">
            <a:avLst/>
          </a:prstGeom>
          <a:noFill/>
          <a:ln w="28575">
            <a:solidFill>
              <a:srgbClr val="1D4F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" name="Obdĺžnik 12">
            <a:extLst>
              <a:ext uri="{FF2B5EF4-FFF2-40B4-BE49-F238E27FC236}">
                <a16:creationId xmlns:a16="http://schemas.microsoft.com/office/drawing/2014/main" id="{CD5DF691-B4C6-4CDF-BD0B-BBE789D1612E}"/>
              </a:ext>
            </a:extLst>
          </p:cNvPr>
          <p:cNvSpPr/>
          <p:nvPr/>
        </p:nvSpPr>
        <p:spPr>
          <a:xfrm>
            <a:off x="295093" y="2679201"/>
            <a:ext cx="1854767" cy="3705443"/>
          </a:xfrm>
          <a:prstGeom prst="rect">
            <a:avLst/>
          </a:prstGeom>
          <a:noFill/>
          <a:ln w="28575">
            <a:solidFill>
              <a:srgbClr val="1D4F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4" name="BlokTextu 13">
            <a:extLst>
              <a:ext uri="{FF2B5EF4-FFF2-40B4-BE49-F238E27FC236}">
                <a16:creationId xmlns:a16="http://schemas.microsoft.com/office/drawing/2014/main" id="{B0479354-0BEE-4E02-AA21-D723BECFED80}"/>
              </a:ext>
            </a:extLst>
          </p:cNvPr>
          <p:cNvSpPr txBox="1"/>
          <p:nvPr/>
        </p:nvSpPr>
        <p:spPr>
          <a:xfrm>
            <a:off x="3090981" y="2667076"/>
            <a:ext cx="150087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sk-SK" dirty="0">
                <a:solidFill>
                  <a:srgbClr val="002060"/>
                </a:solidFill>
                <a:latin typeface="inherit"/>
              </a:rPr>
              <a:t>T</a:t>
            </a:r>
            <a:r>
              <a:rPr lang="sk-SK" i="0" dirty="0">
                <a:solidFill>
                  <a:srgbClr val="002060"/>
                </a:solidFill>
                <a:effectLst/>
                <a:latin typeface="inherit"/>
              </a:rPr>
              <a:t>eraz začíname robiť ako SPORENIE na ETF - tzv. Manažovaný cieľový účet - (vstupné poplatky do 3%, 1% </a:t>
            </a:r>
            <a:r>
              <a:rPr lang="sk-SK" i="0" dirty="0" err="1">
                <a:solidFill>
                  <a:srgbClr val="002060"/>
                </a:solidFill>
                <a:effectLst/>
                <a:latin typeface="inherit"/>
              </a:rPr>
              <a:t>p.a</a:t>
            </a:r>
            <a:r>
              <a:rPr lang="sk-SK" i="0" dirty="0">
                <a:solidFill>
                  <a:srgbClr val="002060"/>
                </a:solidFill>
                <a:effectLst/>
                <a:latin typeface="inherit"/>
              </a:rPr>
              <a:t>. za manažovanie + poplatky EIC)</a:t>
            </a:r>
            <a:endParaRPr lang="sk-SK" dirty="0">
              <a:solidFill>
                <a:srgbClr val="002060"/>
              </a:solidFill>
            </a:endParaRPr>
          </a:p>
          <a:p>
            <a:pPr algn="ctr"/>
            <a:endParaRPr lang="sk-SK" dirty="0">
              <a:solidFill>
                <a:srgbClr val="002060"/>
              </a:solidFill>
            </a:endParaRPr>
          </a:p>
        </p:txBody>
      </p:sp>
      <p:sp>
        <p:nvSpPr>
          <p:cNvPr id="15" name="Obdĺžnik 14">
            <a:extLst>
              <a:ext uri="{FF2B5EF4-FFF2-40B4-BE49-F238E27FC236}">
                <a16:creationId xmlns:a16="http://schemas.microsoft.com/office/drawing/2014/main" id="{EB721FF7-9DA2-4D6F-9617-40B33E7039C4}"/>
              </a:ext>
            </a:extLst>
          </p:cNvPr>
          <p:cNvSpPr/>
          <p:nvPr/>
        </p:nvSpPr>
        <p:spPr>
          <a:xfrm>
            <a:off x="5532975" y="2667076"/>
            <a:ext cx="2579913" cy="3693318"/>
          </a:xfrm>
          <a:prstGeom prst="rect">
            <a:avLst/>
          </a:prstGeom>
          <a:noFill/>
          <a:ln w="28575">
            <a:solidFill>
              <a:srgbClr val="1D4F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6" name="BlokTextu 15">
            <a:extLst>
              <a:ext uri="{FF2B5EF4-FFF2-40B4-BE49-F238E27FC236}">
                <a16:creationId xmlns:a16="http://schemas.microsoft.com/office/drawing/2014/main" id="{A7E35EAC-575C-450E-8473-7F29C5EA8829}"/>
              </a:ext>
            </a:extLst>
          </p:cNvPr>
          <p:cNvSpPr txBox="1"/>
          <p:nvPr/>
        </p:nvSpPr>
        <p:spPr>
          <a:xfrm>
            <a:off x="5583357" y="2654951"/>
            <a:ext cx="261448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sk-SK" i="0" dirty="0">
                <a:solidFill>
                  <a:srgbClr val="002060"/>
                </a:solidFill>
                <a:effectLst/>
                <a:latin typeface="inherit"/>
              </a:rPr>
              <a:t>Aktívne riadené účty - sami účty prepočítavajú podiely akcií a dlhopisov pokiaľ sa v dôsledku poklesu alebo rastu tieto podiely menia. V súčasnosti sa hodia hlavne pre </a:t>
            </a:r>
            <a:r>
              <a:rPr lang="sk-SK" i="0" dirty="0" err="1">
                <a:solidFill>
                  <a:srgbClr val="002060"/>
                </a:solidFill>
                <a:effectLst/>
                <a:latin typeface="inherit"/>
              </a:rPr>
              <a:t>jednorazy</a:t>
            </a:r>
            <a:r>
              <a:rPr lang="sk-SK" i="0" dirty="0">
                <a:solidFill>
                  <a:srgbClr val="002060"/>
                </a:solidFill>
                <a:effectLst/>
                <a:latin typeface="inherit"/>
              </a:rPr>
              <a:t>, pre sporenia len pokiaľ poradca nepožaduje zálohové provízie. Poplatky podobne ako pri Manažovaných účtoch </a:t>
            </a:r>
            <a:endParaRPr lang="sk-SK" dirty="0">
              <a:solidFill>
                <a:srgbClr val="002060"/>
              </a:solidFill>
            </a:endParaRPr>
          </a:p>
          <a:p>
            <a:pPr algn="ctr"/>
            <a:endParaRPr lang="sk-SK" dirty="0">
              <a:solidFill>
                <a:srgbClr val="002060"/>
              </a:solidFill>
            </a:endParaRPr>
          </a:p>
        </p:txBody>
      </p:sp>
      <p:sp>
        <p:nvSpPr>
          <p:cNvPr id="19" name="Oval 31">
            <a:extLst>
              <a:ext uri="{FF2B5EF4-FFF2-40B4-BE49-F238E27FC236}">
                <a16:creationId xmlns:a16="http://schemas.microsoft.com/office/drawing/2014/main" id="{FCED516C-840A-4370-9EFC-BB9CFC05D6CD}"/>
              </a:ext>
            </a:extLst>
          </p:cNvPr>
          <p:cNvSpPr/>
          <p:nvPr/>
        </p:nvSpPr>
        <p:spPr>
          <a:xfrm>
            <a:off x="6345501" y="1832323"/>
            <a:ext cx="790435" cy="723106"/>
          </a:xfrm>
          <a:prstGeom prst="ellipse">
            <a:avLst/>
          </a:prstGeom>
          <a:solidFill>
            <a:srgbClr val="072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000" spc="100" dirty="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7</a:t>
            </a:r>
            <a:endParaRPr lang="en-US" sz="1100" spc="100" dirty="0">
              <a:solidFill>
                <a:schemeClr val="bg1"/>
              </a:solidFill>
              <a:latin typeface="Poppins Medium" panose="00000600000000000000" pitchFamily="2" charset="0"/>
              <a:cs typeface="Poppins Medium" panose="00000600000000000000" pitchFamily="2" charset="0"/>
            </a:endParaRPr>
          </a:p>
        </p:txBody>
      </p:sp>
      <p:sp>
        <p:nvSpPr>
          <p:cNvPr id="20" name="Oval 31">
            <a:extLst>
              <a:ext uri="{FF2B5EF4-FFF2-40B4-BE49-F238E27FC236}">
                <a16:creationId xmlns:a16="http://schemas.microsoft.com/office/drawing/2014/main" id="{DB6D8F03-995D-464A-8EB9-73A444ABF746}"/>
              </a:ext>
            </a:extLst>
          </p:cNvPr>
          <p:cNvSpPr/>
          <p:nvPr/>
        </p:nvSpPr>
        <p:spPr>
          <a:xfrm>
            <a:off x="3446199" y="1832323"/>
            <a:ext cx="790435" cy="723106"/>
          </a:xfrm>
          <a:prstGeom prst="ellipse">
            <a:avLst/>
          </a:prstGeom>
          <a:solidFill>
            <a:srgbClr val="072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000" spc="100" dirty="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6</a:t>
            </a:r>
            <a:endParaRPr lang="en-US" sz="1100" spc="100" dirty="0">
              <a:solidFill>
                <a:schemeClr val="bg1"/>
              </a:solidFill>
              <a:latin typeface="Poppins Medium" panose="00000600000000000000" pitchFamily="2" charset="0"/>
              <a:cs typeface="Poppins Medium" panose="00000600000000000000" pitchFamily="2" charset="0"/>
            </a:endParaRPr>
          </a:p>
        </p:txBody>
      </p:sp>
      <p:sp>
        <p:nvSpPr>
          <p:cNvPr id="21" name="Oval 31">
            <a:extLst>
              <a:ext uri="{FF2B5EF4-FFF2-40B4-BE49-F238E27FC236}">
                <a16:creationId xmlns:a16="http://schemas.microsoft.com/office/drawing/2014/main" id="{BFE271E0-37D9-4306-94C1-7140BE86E8D1}"/>
              </a:ext>
            </a:extLst>
          </p:cNvPr>
          <p:cNvSpPr/>
          <p:nvPr/>
        </p:nvSpPr>
        <p:spPr>
          <a:xfrm>
            <a:off x="819430" y="1832323"/>
            <a:ext cx="790435" cy="723106"/>
          </a:xfrm>
          <a:prstGeom prst="ellipse">
            <a:avLst/>
          </a:prstGeom>
          <a:solidFill>
            <a:srgbClr val="072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000" spc="100" dirty="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4</a:t>
            </a:r>
            <a:endParaRPr lang="en-US" sz="1100" spc="100" dirty="0">
              <a:solidFill>
                <a:schemeClr val="bg1"/>
              </a:solidFill>
              <a:latin typeface="Poppins Medium" panose="00000600000000000000" pitchFamily="2" charset="0"/>
              <a:cs typeface="Poppins Medium" panose="00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427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B55B0A8-2093-458C-95E3-EA23FB37F467}"/>
              </a:ext>
            </a:extLst>
          </p:cNvPr>
          <p:cNvSpPr/>
          <p:nvPr/>
        </p:nvSpPr>
        <p:spPr>
          <a:xfrm>
            <a:off x="8839200" y="0"/>
            <a:ext cx="3352800" cy="6858000"/>
          </a:xfrm>
          <a:prstGeom prst="rect">
            <a:avLst/>
          </a:prstGeom>
          <a:solidFill>
            <a:srgbClr val="072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/>
          </a:p>
        </p:txBody>
      </p:sp>
      <p:sp>
        <p:nvSpPr>
          <p:cNvPr id="32771" name="TextBox 6">
            <a:extLst>
              <a:ext uri="{FF2B5EF4-FFF2-40B4-BE49-F238E27FC236}">
                <a16:creationId xmlns:a16="http://schemas.microsoft.com/office/drawing/2014/main" id="{02AD4617-AF3C-4904-A668-95CB341D3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1775" y="3075057"/>
            <a:ext cx="661259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9pPr>
          </a:lstStyle>
          <a:p>
            <a:pPr algn="ctr" eaLnBrk="1" hangingPunct="1"/>
            <a:r>
              <a:rPr lang="sk-SK" altLang="sk-SK" sz="4000" b="1" dirty="0">
                <a:solidFill>
                  <a:srgbClr val="072156"/>
                </a:solidFill>
                <a:latin typeface="Proxima Nova Th" pitchFamily="50" charset="0"/>
              </a:rPr>
              <a:t>PREČO INVESTOVAŤ?</a:t>
            </a:r>
            <a:endParaRPr lang="en-ID" altLang="sk-SK" sz="4000" b="1" dirty="0">
              <a:solidFill>
                <a:srgbClr val="072156"/>
              </a:solidFill>
              <a:latin typeface="Proxima Nova Th" pitchFamily="50" charset="0"/>
            </a:endParaRPr>
          </a:p>
        </p:txBody>
      </p:sp>
      <p:sp>
        <p:nvSpPr>
          <p:cNvPr id="17" name="Obdĺžnik 16">
            <a:extLst>
              <a:ext uri="{FF2B5EF4-FFF2-40B4-BE49-F238E27FC236}">
                <a16:creationId xmlns:a16="http://schemas.microsoft.com/office/drawing/2014/main" id="{F1BDA5A5-DA92-49E7-907F-C1FFB08744A4}"/>
              </a:ext>
            </a:extLst>
          </p:cNvPr>
          <p:cNvSpPr/>
          <p:nvPr/>
        </p:nvSpPr>
        <p:spPr>
          <a:xfrm>
            <a:off x="-1501775" y="-1516063"/>
            <a:ext cx="3003550" cy="300355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             </a:t>
            </a:r>
            <a:endParaRPr lang="sk-SK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1CB08355-92C5-460A-8215-4CC521D9C4F5}"/>
              </a:ext>
            </a:extLst>
          </p:cNvPr>
          <p:cNvSpPr txBox="1"/>
          <p:nvPr/>
        </p:nvSpPr>
        <p:spPr>
          <a:xfrm>
            <a:off x="5210175" y="5178425"/>
            <a:ext cx="1646238" cy="1169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1400" b="1" spc="100" dirty="0">
                <a:solidFill>
                  <a:srgbClr val="072156"/>
                </a:solidFill>
                <a:latin typeface="Proxima Nova Th" panose="02000506030000020004" pitchFamily="50" charset="0"/>
                <a:cs typeface="Poppins SemiBold" panose="00000700000000000000" pitchFamily="2" charset="0"/>
              </a:rPr>
              <a:t>Analýza klienta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1400" b="1" spc="100" dirty="0">
                <a:solidFill>
                  <a:srgbClr val="072156"/>
                </a:solidFill>
                <a:latin typeface="Proxima Nova Th" panose="02000506030000020004" pitchFamily="50" charset="0"/>
                <a:cs typeface="Poppins SemiBold" panose="00000700000000000000" pitchFamily="2" charset="0"/>
              </a:rPr>
              <a:t>+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1400" b="1" spc="100" dirty="0">
                <a:solidFill>
                  <a:srgbClr val="072156"/>
                </a:solidFill>
                <a:latin typeface="Proxima Nova Th" panose="02000506030000020004" pitchFamily="50" charset="0"/>
                <a:cs typeface="Poppins SemiBold" panose="00000700000000000000" pitchFamily="2" charset="0"/>
              </a:rPr>
              <a:t>Uzatvorenie zmluvy</a:t>
            </a:r>
            <a:endParaRPr lang="en-US" sz="1400" b="1" spc="100" dirty="0">
              <a:solidFill>
                <a:srgbClr val="072156"/>
              </a:solidFill>
              <a:latin typeface="Proxima Nova Th" panose="02000506030000020004" pitchFamily="50" charset="0"/>
              <a:cs typeface="Poppins SemiBold" panose="00000700000000000000" pitchFamily="2" charset="0"/>
            </a:endParaRPr>
          </a:p>
        </p:txBody>
      </p:sp>
      <p:sp>
        <p:nvSpPr>
          <p:cNvPr id="20483" name="TextBox 28">
            <a:extLst>
              <a:ext uri="{FF2B5EF4-FFF2-40B4-BE49-F238E27FC236}">
                <a16:creationId xmlns:a16="http://schemas.microsoft.com/office/drawing/2014/main" id="{0385DE99-F69F-422B-A655-D18F61B2FF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1625" y="1887538"/>
            <a:ext cx="177482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9pPr>
          </a:lstStyle>
          <a:p>
            <a:pPr algn="ctr" eaLnBrk="1" hangingPunct="1"/>
            <a:r>
              <a:rPr lang="sk-SK" altLang="sk-SK" sz="1400" b="1">
                <a:solidFill>
                  <a:srgbClr val="072156"/>
                </a:solidFill>
                <a:latin typeface="Proxima Nova Th" pitchFamily="50" charset="0"/>
                <a:ea typeface="Poppins SemiBold" panose="00000700000000000000" pitchFamily="2" charset="-18"/>
                <a:cs typeface="Poppins SemiBold" panose="00000700000000000000" pitchFamily="2" charset="-18"/>
              </a:rPr>
              <a:t>Dokončenie Online protokolu </a:t>
            </a:r>
            <a:endParaRPr lang="en-US" altLang="sk-SK" sz="1400" b="1">
              <a:solidFill>
                <a:srgbClr val="072156"/>
              </a:solidFill>
              <a:latin typeface="Proxima Nova Th" pitchFamily="50" charset="0"/>
              <a:ea typeface="Poppins SemiBold" panose="00000700000000000000" pitchFamily="2" charset="-18"/>
              <a:cs typeface="Poppins SemiBold" panose="00000700000000000000" pitchFamily="2" charset="-18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DF136FF-BC0D-47BA-B3EF-2FC7563CDE22}"/>
              </a:ext>
            </a:extLst>
          </p:cNvPr>
          <p:cNvSpPr txBox="1"/>
          <p:nvPr/>
        </p:nvSpPr>
        <p:spPr>
          <a:xfrm>
            <a:off x="8328025" y="5178425"/>
            <a:ext cx="1646238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1400" b="1" spc="100" dirty="0">
                <a:solidFill>
                  <a:srgbClr val="072156"/>
                </a:solidFill>
                <a:latin typeface="Proxima Nova Th" panose="02000506030000020004" pitchFamily="50" charset="0"/>
                <a:cs typeface="Poppins SemiBold" panose="00000700000000000000" pitchFamily="2" charset="0"/>
              </a:rPr>
              <a:t>Podpis dokumentácie</a:t>
            </a:r>
            <a:endParaRPr lang="en-US" sz="1400" b="1" spc="100" dirty="0">
              <a:solidFill>
                <a:srgbClr val="072156"/>
              </a:solidFill>
              <a:latin typeface="Proxima Nova Th" panose="02000506030000020004" pitchFamily="50" charset="0"/>
              <a:cs typeface="Poppins SemiBold" panose="00000700000000000000" pitchFamily="2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C524F71-8364-43E9-8945-6F04712F64E0}"/>
              </a:ext>
            </a:extLst>
          </p:cNvPr>
          <p:cNvSpPr txBox="1"/>
          <p:nvPr/>
        </p:nvSpPr>
        <p:spPr>
          <a:xfrm>
            <a:off x="3670300" y="1889125"/>
            <a:ext cx="1646238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1400" b="1" spc="100" dirty="0">
                <a:solidFill>
                  <a:srgbClr val="072156"/>
                </a:solidFill>
                <a:latin typeface="Proxima Nova Th" panose="02000506030000020004" pitchFamily="50" charset="0"/>
                <a:cs typeface="Poppins SemiBold" panose="00000700000000000000" pitchFamily="2" charset="0"/>
              </a:rPr>
              <a:t>Online protokol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1400" b="1" spc="100" dirty="0">
                <a:solidFill>
                  <a:srgbClr val="072156"/>
                </a:solidFill>
                <a:latin typeface="Proxima Nova Th" panose="02000506030000020004" pitchFamily="50" charset="0"/>
                <a:cs typeface="Poppins SemiBold" panose="00000700000000000000" pitchFamily="2" charset="0"/>
              </a:rPr>
              <a:t>-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1400" b="1" spc="100" dirty="0">
                <a:solidFill>
                  <a:srgbClr val="072156"/>
                </a:solidFill>
                <a:latin typeface="Proxima Nova Th" panose="02000506030000020004" pitchFamily="50" charset="0"/>
                <a:cs typeface="Poppins SemiBold" panose="00000700000000000000" pitchFamily="2" charset="0"/>
              </a:rPr>
              <a:t> Draft</a:t>
            </a:r>
            <a:endParaRPr lang="en-US" sz="1400" b="1" spc="100" dirty="0">
              <a:solidFill>
                <a:srgbClr val="072156"/>
              </a:solidFill>
              <a:latin typeface="Proxima Nova Th" panose="02000506030000020004" pitchFamily="50" charset="0"/>
              <a:cs typeface="Poppins SemiBold" panose="00000700000000000000" pitchFamily="2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81A15E6-F559-4F49-9663-173C9B1049A0}"/>
              </a:ext>
            </a:extLst>
          </p:cNvPr>
          <p:cNvSpPr txBox="1"/>
          <p:nvPr/>
        </p:nvSpPr>
        <p:spPr>
          <a:xfrm>
            <a:off x="2120900" y="5178425"/>
            <a:ext cx="1646238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1400" b="1" spc="100" dirty="0">
                <a:solidFill>
                  <a:srgbClr val="072156"/>
                </a:solidFill>
                <a:latin typeface="Proxima Nova Th" panose="02000506030000020004" pitchFamily="50" charset="0"/>
                <a:cs typeface="Poppins SemiBold" panose="00000700000000000000" pitchFamily="2" charset="0"/>
              </a:rPr>
              <a:t>Karta klienta</a:t>
            </a:r>
            <a:endParaRPr lang="en-US" sz="1400" b="1" spc="100" dirty="0">
              <a:solidFill>
                <a:srgbClr val="072156"/>
              </a:solidFill>
              <a:latin typeface="Proxima Nova Th" panose="02000506030000020004" pitchFamily="50" charset="0"/>
              <a:cs typeface="Poppins SemiBold" panose="00000700000000000000" pitchFamily="2" charset="0"/>
            </a:endParaRPr>
          </a:p>
        </p:txBody>
      </p:sp>
      <p:sp>
        <p:nvSpPr>
          <p:cNvPr id="20487" name="Kotak Teks 3">
            <a:extLst>
              <a:ext uri="{FF2B5EF4-FFF2-40B4-BE49-F238E27FC236}">
                <a16:creationId xmlns:a16="http://schemas.microsoft.com/office/drawing/2014/main" id="{4AFADB93-6322-4AD1-9055-A84A90AF86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1525" y="754063"/>
            <a:ext cx="55689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9pPr>
          </a:lstStyle>
          <a:p>
            <a:pPr algn="ctr" eaLnBrk="1" hangingPunct="1"/>
            <a:r>
              <a:rPr lang="sk-SK" altLang="sk-SK" sz="2800" b="1">
                <a:solidFill>
                  <a:srgbClr val="072156"/>
                </a:solidFill>
                <a:latin typeface="Proxima Nova Th" pitchFamily="50" charset="0"/>
                <a:ea typeface="Roboto" panose="02000000000000000000" pitchFamily="2" charset="0"/>
                <a:cs typeface="Poppins SemiBold" panose="00000700000000000000" pitchFamily="2" charset="-18"/>
              </a:rPr>
              <a:t>Proces uzatvorenia investície</a:t>
            </a:r>
            <a:endParaRPr lang="en-ID" altLang="sk-SK" sz="2800" b="1">
              <a:solidFill>
                <a:srgbClr val="072156"/>
              </a:solidFill>
              <a:latin typeface="Proxima Nova Th" pitchFamily="50" charset="0"/>
              <a:ea typeface="Roboto" panose="02000000000000000000" pitchFamily="2" charset="0"/>
              <a:cs typeface="Poppins SemiBold" panose="00000700000000000000" pitchFamily="2" charset="-18"/>
            </a:endParaRPr>
          </a:p>
        </p:txBody>
      </p:sp>
      <p:grpSp>
        <p:nvGrpSpPr>
          <p:cNvPr id="20488" name="Group 1">
            <a:extLst>
              <a:ext uri="{FF2B5EF4-FFF2-40B4-BE49-F238E27FC236}">
                <a16:creationId xmlns:a16="http://schemas.microsoft.com/office/drawing/2014/main" id="{2C83C32C-23BC-40C6-A99B-89DA6DC52F14}"/>
              </a:ext>
            </a:extLst>
          </p:cNvPr>
          <p:cNvGrpSpPr>
            <a:grpSpLocks/>
          </p:cNvGrpSpPr>
          <p:nvPr/>
        </p:nvGrpSpPr>
        <p:grpSpPr bwMode="auto">
          <a:xfrm>
            <a:off x="2095500" y="2681288"/>
            <a:ext cx="8001000" cy="2662237"/>
            <a:chOff x="2096293" y="2681289"/>
            <a:chExt cx="7999414" cy="2662230"/>
          </a:xfrm>
        </p:grpSpPr>
        <p:sp>
          <p:nvSpPr>
            <p:cNvPr id="20490" name="Freeform: Shape 17">
              <a:extLst>
                <a:ext uri="{FF2B5EF4-FFF2-40B4-BE49-F238E27FC236}">
                  <a16:creationId xmlns:a16="http://schemas.microsoft.com/office/drawing/2014/main" id="{259ACD7D-9744-479A-94A1-785575EEDB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1168" y="2992631"/>
              <a:ext cx="33965" cy="1498401"/>
            </a:xfrm>
            <a:custGeom>
              <a:avLst/>
              <a:gdLst>
                <a:gd name="T0" fmla="*/ 0 w 28575"/>
                <a:gd name="T1" fmla="*/ 0 h 1260633"/>
                <a:gd name="T2" fmla="*/ 191200 w 28575"/>
                <a:gd name="T3" fmla="*/ 0 h 1260633"/>
                <a:gd name="T4" fmla="*/ 191200 w 28575"/>
                <a:gd name="T5" fmla="*/ 8433780 h 1260633"/>
                <a:gd name="T6" fmla="*/ 0 w 28575"/>
                <a:gd name="T7" fmla="*/ 8433780 h 126063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575" h="1260633">
                  <a:moveTo>
                    <a:pt x="0" y="0"/>
                  </a:moveTo>
                  <a:lnTo>
                    <a:pt x="28575" y="0"/>
                  </a:lnTo>
                  <a:lnTo>
                    <a:pt x="28575" y="1260634"/>
                  </a:lnTo>
                  <a:lnTo>
                    <a:pt x="0" y="12606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721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sk-SK"/>
            </a:p>
          </p:txBody>
        </p:sp>
        <p:sp>
          <p:nvSpPr>
            <p:cNvPr id="20491" name="Freeform: Shape 20">
              <a:extLst>
                <a:ext uri="{FF2B5EF4-FFF2-40B4-BE49-F238E27FC236}">
                  <a16:creationId xmlns:a16="http://schemas.microsoft.com/office/drawing/2014/main" id="{1A14D907-8BD9-42B9-BCF4-42B673A0E0AA}"/>
                </a:ext>
              </a:extLst>
            </p:cNvPr>
            <p:cNvSpPr>
              <a:spLocks/>
            </p:cNvSpPr>
            <p:nvPr/>
          </p:nvSpPr>
          <p:spPr bwMode="auto">
            <a:xfrm>
              <a:off x="7537229" y="2992631"/>
              <a:ext cx="33965" cy="1498401"/>
            </a:xfrm>
            <a:custGeom>
              <a:avLst/>
              <a:gdLst>
                <a:gd name="T0" fmla="*/ 0 w 28575"/>
                <a:gd name="T1" fmla="*/ 0 h 1260633"/>
                <a:gd name="T2" fmla="*/ 191200 w 28575"/>
                <a:gd name="T3" fmla="*/ 0 h 1260633"/>
                <a:gd name="T4" fmla="*/ 191200 w 28575"/>
                <a:gd name="T5" fmla="*/ 8433780 h 1260633"/>
                <a:gd name="T6" fmla="*/ 0 w 28575"/>
                <a:gd name="T7" fmla="*/ 8433780 h 126063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575" h="1260633">
                  <a:moveTo>
                    <a:pt x="0" y="0"/>
                  </a:moveTo>
                  <a:lnTo>
                    <a:pt x="28575" y="0"/>
                  </a:lnTo>
                  <a:lnTo>
                    <a:pt x="28575" y="1260634"/>
                  </a:lnTo>
                  <a:lnTo>
                    <a:pt x="0" y="12606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721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sk-SK"/>
            </a:p>
          </p:txBody>
        </p:sp>
        <p:sp>
          <p:nvSpPr>
            <p:cNvPr id="20492" name="Freeform: Shape 2">
              <a:extLst>
                <a:ext uri="{FF2B5EF4-FFF2-40B4-BE49-F238E27FC236}">
                  <a16:creationId xmlns:a16="http://schemas.microsoft.com/office/drawing/2014/main" id="{4B0E03EF-BE83-4975-9612-0810FC173E68}"/>
                </a:ext>
              </a:extLst>
            </p:cNvPr>
            <p:cNvSpPr>
              <a:spLocks/>
            </p:cNvSpPr>
            <p:nvPr/>
          </p:nvSpPr>
          <p:spPr bwMode="auto">
            <a:xfrm>
              <a:off x="8236876" y="2681289"/>
              <a:ext cx="1704962" cy="1331115"/>
            </a:xfrm>
            <a:custGeom>
              <a:avLst/>
              <a:gdLst>
                <a:gd name="T0" fmla="*/ 9596377 w 1434417"/>
                <a:gd name="T1" fmla="*/ 7492213 h 1119892"/>
                <a:gd name="T2" fmla="*/ 8640532 w 1434417"/>
                <a:gd name="T3" fmla="*/ 7492213 h 1119892"/>
                <a:gd name="T4" fmla="*/ 8640532 w 1434417"/>
                <a:gd name="T5" fmla="*/ 4798247 h 1119892"/>
                <a:gd name="T6" fmla="*/ 4798218 w 1434417"/>
                <a:gd name="T7" fmla="*/ 955852 h 1119892"/>
                <a:gd name="T8" fmla="*/ 955847 w 1434417"/>
                <a:gd name="T9" fmla="*/ 4798247 h 1119892"/>
                <a:gd name="T10" fmla="*/ 955847 w 1434417"/>
                <a:gd name="T11" fmla="*/ 7492213 h 1119892"/>
                <a:gd name="T12" fmla="*/ 0 w 1434417"/>
                <a:gd name="T13" fmla="*/ 7492213 h 1119892"/>
                <a:gd name="T14" fmla="*/ 0 w 1434417"/>
                <a:gd name="T15" fmla="*/ 4798247 h 1119892"/>
                <a:gd name="T16" fmla="*/ 4798218 w 1434417"/>
                <a:gd name="T17" fmla="*/ 0 h 1119892"/>
                <a:gd name="T18" fmla="*/ 9596377 w 1434417"/>
                <a:gd name="T19" fmla="*/ 4798247 h 1119892"/>
                <a:gd name="T20" fmla="*/ 9596377 w 1434417"/>
                <a:gd name="T21" fmla="*/ 7492213 h 11198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34417" h="1119892">
                  <a:moveTo>
                    <a:pt x="1434417" y="1119892"/>
                  </a:moveTo>
                  <a:lnTo>
                    <a:pt x="1291542" y="1119892"/>
                  </a:lnTo>
                  <a:lnTo>
                    <a:pt x="1291542" y="717214"/>
                  </a:lnTo>
                  <a:cubicBezTo>
                    <a:pt x="1291542" y="400517"/>
                    <a:pt x="1033900" y="142875"/>
                    <a:pt x="717213" y="142875"/>
                  </a:cubicBezTo>
                  <a:cubicBezTo>
                    <a:pt x="400526" y="142875"/>
                    <a:pt x="142875" y="400517"/>
                    <a:pt x="142875" y="717214"/>
                  </a:cubicBezTo>
                  <a:lnTo>
                    <a:pt x="142875" y="1119892"/>
                  </a:lnTo>
                  <a:lnTo>
                    <a:pt x="0" y="1119892"/>
                  </a:lnTo>
                  <a:lnTo>
                    <a:pt x="0" y="717214"/>
                  </a:lnTo>
                  <a:cubicBezTo>
                    <a:pt x="0" y="321735"/>
                    <a:pt x="321736" y="0"/>
                    <a:pt x="717213" y="0"/>
                  </a:cubicBezTo>
                  <a:cubicBezTo>
                    <a:pt x="1112682" y="0"/>
                    <a:pt x="1434417" y="321735"/>
                    <a:pt x="1434417" y="717214"/>
                  </a:cubicBezTo>
                  <a:lnTo>
                    <a:pt x="1434417" y="1119892"/>
                  </a:lnTo>
                  <a:close/>
                </a:path>
              </a:pathLst>
            </a:custGeom>
            <a:solidFill>
              <a:srgbClr val="FF9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sk-SK"/>
            </a:p>
          </p:txBody>
        </p:sp>
        <p:sp>
          <p:nvSpPr>
            <p:cNvPr id="20493" name="Freeform: Shape 3">
              <a:extLst>
                <a:ext uri="{FF2B5EF4-FFF2-40B4-BE49-F238E27FC236}">
                  <a16:creationId xmlns:a16="http://schemas.microsoft.com/office/drawing/2014/main" id="{DAE89061-CA57-4B9F-A732-63E40E23650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1724" y="4012404"/>
              <a:ext cx="1704973" cy="1331115"/>
            </a:xfrm>
            <a:custGeom>
              <a:avLst/>
              <a:gdLst>
                <a:gd name="T0" fmla="*/ 4798236 w 1434426"/>
                <a:gd name="T1" fmla="*/ 7492213 h 1119892"/>
                <a:gd name="T2" fmla="*/ 0 w 1434426"/>
                <a:gd name="T3" fmla="*/ 2693971 h 1119892"/>
                <a:gd name="T4" fmla="*/ 0 w 1434426"/>
                <a:gd name="T5" fmla="*/ 0 h 1119892"/>
                <a:gd name="T6" fmla="*/ 955847 w 1434426"/>
                <a:gd name="T7" fmla="*/ 0 h 1119892"/>
                <a:gd name="T8" fmla="*/ 955847 w 1434426"/>
                <a:gd name="T9" fmla="*/ 2693971 h 1119892"/>
                <a:gd name="T10" fmla="*/ 4798236 w 1434426"/>
                <a:gd name="T11" fmla="*/ 6536355 h 1119892"/>
                <a:gd name="T12" fmla="*/ 8640619 w 1434426"/>
                <a:gd name="T13" fmla="*/ 2693971 h 1119892"/>
                <a:gd name="T14" fmla="*/ 8640619 w 1434426"/>
                <a:gd name="T15" fmla="*/ 0 h 1119892"/>
                <a:gd name="T16" fmla="*/ 9596462 w 1434426"/>
                <a:gd name="T17" fmla="*/ 0 h 1119892"/>
                <a:gd name="T18" fmla="*/ 9596462 w 1434426"/>
                <a:gd name="T19" fmla="*/ 2693971 h 1119892"/>
                <a:gd name="T20" fmla="*/ 4798236 w 1434426"/>
                <a:gd name="T21" fmla="*/ 7492213 h 11198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34426" h="1119892">
                  <a:moveTo>
                    <a:pt x="717213" y="1119892"/>
                  </a:moveTo>
                  <a:cubicBezTo>
                    <a:pt x="321736" y="1119892"/>
                    <a:pt x="0" y="798157"/>
                    <a:pt x="0" y="402679"/>
                  </a:cubicBezTo>
                  <a:lnTo>
                    <a:pt x="0" y="0"/>
                  </a:lnTo>
                  <a:lnTo>
                    <a:pt x="142875" y="0"/>
                  </a:lnTo>
                  <a:lnTo>
                    <a:pt x="142875" y="402679"/>
                  </a:lnTo>
                  <a:cubicBezTo>
                    <a:pt x="142875" y="719376"/>
                    <a:pt x="400526" y="977017"/>
                    <a:pt x="717213" y="977017"/>
                  </a:cubicBezTo>
                  <a:cubicBezTo>
                    <a:pt x="1033901" y="977017"/>
                    <a:pt x="1291552" y="719376"/>
                    <a:pt x="1291552" y="402679"/>
                  </a:cubicBezTo>
                  <a:lnTo>
                    <a:pt x="1291552" y="0"/>
                  </a:lnTo>
                  <a:lnTo>
                    <a:pt x="1434427" y="0"/>
                  </a:lnTo>
                  <a:lnTo>
                    <a:pt x="1434427" y="402679"/>
                  </a:lnTo>
                  <a:cubicBezTo>
                    <a:pt x="1434427" y="798148"/>
                    <a:pt x="1112691" y="1119892"/>
                    <a:pt x="717213" y="1119892"/>
                  </a:cubicBezTo>
                  <a:close/>
                </a:path>
              </a:pathLst>
            </a:custGeom>
            <a:solidFill>
              <a:srgbClr val="0721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sk-SK"/>
            </a:p>
          </p:txBody>
        </p:sp>
        <p:sp>
          <p:nvSpPr>
            <p:cNvPr id="20494" name="Freeform: Shape 4">
              <a:extLst>
                <a:ext uri="{FF2B5EF4-FFF2-40B4-BE49-F238E27FC236}">
                  <a16:creationId xmlns:a16="http://schemas.microsoft.com/office/drawing/2014/main" id="{A3058140-273C-49A1-AEE3-21E333DD67E8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6584" y="2681289"/>
              <a:ext cx="1704962" cy="1331115"/>
            </a:xfrm>
            <a:custGeom>
              <a:avLst/>
              <a:gdLst>
                <a:gd name="T0" fmla="*/ 9596377 w 1434417"/>
                <a:gd name="T1" fmla="*/ 7492213 h 1119892"/>
                <a:gd name="T2" fmla="*/ 8640532 w 1434417"/>
                <a:gd name="T3" fmla="*/ 7492213 h 1119892"/>
                <a:gd name="T4" fmla="*/ 8640532 w 1434417"/>
                <a:gd name="T5" fmla="*/ 4798247 h 1119892"/>
                <a:gd name="T6" fmla="*/ 4798161 w 1434417"/>
                <a:gd name="T7" fmla="*/ 955852 h 1119892"/>
                <a:gd name="T8" fmla="*/ 955847 w 1434417"/>
                <a:gd name="T9" fmla="*/ 4798247 h 1119892"/>
                <a:gd name="T10" fmla="*/ 955847 w 1434417"/>
                <a:gd name="T11" fmla="*/ 7492213 h 1119892"/>
                <a:gd name="T12" fmla="*/ 0 w 1434417"/>
                <a:gd name="T13" fmla="*/ 7492213 h 1119892"/>
                <a:gd name="T14" fmla="*/ 0 w 1434417"/>
                <a:gd name="T15" fmla="*/ 4798247 h 1119892"/>
                <a:gd name="T16" fmla="*/ 4798161 w 1434417"/>
                <a:gd name="T17" fmla="*/ 0 h 1119892"/>
                <a:gd name="T18" fmla="*/ 9596377 w 1434417"/>
                <a:gd name="T19" fmla="*/ 4798247 h 1119892"/>
                <a:gd name="T20" fmla="*/ 9596377 w 1434417"/>
                <a:gd name="T21" fmla="*/ 7492213 h 11198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34417" h="1119892">
                  <a:moveTo>
                    <a:pt x="1434417" y="1119892"/>
                  </a:moveTo>
                  <a:lnTo>
                    <a:pt x="1291542" y="1119892"/>
                  </a:lnTo>
                  <a:lnTo>
                    <a:pt x="1291542" y="717214"/>
                  </a:lnTo>
                  <a:cubicBezTo>
                    <a:pt x="1291542" y="400517"/>
                    <a:pt x="1033891" y="142875"/>
                    <a:pt x="717204" y="142875"/>
                  </a:cubicBezTo>
                  <a:cubicBezTo>
                    <a:pt x="400517" y="142875"/>
                    <a:pt x="142875" y="400517"/>
                    <a:pt x="142875" y="717214"/>
                  </a:cubicBezTo>
                  <a:lnTo>
                    <a:pt x="142875" y="1119892"/>
                  </a:lnTo>
                  <a:lnTo>
                    <a:pt x="0" y="1119892"/>
                  </a:lnTo>
                  <a:lnTo>
                    <a:pt x="0" y="717214"/>
                  </a:lnTo>
                  <a:cubicBezTo>
                    <a:pt x="0" y="321735"/>
                    <a:pt x="321735" y="0"/>
                    <a:pt x="717204" y="0"/>
                  </a:cubicBezTo>
                  <a:cubicBezTo>
                    <a:pt x="1112682" y="0"/>
                    <a:pt x="1434417" y="321735"/>
                    <a:pt x="1434417" y="717214"/>
                  </a:cubicBezTo>
                  <a:lnTo>
                    <a:pt x="1434417" y="1119892"/>
                  </a:lnTo>
                  <a:close/>
                </a:path>
              </a:pathLst>
            </a:custGeom>
            <a:solidFill>
              <a:srgbClr val="FF9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sk-SK"/>
            </a:p>
          </p:txBody>
        </p:sp>
        <p:sp>
          <p:nvSpPr>
            <p:cNvPr id="20495" name="Freeform: Shape 5">
              <a:extLst>
                <a:ext uri="{FF2B5EF4-FFF2-40B4-BE49-F238E27FC236}">
                  <a16:creationId xmlns:a16="http://schemas.microsoft.com/office/drawing/2014/main" id="{2FE8EDF1-FB20-407E-AD22-8CBF61408B0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1444" y="4012404"/>
              <a:ext cx="1704973" cy="1331115"/>
            </a:xfrm>
            <a:custGeom>
              <a:avLst/>
              <a:gdLst>
                <a:gd name="T0" fmla="*/ 4798241 w 1434426"/>
                <a:gd name="T1" fmla="*/ 7492213 h 1119892"/>
                <a:gd name="T2" fmla="*/ 0 w 1434426"/>
                <a:gd name="T3" fmla="*/ 2693971 h 1119892"/>
                <a:gd name="T4" fmla="*/ 0 w 1434426"/>
                <a:gd name="T5" fmla="*/ 0 h 1119892"/>
                <a:gd name="T6" fmla="*/ 955847 w 1434426"/>
                <a:gd name="T7" fmla="*/ 0 h 1119892"/>
                <a:gd name="T8" fmla="*/ 955847 w 1434426"/>
                <a:gd name="T9" fmla="*/ 2693971 h 1119892"/>
                <a:gd name="T10" fmla="*/ 4798241 w 1434426"/>
                <a:gd name="T11" fmla="*/ 6536355 h 1119892"/>
                <a:gd name="T12" fmla="*/ 8640619 w 1434426"/>
                <a:gd name="T13" fmla="*/ 2693971 h 1119892"/>
                <a:gd name="T14" fmla="*/ 8640619 w 1434426"/>
                <a:gd name="T15" fmla="*/ 0 h 1119892"/>
                <a:gd name="T16" fmla="*/ 9596462 w 1434426"/>
                <a:gd name="T17" fmla="*/ 0 h 1119892"/>
                <a:gd name="T18" fmla="*/ 9596462 w 1434426"/>
                <a:gd name="T19" fmla="*/ 2693971 h 1119892"/>
                <a:gd name="T20" fmla="*/ 4798241 w 1434426"/>
                <a:gd name="T21" fmla="*/ 7492213 h 11198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34426" h="1119892">
                  <a:moveTo>
                    <a:pt x="717214" y="1119892"/>
                  </a:moveTo>
                  <a:cubicBezTo>
                    <a:pt x="321735" y="1119892"/>
                    <a:pt x="0" y="798157"/>
                    <a:pt x="0" y="402679"/>
                  </a:cubicBezTo>
                  <a:lnTo>
                    <a:pt x="0" y="0"/>
                  </a:lnTo>
                  <a:lnTo>
                    <a:pt x="142875" y="0"/>
                  </a:lnTo>
                  <a:lnTo>
                    <a:pt x="142875" y="402679"/>
                  </a:lnTo>
                  <a:cubicBezTo>
                    <a:pt x="142875" y="719376"/>
                    <a:pt x="400526" y="977017"/>
                    <a:pt x="717214" y="977017"/>
                  </a:cubicBezTo>
                  <a:cubicBezTo>
                    <a:pt x="1033901" y="977017"/>
                    <a:pt x="1291552" y="719376"/>
                    <a:pt x="1291552" y="402679"/>
                  </a:cubicBezTo>
                  <a:lnTo>
                    <a:pt x="1291552" y="0"/>
                  </a:lnTo>
                  <a:lnTo>
                    <a:pt x="1434427" y="0"/>
                  </a:lnTo>
                  <a:lnTo>
                    <a:pt x="1434427" y="402679"/>
                  </a:lnTo>
                  <a:cubicBezTo>
                    <a:pt x="1434427" y="798148"/>
                    <a:pt x="1112682" y="1119892"/>
                    <a:pt x="717214" y="1119892"/>
                  </a:cubicBezTo>
                  <a:close/>
                </a:path>
              </a:pathLst>
            </a:custGeom>
            <a:solidFill>
              <a:srgbClr val="0721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sk-SK"/>
            </a:p>
          </p:txBody>
        </p:sp>
        <p:sp>
          <p:nvSpPr>
            <p:cNvPr id="20496" name="Freeform: Shape 6">
              <a:extLst>
                <a:ext uri="{FF2B5EF4-FFF2-40B4-BE49-F238E27FC236}">
                  <a16:creationId xmlns:a16="http://schemas.microsoft.com/office/drawing/2014/main" id="{6C580AE2-CF80-4F8C-80B5-8F1FBEF2FD8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6293" y="2681289"/>
              <a:ext cx="1704973" cy="1331115"/>
            </a:xfrm>
            <a:custGeom>
              <a:avLst/>
              <a:gdLst>
                <a:gd name="T0" fmla="*/ 9596462 w 1434426"/>
                <a:gd name="T1" fmla="*/ 7492213 h 1119892"/>
                <a:gd name="T2" fmla="*/ 8640619 w 1434426"/>
                <a:gd name="T3" fmla="*/ 7492213 h 1119892"/>
                <a:gd name="T4" fmla="*/ 8640619 w 1434426"/>
                <a:gd name="T5" fmla="*/ 4798247 h 1119892"/>
                <a:gd name="T6" fmla="*/ 4798236 w 1434426"/>
                <a:gd name="T7" fmla="*/ 955852 h 1119892"/>
                <a:gd name="T8" fmla="*/ 955847 w 1434426"/>
                <a:gd name="T9" fmla="*/ 4798247 h 1119892"/>
                <a:gd name="T10" fmla="*/ 955847 w 1434426"/>
                <a:gd name="T11" fmla="*/ 7492213 h 1119892"/>
                <a:gd name="T12" fmla="*/ 0 w 1434426"/>
                <a:gd name="T13" fmla="*/ 7492213 h 1119892"/>
                <a:gd name="T14" fmla="*/ 0 w 1434426"/>
                <a:gd name="T15" fmla="*/ 4798247 h 1119892"/>
                <a:gd name="T16" fmla="*/ 4798236 w 1434426"/>
                <a:gd name="T17" fmla="*/ 0 h 1119892"/>
                <a:gd name="T18" fmla="*/ 9596462 w 1434426"/>
                <a:gd name="T19" fmla="*/ 4798247 h 1119892"/>
                <a:gd name="T20" fmla="*/ 9596462 w 1434426"/>
                <a:gd name="T21" fmla="*/ 7492213 h 11198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34426" h="1119892">
                  <a:moveTo>
                    <a:pt x="1434427" y="1119892"/>
                  </a:moveTo>
                  <a:lnTo>
                    <a:pt x="1291552" y="1119892"/>
                  </a:lnTo>
                  <a:lnTo>
                    <a:pt x="1291552" y="717214"/>
                  </a:lnTo>
                  <a:cubicBezTo>
                    <a:pt x="1291552" y="400517"/>
                    <a:pt x="1033901" y="142875"/>
                    <a:pt x="717213" y="142875"/>
                  </a:cubicBezTo>
                  <a:cubicBezTo>
                    <a:pt x="400526" y="142875"/>
                    <a:pt x="142875" y="400517"/>
                    <a:pt x="142875" y="717214"/>
                  </a:cubicBezTo>
                  <a:lnTo>
                    <a:pt x="142875" y="1119892"/>
                  </a:lnTo>
                  <a:lnTo>
                    <a:pt x="0" y="1119892"/>
                  </a:lnTo>
                  <a:lnTo>
                    <a:pt x="0" y="717214"/>
                  </a:lnTo>
                  <a:cubicBezTo>
                    <a:pt x="0" y="321735"/>
                    <a:pt x="321735" y="0"/>
                    <a:pt x="717213" y="0"/>
                  </a:cubicBezTo>
                  <a:cubicBezTo>
                    <a:pt x="1112692" y="0"/>
                    <a:pt x="1434427" y="321735"/>
                    <a:pt x="1434427" y="717214"/>
                  </a:cubicBezTo>
                  <a:lnTo>
                    <a:pt x="1434427" y="1119892"/>
                  </a:lnTo>
                  <a:close/>
                </a:path>
              </a:pathLst>
            </a:custGeom>
            <a:solidFill>
              <a:srgbClr val="FF9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sk-SK"/>
            </a:p>
          </p:txBody>
        </p:sp>
        <p:grpSp>
          <p:nvGrpSpPr>
            <p:cNvPr id="8" name="Graphic 2">
              <a:extLst>
                <a:ext uri="{FF2B5EF4-FFF2-40B4-BE49-F238E27FC236}">
                  <a16:creationId xmlns:a16="http://schemas.microsoft.com/office/drawing/2014/main" id="{17CF3889-AD32-470F-A509-4DD371BE2C5E}"/>
                </a:ext>
              </a:extLst>
            </p:cNvPr>
            <p:cNvGrpSpPr/>
            <p:nvPr/>
          </p:nvGrpSpPr>
          <p:grpSpPr>
            <a:xfrm>
              <a:off x="3477585" y="3773634"/>
              <a:ext cx="477541" cy="477541"/>
              <a:chOff x="3957275" y="3610431"/>
              <a:chExt cx="401764" cy="401764"/>
            </a:xfrm>
            <a:solidFill>
              <a:schemeClr val="accent1"/>
            </a:solidFill>
          </p:grpSpPr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4EC94BC-27C0-4AF8-B2C9-A065046327F9}"/>
                  </a:ext>
                </a:extLst>
              </p:cNvPr>
              <p:cNvSpPr/>
              <p:nvPr/>
            </p:nvSpPr>
            <p:spPr>
              <a:xfrm>
                <a:off x="4028713" y="3681869"/>
                <a:ext cx="258889" cy="258889"/>
              </a:xfrm>
              <a:custGeom>
                <a:avLst/>
                <a:gdLst>
                  <a:gd name="connsiteX0" fmla="*/ 258889 w 258889"/>
                  <a:gd name="connsiteY0" fmla="*/ 129445 h 258889"/>
                  <a:gd name="connsiteX1" fmla="*/ 129445 w 258889"/>
                  <a:gd name="connsiteY1" fmla="*/ 258889 h 258889"/>
                  <a:gd name="connsiteX2" fmla="*/ 0 w 258889"/>
                  <a:gd name="connsiteY2" fmla="*/ 129445 h 258889"/>
                  <a:gd name="connsiteX3" fmla="*/ 129445 w 258889"/>
                  <a:gd name="connsiteY3" fmla="*/ 0 h 258889"/>
                  <a:gd name="connsiteX4" fmla="*/ 258889 w 258889"/>
                  <a:gd name="connsiteY4" fmla="*/ 129445 h 2588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889" h="258889">
                    <a:moveTo>
                      <a:pt x="258889" y="129445"/>
                    </a:moveTo>
                    <a:cubicBezTo>
                      <a:pt x="258889" y="200935"/>
                      <a:pt x="200935" y="258889"/>
                      <a:pt x="129445" y="258889"/>
                    </a:cubicBezTo>
                    <a:cubicBezTo>
                      <a:pt x="57954" y="258889"/>
                      <a:pt x="0" y="200935"/>
                      <a:pt x="0" y="129445"/>
                    </a:cubicBezTo>
                    <a:cubicBezTo>
                      <a:pt x="0" y="57954"/>
                      <a:pt x="57955" y="0"/>
                      <a:pt x="129445" y="0"/>
                    </a:cubicBezTo>
                    <a:cubicBezTo>
                      <a:pt x="200935" y="0"/>
                      <a:pt x="258889" y="57954"/>
                      <a:pt x="258889" y="129445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37AB240F-E1C8-46AF-83ED-A0811F332D27}"/>
                  </a:ext>
                </a:extLst>
              </p:cNvPr>
              <p:cNvSpPr/>
              <p:nvPr/>
            </p:nvSpPr>
            <p:spPr>
              <a:xfrm>
                <a:off x="3957275" y="3610431"/>
                <a:ext cx="401764" cy="401764"/>
              </a:xfrm>
              <a:custGeom>
                <a:avLst/>
                <a:gdLst>
                  <a:gd name="connsiteX0" fmla="*/ 200882 w 401764"/>
                  <a:gd name="connsiteY0" fmla="*/ 401764 h 401764"/>
                  <a:gd name="connsiteX1" fmla="*/ 0 w 401764"/>
                  <a:gd name="connsiteY1" fmla="*/ 200882 h 401764"/>
                  <a:gd name="connsiteX2" fmla="*/ 200882 w 401764"/>
                  <a:gd name="connsiteY2" fmla="*/ 0 h 401764"/>
                  <a:gd name="connsiteX3" fmla="*/ 401764 w 401764"/>
                  <a:gd name="connsiteY3" fmla="*/ 200882 h 401764"/>
                  <a:gd name="connsiteX4" fmla="*/ 200882 w 401764"/>
                  <a:gd name="connsiteY4" fmla="*/ 401764 h 401764"/>
                  <a:gd name="connsiteX5" fmla="*/ 200882 w 401764"/>
                  <a:gd name="connsiteY5" fmla="*/ 142875 h 401764"/>
                  <a:gd name="connsiteX6" fmla="*/ 142875 w 401764"/>
                  <a:gd name="connsiteY6" fmla="*/ 200882 h 401764"/>
                  <a:gd name="connsiteX7" fmla="*/ 200882 w 401764"/>
                  <a:gd name="connsiteY7" fmla="*/ 258889 h 401764"/>
                  <a:gd name="connsiteX8" fmla="*/ 258889 w 401764"/>
                  <a:gd name="connsiteY8" fmla="*/ 200882 h 401764"/>
                  <a:gd name="connsiteX9" fmla="*/ 200882 w 401764"/>
                  <a:gd name="connsiteY9" fmla="*/ 142875 h 401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01764" h="401764">
                    <a:moveTo>
                      <a:pt x="200882" y="401764"/>
                    </a:moveTo>
                    <a:cubicBezTo>
                      <a:pt x="90116" y="401764"/>
                      <a:pt x="0" y="311648"/>
                      <a:pt x="0" y="200882"/>
                    </a:cubicBezTo>
                    <a:cubicBezTo>
                      <a:pt x="0" y="90116"/>
                      <a:pt x="90116" y="0"/>
                      <a:pt x="200882" y="0"/>
                    </a:cubicBezTo>
                    <a:cubicBezTo>
                      <a:pt x="311648" y="0"/>
                      <a:pt x="401764" y="90116"/>
                      <a:pt x="401764" y="200882"/>
                    </a:cubicBezTo>
                    <a:cubicBezTo>
                      <a:pt x="401764" y="311648"/>
                      <a:pt x="311648" y="401764"/>
                      <a:pt x="200882" y="401764"/>
                    </a:cubicBezTo>
                    <a:close/>
                    <a:moveTo>
                      <a:pt x="200882" y="142875"/>
                    </a:moveTo>
                    <a:cubicBezTo>
                      <a:pt x="168897" y="142875"/>
                      <a:pt x="142875" y="168897"/>
                      <a:pt x="142875" y="200882"/>
                    </a:cubicBezTo>
                    <a:cubicBezTo>
                      <a:pt x="142875" y="232867"/>
                      <a:pt x="168888" y="258889"/>
                      <a:pt x="200882" y="258889"/>
                    </a:cubicBezTo>
                    <a:cubicBezTo>
                      <a:pt x="232877" y="258889"/>
                      <a:pt x="258889" y="232867"/>
                      <a:pt x="258889" y="200882"/>
                    </a:cubicBezTo>
                    <a:cubicBezTo>
                      <a:pt x="258889" y="168897"/>
                      <a:pt x="232867" y="142875"/>
                      <a:pt x="200882" y="142875"/>
                    </a:cubicBezTo>
                    <a:close/>
                  </a:path>
                </a:pathLst>
              </a:custGeom>
              <a:solidFill>
                <a:srgbClr val="072156"/>
              </a:solidFill>
              <a:ln w="95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</p:grpSp>
        <p:grpSp>
          <p:nvGrpSpPr>
            <p:cNvPr id="9" name="Graphic 2">
              <a:extLst>
                <a:ext uri="{FF2B5EF4-FFF2-40B4-BE49-F238E27FC236}">
                  <a16:creationId xmlns:a16="http://schemas.microsoft.com/office/drawing/2014/main" id="{2077D70E-481E-444F-B44C-A274E0E70A0A}"/>
                </a:ext>
              </a:extLst>
            </p:cNvPr>
            <p:cNvGrpSpPr/>
            <p:nvPr/>
          </p:nvGrpSpPr>
          <p:grpSpPr>
            <a:xfrm>
              <a:off x="5012724" y="3773634"/>
              <a:ext cx="477553" cy="477541"/>
              <a:chOff x="5248817" y="3610431"/>
              <a:chExt cx="401774" cy="401764"/>
            </a:xfrm>
            <a:solidFill>
              <a:schemeClr val="accent1"/>
            </a:solidFill>
          </p:grpSpPr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102627DD-EBA6-482C-BAEC-2FE7CFBE82FD}"/>
                  </a:ext>
                </a:extLst>
              </p:cNvPr>
              <p:cNvSpPr/>
              <p:nvPr/>
            </p:nvSpPr>
            <p:spPr>
              <a:xfrm>
                <a:off x="5320255" y="3681869"/>
                <a:ext cx="258889" cy="258889"/>
              </a:xfrm>
              <a:custGeom>
                <a:avLst/>
                <a:gdLst>
                  <a:gd name="connsiteX0" fmla="*/ 258890 w 258889"/>
                  <a:gd name="connsiteY0" fmla="*/ 129445 h 258889"/>
                  <a:gd name="connsiteX1" fmla="*/ 129445 w 258889"/>
                  <a:gd name="connsiteY1" fmla="*/ 258889 h 258889"/>
                  <a:gd name="connsiteX2" fmla="*/ 0 w 258889"/>
                  <a:gd name="connsiteY2" fmla="*/ 129445 h 258889"/>
                  <a:gd name="connsiteX3" fmla="*/ 129445 w 258889"/>
                  <a:gd name="connsiteY3" fmla="*/ 0 h 258889"/>
                  <a:gd name="connsiteX4" fmla="*/ 258890 w 258889"/>
                  <a:gd name="connsiteY4" fmla="*/ 129445 h 2588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889" h="258889">
                    <a:moveTo>
                      <a:pt x="258890" y="129445"/>
                    </a:moveTo>
                    <a:cubicBezTo>
                      <a:pt x="258890" y="200935"/>
                      <a:pt x="200935" y="258889"/>
                      <a:pt x="129445" y="258889"/>
                    </a:cubicBezTo>
                    <a:cubicBezTo>
                      <a:pt x="57954" y="258889"/>
                      <a:pt x="0" y="200935"/>
                      <a:pt x="0" y="129445"/>
                    </a:cubicBezTo>
                    <a:cubicBezTo>
                      <a:pt x="0" y="57954"/>
                      <a:pt x="57954" y="0"/>
                      <a:pt x="129445" y="0"/>
                    </a:cubicBezTo>
                    <a:cubicBezTo>
                      <a:pt x="200935" y="0"/>
                      <a:pt x="258890" y="57954"/>
                      <a:pt x="258890" y="129445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BA7EEB07-F784-4951-8DFB-EE4E130F09E2}"/>
                  </a:ext>
                </a:extLst>
              </p:cNvPr>
              <p:cNvSpPr/>
              <p:nvPr/>
            </p:nvSpPr>
            <p:spPr>
              <a:xfrm>
                <a:off x="5248817" y="3610431"/>
                <a:ext cx="401774" cy="401764"/>
              </a:xfrm>
              <a:custGeom>
                <a:avLst/>
                <a:gdLst>
                  <a:gd name="connsiteX0" fmla="*/ 200892 w 401774"/>
                  <a:gd name="connsiteY0" fmla="*/ 401764 h 401764"/>
                  <a:gd name="connsiteX1" fmla="*/ 0 w 401774"/>
                  <a:gd name="connsiteY1" fmla="*/ 200882 h 401764"/>
                  <a:gd name="connsiteX2" fmla="*/ 200892 w 401774"/>
                  <a:gd name="connsiteY2" fmla="*/ 0 h 401764"/>
                  <a:gd name="connsiteX3" fmla="*/ 401774 w 401774"/>
                  <a:gd name="connsiteY3" fmla="*/ 200882 h 401764"/>
                  <a:gd name="connsiteX4" fmla="*/ 200892 w 401774"/>
                  <a:gd name="connsiteY4" fmla="*/ 401764 h 401764"/>
                  <a:gd name="connsiteX5" fmla="*/ 200892 w 401774"/>
                  <a:gd name="connsiteY5" fmla="*/ 142875 h 401764"/>
                  <a:gd name="connsiteX6" fmla="*/ 142875 w 401774"/>
                  <a:gd name="connsiteY6" fmla="*/ 200882 h 401764"/>
                  <a:gd name="connsiteX7" fmla="*/ 200892 w 401774"/>
                  <a:gd name="connsiteY7" fmla="*/ 258889 h 401764"/>
                  <a:gd name="connsiteX8" fmla="*/ 258899 w 401774"/>
                  <a:gd name="connsiteY8" fmla="*/ 200882 h 401764"/>
                  <a:gd name="connsiteX9" fmla="*/ 200892 w 401774"/>
                  <a:gd name="connsiteY9" fmla="*/ 142875 h 401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01774" h="401764">
                    <a:moveTo>
                      <a:pt x="200892" y="401764"/>
                    </a:moveTo>
                    <a:cubicBezTo>
                      <a:pt x="90116" y="401764"/>
                      <a:pt x="0" y="311648"/>
                      <a:pt x="0" y="200882"/>
                    </a:cubicBezTo>
                    <a:cubicBezTo>
                      <a:pt x="0" y="90116"/>
                      <a:pt x="90116" y="0"/>
                      <a:pt x="200892" y="0"/>
                    </a:cubicBezTo>
                    <a:cubicBezTo>
                      <a:pt x="311658" y="0"/>
                      <a:pt x="401774" y="90116"/>
                      <a:pt x="401774" y="200882"/>
                    </a:cubicBezTo>
                    <a:cubicBezTo>
                      <a:pt x="401774" y="311648"/>
                      <a:pt x="311658" y="401764"/>
                      <a:pt x="200892" y="401764"/>
                    </a:cubicBezTo>
                    <a:close/>
                    <a:moveTo>
                      <a:pt x="200892" y="142875"/>
                    </a:moveTo>
                    <a:cubicBezTo>
                      <a:pt x="168907" y="142875"/>
                      <a:pt x="142875" y="168897"/>
                      <a:pt x="142875" y="200882"/>
                    </a:cubicBezTo>
                    <a:cubicBezTo>
                      <a:pt x="142875" y="232867"/>
                      <a:pt x="168897" y="258889"/>
                      <a:pt x="200892" y="258889"/>
                    </a:cubicBezTo>
                    <a:cubicBezTo>
                      <a:pt x="232886" y="258889"/>
                      <a:pt x="258899" y="232867"/>
                      <a:pt x="258899" y="200882"/>
                    </a:cubicBezTo>
                    <a:cubicBezTo>
                      <a:pt x="258899" y="168897"/>
                      <a:pt x="232877" y="142875"/>
                      <a:pt x="200892" y="142875"/>
                    </a:cubicBezTo>
                    <a:close/>
                  </a:path>
                </a:pathLst>
              </a:custGeom>
              <a:solidFill>
                <a:srgbClr val="072156"/>
              </a:solidFill>
              <a:ln w="95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</p:grpSp>
        <p:grpSp>
          <p:nvGrpSpPr>
            <p:cNvPr id="10" name="Graphic 2">
              <a:extLst>
                <a:ext uri="{FF2B5EF4-FFF2-40B4-BE49-F238E27FC236}">
                  <a16:creationId xmlns:a16="http://schemas.microsoft.com/office/drawing/2014/main" id="{31FC8904-154F-4B6D-861C-971E459F1D98}"/>
                </a:ext>
              </a:extLst>
            </p:cNvPr>
            <p:cNvGrpSpPr/>
            <p:nvPr/>
          </p:nvGrpSpPr>
          <p:grpSpPr>
            <a:xfrm>
              <a:off x="6547865" y="3773634"/>
              <a:ext cx="477553" cy="477541"/>
              <a:chOff x="6540360" y="3610431"/>
              <a:chExt cx="401774" cy="401764"/>
            </a:xfrm>
            <a:solidFill>
              <a:schemeClr val="accent1"/>
            </a:solidFill>
          </p:grpSpPr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54FE65DD-C239-4333-AE38-5164BA05561A}"/>
                  </a:ext>
                </a:extLst>
              </p:cNvPr>
              <p:cNvSpPr/>
              <p:nvPr/>
            </p:nvSpPr>
            <p:spPr>
              <a:xfrm>
                <a:off x="6611807" y="3681869"/>
                <a:ext cx="258889" cy="258889"/>
              </a:xfrm>
              <a:custGeom>
                <a:avLst/>
                <a:gdLst>
                  <a:gd name="connsiteX0" fmla="*/ 258890 w 258889"/>
                  <a:gd name="connsiteY0" fmla="*/ 129445 h 258889"/>
                  <a:gd name="connsiteX1" fmla="*/ 129445 w 258889"/>
                  <a:gd name="connsiteY1" fmla="*/ 258889 h 258889"/>
                  <a:gd name="connsiteX2" fmla="*/ 0 w 258889"/>
                  <a:gd name="connsiteY2" fmla="*/ 129445 h 258889"/>
                  <a:gd name="connsiteX3" fmla="*/ 129445 w 258889"/>
                  <a:gd name="connsiteY3" fmla="*/ 0 h 258889"/>
                  <a:gd name="connsiteX4" fmla="*/ 258890 w 258889"/>
                  <a:gd name="connsiteY4" fmla="*/ 129445 h 2588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889" h="258889">
                    <a:moveTo>
                      <a:pt x="258890" y="129445"/>
                    </a:moveTo>
                    <a:cubicBezTo>
                      <a:pt x="258890" y="200935"/>
                      <a:pt x="200935" y="258889"/>
                      <a:pt x="129445" y="258889"/>
                    </a:cubicBezTo>
                    <a:cubicBezTo>
                      <a:pt x="57954" y="258889"/>
                      <a:pt x="0" y="200935"/>
                      <a:pt x="0" y="129445"/>
                    </a:cubicBezTo>
                    <a:cubicBezTo>
                      <a:pt x="0" y="57954"/>
                      <a:pt x="57954" y="0"/>
                      <a:pt x="129445" y="0"/>
                    </a:cubicBezTo>
                    <a:cubicBezTo>
                      <a:pt x="200935" y="0"/>
                      <a:pt x="258890" y="57954"/>
                      <a:pt x="258890" y="129445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7280FBEB-D9EF-4B36-8B84-8CBB4ED4CB68}"/>
                  </a:ext>
                </a:extLst>
              </p:cNvPr>
              <p:cNvSpPr/>
              <p:nvPr/>
            </p:nvSpPr>
            <p:spPr>
              <a:xfrm>
                <a:off x="6540360" y="3610431"/>
                <a:ext cx="401774" cy="401764"/>
              </a:xfrm>
              <a:custGeom>
                <a:avLst/>
                <a:gdLst>
                  <a:gd name="connsiteX0" fmla="*/ 200882 w 401774"/>
                  <a:gd name="connsiteY0" fmla="*/ 401764 h 401764"/>
                  <a:gd name="connsiteX1" fmla="*/ 0 w 401774"/>
                  <a:gd name="connsiteY1" fmla="*/ 200882 h 401764"/>
                  <a:gd name="connsiteX2" fmla="*/ 200882 w 401774"/>
                  <a:gd name="connsiteY2" fmla="*/ 0 h 401764"/>
                  <a:gd name="connsiteX3" fmla="*/ 401774 w 401774"/>
                  <a:gd name="connsiteY3" fmla="*/ 200882 h 401764"/>
                  <a:gd name="connsiteX4" fmla="*/ 200882 w 401774"/>
                  <a:gd name="connsiteY4" fmla="*/ 401764 h 401764"/>
                  <a:gd name="connsiteX5" fmla="*/ 200882 w 401774"/>
                  <a:gd name="connsiteY5" fmla="*/ 142875 h 401764"/>
                  <a:gd name="connsiteX6" fmla="*/ 142875 w 401774"/>
                  <a:gd name="connsiteY6" fmla="*/ 200882 h 401764"/>
                  <a:gd name="connsiteX7" fmla="*/ 200882 w 401774"/>
                  <a:gd name="connsiteY7" fmla="*/ 258889 h 401764"/>
                  <a:gd name="connsiteX8" fmla="*/ 258899 w 401774"/>
                  <a:gd name="connsiteY8" fmla="*/ 200882 h 401764"/>
                  <a:gd name="connsiteX9" fmla="*/ 200882 w 401774"/>
                  <a:gd name="connsiteY9" fmla="*/ 142875 h 401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01774" h="401764">
                    <a:moveTo>
                      <a:pt x="200882" y="401764"/>
                    </a:moveTo>
                    <a:cubicBezTo>
                      <a:pt x="90116" y="401764"/>
                      <a:pt x="0" y="311648"/>
                      <a:pt x="0" y="200882"/>
                    </a:cubicBezTo>
                    <a:cubicBezTo>
                      <a:pt x="0" y="90116"/>
                      <a:pt x="90116" y="0"/>
                      <a:pt x="200882" y="0"/>
                    </a:cubicBezTo>
                    <a:cubicBezTo>
                      <a:pt x="311658" y="0"/>
                      <a:pt x="401774" y="90116"/>
                      <a:pt x="401774" y="200882"/>
                    </a:cubicBezTo>
                    <a:cubicBezTo>
                      <a:pt x="401774" y="311648"/>
                      <a:pt x="311658" y="401764"/>
                      <a:pt x="200882" y="401764"/>
                    </a:cubicBezTo>
                    <a:close/>
                    <a:moveTo>
                      <a:pt x="200882" y="142875"/>
                    </a:moveTo>
                    <a:cubicBezTo>
                      <a:pt x="168897" y="142875"/>
                      <a:pt x="142875" y="168897"/>
                      <a:pt x="142875" y="200882"/>
                    </a:cubicBezTo>
                    <a:cubicBezTo>
                      <a:pt x="142875" y="232867"/>
                      <a:pt x="168888" y="258889"/>
                      <a:pt x="200882" y="258889"/>
                    </a:cubicBezTo>
                    <a:cubicBezTo>
                      <a:pt x="232877" y="258889"/>
                      <a:pt x="258899" y="232867"/>
                      <a:pt x="258899" y="200882"/>
                    </a:cubicBezTo>
                    <a:cubicBezTo>
                      <a:pt x="258899" y="168897"/>
                      <a:pt x="232877" y="142875"/>
                      <a:pt x="200882" y="142875"/>
                    </a:cubicBezTo>
                    <a:close/>
                  </a:path>
                </a:pathLst>
              </a:custGeom>
              <a:solidFill>
                <a:srgbClr val="072156"/>
              </a:solidFill>
              <a:ln w="95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</p:grpSp>
        <p:grpSp>
          <p:nvGrpSpPr>
            <p:cNvPr id="11" name="Graphic 2">
              <a:extLst>
                <a:ext uri="{FF2B5EF4-FFF2-40B4-BE49-F238E27FC236}">
                  <a16:creationId xmlns:a16="http://schemas.microsoft.com/office/drawing/2014/main" id="{6C29CA6C-D3C4-4997-B46D-5DB18417CEA5}"/>
                </a:ext>
              </a:extLst>
            </p:cNvPr>
            <p:cNvGrpSpPr/>
            <p:nvPr/>
          </p:nvGrpSpPr>
          <p:grpSpPr>
            <a:xfrm>
              <a:off x="8083016" y="3773634"/>
              <a:ext cx="477541" cy="477541"/>
              <a:chOff x="7831912" y="3610431"/>
              <a:chExt cx="401764" cy="401764"/>
            </a:xfrm>
            <a:solidFill>
              <a:schemeClr val="accent1"/>
            </a:solidFill>
          </p:grpSpPr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0C9EAEAF-C247-42CF-B3D2-C04CEBDA4490}"/>
                  </a:ext>
                </a:extLst>
              </p:cNvPr>
              <p:cNvSpPr/>
              <p:nvPr/>
            </p:nvSpPr>
            <p:spPr>
              <a:xfrm>
                <a:off x="7903349" y="3681869"/>
                <a:ext cx="258889" cy="258889"/>
              </a:xfrm>
              <a:custGeom>
                <a:avLst/>
                <a:gdLst>
                  <a:gd name="connsiteX0" fmla="*/ 258889 w 258889"/>
                  <a:gd name="connsiteY0" fmla="*/ 129445 h 258889"/>
                  <a:gd name="connsiteX1" fmla="*/ 129444 w 258889"/>
                  <a:gd name="connsiteY1" fmla="*/ 258889 h 258889"/>
                  <a:gd name="connsiteX2" fmla="*/ -1 w 258889"/>
                  <a:gd name="connsiteY2" fmla="*/ 129445 h 258889"/>
                  <a:gd name="connsiteX3" fmla="*/ 129444 w 258889"/>
                  <a:gd name="connsiteY3" fmla="*/ 0 h 258889"/>
                  <a:gd name="connsiteX4" fmla="*/ 258889 w 258889"/>
                  <a:gd name="connsiteY4" fmla="*/ 129445 h 2588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889" h="258889">
                    <a:moveTo>
                      <a:pt x="258889" y="129445"/>
                    </a:moveTo>
                    <a:cubicBezTo>
                      <a:pt x="258889" y="200935"/>
                      <a:pt x="200935" y="258889"/>
                      <a:pt x="129444" y="258889"/>
                    </a:cubicBezTo>
                    <a:cubicBezTo>
                      <a:pt x="57954" y="258889"/>
                      <a:pt x="-1" y="200935"/>
                      <a:pt x="-1" y="129445"/>
                    </a:cubicBezTo>
                    <a:cubicBezTo>
                      <a:pt x="-1" y="57954"/>
                      <a:pt x="57954" y="0"/>
                      <a:pt x="129444" y="0"/>
                    </a:cubicBezTo>
                    <a:cubicBezTo>
                      <a:pt x="200935" y="0"/>
                      <a:pt x="258889" y="57954"/>
                      <a:pt x="258889" y="129445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A0914C18-0DCC-4B1A-ADA7-41F0AF504D8A}"/>
                  </a:ext>
                </a:extLst>
              </p:cNvPr>
              <p:cNvSpPr/>
              <p:nvPr/>
            </p:nvSpPr>
            <p:spPr>
              <a:xfrm>
                <a:off x="7831912" y="3610431"/>
                <a:ext cx="401764" cy="401764"/>
              </a:xfrm>
              <a:custGeom>
                <a:avLst/>
                <a:gdLst>
                  <a:gd name="connsiteX0" fmla="*/ 200883 w 401764"/>
                  <a:gd name="connsiteY0" fmla="*/ 401764 h 401764"/>
                  <a:gd name="connsiteX1" fmla="*/ 0 w 401764"/>
                  <a:gd name="connsiteY1" fmla="*/ 200882 h 401764"/>
                  <a:gd name="connsiteX2" fmla="*/ 200883 w 401764"/>
                  <a:gd name="connsiteY2" fmla="*/ 0 h 401764"/>
                  <a:gd name="connsiteX3" fmla="*/ 401764 w 401764"/>
                  <a:gd name="connsiteY3" fmla="*/ 200882 h 401764"/>
                  <a:gd name="connsiteX4" fmla="*/ 200883 w 401764"/>
                  <a:gd name="connsiteY4" fmla="*/ 401764 h 401764"/>
                  <a:gd name="connsiteX5" fmla="*/ 200883 w 401764"/>
                  <a:gd name="connsiteY5" fmla="*/ 142875 h 401764"/>
                  <a:gd name="connsiteX6" fmla="*/ 142875 w 401764"/>
                  <a:gd name="connsiteY6" fmla="*/ 200882 h 401764"/>
                  <a:gd name="connsiteX7" fmla="*/ 200883 w 401764"/>
                  <a:gd name="connsiteY7" fmla="*/ 258889 h 401764"/>
                  <a:gd name="connsiteX8" fmla="*/ 258889 w 401764"/>
                  <a:gd name="connsiteY8" fmla="*/ 200882 h 401764"/>
                  <a:gd name="connsiteX9" fmla="*/ 200883 w 401764"/>
                  <a:gd name="connsiteY9" fmla="*/ 142875 h 401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01764" h="401764">
                    <a:moveTo>
                      <a:pt x="200883" y="401764"/>
                    </a:moveTo>
                    <a:cubicBezTo>
                      <a:pt x="90116" y="401764"/>
                      <a:pt x="0" y="311648"/>
                      <a:pt x="0" y="200882"/>
                    </a:cubicBezTo>
                    <a:cubicBezTo>
                      <a:pt x="0" y="90116"/>
                      <a:pt x="90116" y="0"/>
                      <a:pt x="200883" y="0"/>
                    </a:cubicBezTo>
                    <a:cubicBezTo>
                      <a:pt x="311648" y="0"/>
                      <a:pt x="401764" y="90116"/>
                      <a:pt x="401764" y="200882"/>
                    </a:cubicBezTo>
                    <a:cubicBezTo>
                      <a:pt x="401764" y="311648"/>
                      <a:pt x="311648" y="401764"/>
                      <a:pt x="200883" y="401764"/>
                    </a:cubicBezTo>
                    <a:close/>
                    <a:moveTo>
                      <a:pt x="200883" y="142875"/>
                    </a:moveTo>
                    <a:cubicBezTo>
                      <a:pt x="168897" y="142875"/>
                      <a:pt x="142875" y="168897"/>
                      <a:pt x="142875" y="200882"/>
                    </a:cubicBezTo>
                    <a:cubicBezTo>
                      <a:pt x="142875" y="232867"/>
                      <a:pt x="168888" y="258889"/>
                      <a:pt x="200883" y="258889"/>
                    </a:cubicBezTo>
                    <a:cubicBezTo>
                      <a:pt x="232877" y="258889"/>
                      <a:pt x="258889" y="232867"/>
                      <a:pt x="258889" y="200882"/>
                    </a:cubicBezTo>
                    <a:cubicBezTo>
                      <a:pt x="258889" y="168897"/>
                      <a:pt x="232877" y="142875"/>
                      <a:pt x="200883" y="142875"/>
                    </a:cubicBezTo>
                    <a:close/>
                  </a:path>
                </a:pathLst>
              </a:custGeom>
              <a:solidFill>
                <a:srgbClr val="072156"/>
              </a:solidFill>
              <a:ln w="95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</p:grpSp>
        <p:grpSp>
          <p:nvGrpSpPr>
            <p:cNvPr id="12" name="Graphic 2">
              <a:extLst>
                <a:ext uri="{FF2B5EF4-FFF2-40B4-BE49-F238E27FC236}">
                  <a16:creationId xmlns:a16="http://schemas.microsoft.com/office/drawing/2014/main" id="{93FF15C9-4944-4EC5-B8D5-353857AA4AAA}"/>
                </a:ext>
              </a:extLst>
            </p:cNvPr>
            <p:cNvGrpSpPr/>
            <p:nvPr/>
          </p:nvGrpSpPr>
          <p:grpSpPr>
            <a:xfrm>
              <a:off x="9618156" y="3773634"/>
              <a:ext cx="477551" cy="477541"/>
              <a:chOff x="9123454" y="3610431"/>
              <a:chExt cx="401773" cy="401764"/>
            </a:xfrm>
            <a:solidFill>
              <a:schemeClr val="accent1"/>
            </a:solidFill>
          </p:grpSpPr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ECCCAA39-5101-406D-9AF3-5B99E63559B3}"/>
                  </a:ext>
                </a:extLst>
              </p:cNvPr>
              <p:cNvSpPr/>
              <p:nvPr/>
            </p:nvSpPr>
            <p:spPr>
              <a:xfrm>
                <a:off x="9194892" y="3681869"/>
                <a:ext cx="258889" cy="258889"/>
              </a:xfrm>
              <a:custGeom>
                <a:avLst/>
                <a:gdLst>
                  <a:gd name="connsiteX0" fmla="*/ 258890 w 258889"/>
                  <a:gd name="connsiteY0" fmla="*/ 129445 h 258889"/>
                  <a:gd name="connsiteX1" fmla="*/ 129445 w 258889"/>
                  <a:gd name="connsiteY1" fmla="*/ 258889 h 258889"/>
                  <a:gd name="connsiteX2" fmla="*/ 0 w 258889"/>
                  <a:gd name="connsiteY2" fmla="*/ 129445 h 258889"/>
                  <a:gd name="connsiteX3" fmla="*/ 129445 w 258889"/>
                  <a:gd name="connsiteY3" fmla="*/ 0 h 258889"/>
                  <a:gd name="connsiteX4" fmla="*/ 258890 w 258889"/>
                  <a:gd name="connsiteY4" fmla="*/ 129445 h 2588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889" h="258889">
                    <a:moveTo>
                      <a:pt x="258890" y="129445"/>
                    </a:moveTo>
                    <a:cubicBezTo>
                      <a:pt x="258890" y="200935"/>
                      <a:pt x="200935" y="258889"/>
                      <a:pt x="129445" y="258889"/>
                    </a:cubicBezTo>
                    <a:cubicBezTo>
                      <a:pt x="57954" y="258889"/>
                      <a:pt x="0" y="200935"/>
                      <a:pt x="0" y="129445"/>
                    </a:cubicBezTo>
                    <a:cubicBezTo>
                      <a:pt x="0" y="57954"/>
                      <a:pt x="57954" y="0"/>
                      <a:pt x="129445" y="0"/>
                    </a:cubicBezTo>
                    <a:cubicBezTo>
                      <a:pt x="200935" y="0"/>
                      <a:pt x="258890" y="57954"/>
                      <a:pt x="258890" y="129445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F627323D-AF64-4552-B9BB-DE0ABEFE4C68}"/>
                  </a:ext>
                </a:extLst>
              </p:cNvPr>
              <p:cNvSpPr/>
              <p:nvPr/>
            </p:nvSpPr>
            <p:spPr>
              <a:xfrm>
                <a:off x="9123454" y="3610431"/>
                <a:ext cx="401773" cy="401764"/>
              </a:xfrm>
              <a:custGeom>
                <a:avLst/>
                <a:gdLst>
                  <a:gd name="connsiteX0" fmla="*/ 200882 w 401773"/>
                  <a:gd name="connsiteY0" fmla="*/ 401764 h 401764"/>
                  <a:gd name="connsiteX1" fmla="*/ 0 w 401773"/>
                  <a:gd name="connsiteY1" fmla="*/ 200882 h 401764"/>
                  <a:gd name="connsiteX2" fmla="*/ 200882 w 401773"/>
                  <a:gd name="connsiteY2" fmla="*/ 0 h 401764"/>
                  <a:gd name="connsiteX3" fmla="*/ 401774 w 401773"/>
                  <a:gd name="connsiteY3" fmla="*/ 200882 h 401764"/>
                  <a:gd name="connsiteX4" fmla="*/ 200882 w 401773"/>
                  <a:gd name="connsiteY4" fmla="*/ 401764 h 401764"/>
                  <a:gd name="connsiteX5" fmla="*/ 200882 w 401773"/>
                  <a:gd name="connsiteY5" fmla="*/ 142875 h 401764"/>
                  <a:gd name="connsiteX6" fmla="*/ 142875 w 401773"/>
                  <a:gd name="connsiteY6" fmla="*/ 200882 h 401764"/>
                  <a:gd name="connsiteX7" fmla="*/ 200882 w 401773"/>
                  <a:gd name="connsiteY7" fmla="*/ 258889 h 401764"/>
                  <a:gd name="connsiteX8" fmla="*/ 258899 w 401773"/>
                  <a:gd name="connsiteY8" fmla="*/ 200882 h 401764"/>
                  <a:gd name="connsiteX9" fmla="*/ 200882 w 401773"/>
                  <a:gd name="connsiteY9" fmla="*/ 142875 h 401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01773" h="401764">
                    <a:moveTo>
                      <a:pt x="200882" y="401764"/>
                    </a:moveTo>
                    <a:cubicBezTo>
                      <a:pt x="90116" y="401764"/>
                      <a:pt x="0" y="311648"/>
                      <a:pt x="0" y="200882"/>
                    </a:cubicBezTo>
                    <a:cubicBezTo>
                      <a:pt x="0" y="90116"/>
                      <a:pt x="90116" y="0"/>
                      <a:pt x="200882" y="0"/>
                    </a:cubicBezTo>
                    <a:cubicBezTo>
                      <a:pt x="311658" y="0"/>
                      <a:pt x="401774" y="90116"/>
                      <a:pt x="401774" y="200882"/>
                    </a:cubicBezTo>
                    <a:cubicBezTo>
                      <a:pt x="401774" y="311648"/>
                      <a:pt x="311658" y="401764"/>
                      <a:pt x="200882" y="401764"/>
                    </a:cubicBezTo>
                    <a:close/>
                    <a:moveTo>
                      <a:pt x="200882" y="142875"/>
                    </a:moveTo>
                    <a:cubicBezTo>
                      <a:pt x="168897" y="142875"/>
                      <a:pt x="142875" y="168897"/>
                      <a:pt x="142875" y="200882"/>
                    </a:cubicBezTo>
                    <a:cubicBezTo>
                      <a:pt x="142875" y="232867"/>
                      <a:pt x="168887" y="258889"/>
                      <a:pt x="200882" y="258889"/>
                    </a:cubicBezTo>
                    <a:cubicBezTo>
                      <a:pt x="232876" y="258889"/>
                      <a:pt x="258899" y="232867"/>
                      <a:pt x="258899" y="200882"/>
                    </a:cubicBezTo>
                    <a:cubicBezTo>
                      <a:pt x="258899" y="168897"/>
                      <a:pt x="232867" y="142875"/>
                      <a:pt x="200882" y="142875"/>
                    </a:cubicBezTo>
                    <a:close/>
                  </a:path>
                </a:pathLst>
              </a:custGeom>
              <a:solidFill>
                <a:srgbClr val="072156"/>
              </a:solidFill>
              <a:ln w="95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</p:grpSp>
        <p:sp>
          <p:nvSpPr>
            <p:cNvPr id="20502" name="Freeform: Shape 12">
              <a:extLst>
                <a:ext uri="{FF2B5EF4-FFF2-40B4-BE49-F238E27FC236}">
                  <a16:creationId xmlns:a16="http://schemas.microsoft.com/office/drawing/2014/main" id="{570919F6-82E6-4719-B6D2-9838439CD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6414" y="3021410"/>
              <a:ext cx="1024731" cy="1024731"/>
            </a:xfrm>
            <a:custGeom>
              <a:avLst/>
              <a:gdLst>
                <a:gd name="T0" fmla="*/ 5767684 w 862126"/>
                <a:gd name="T1" fmla="*/ 2883836 h 862126"/>
                <a:gd name="T2" fmla="*/ 2883836 w 862126"/>
                <a:gd name="T3" fmla="*/ 5767684 h 862126"/>
                <a:gd name="T4" fmla="*/ 0 w 862126"/>
                <a:gd name="T5" fmla="*/ 2883836 h 862126"/>
                <a:gd name="T6" fmla="*/ 2883836 w 862126"/>
                <a:gd name="T7" fmla="*/ 0 h 862126"/>
                <a:gd name="T8" fmla="*/ 5767684 w 862126"/>
                <a:gd name="T9" fmla="*/ 2883836 h 8621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62126" h="862126">
                  <a:moveTo>
                    <a:pt x="862127" y="431063"/>
                  </a:moveTo>
                  <a:cubicBezTo>
                    <a:pt x="862127" y="669133"/>
                    <a:pt x="669133" y="862127"/>
                    <a:pt x="431063" y="862127"/>
                  </a:cubicBezTo>
                  <a:cubicBezTo>
                    <a:pt x="192994" y="862127"/>
                    <a:pt x="0" y="669133"/>
                    <a:pt x="0" y="431063"/>
                  </a:cubicBezTo>
                  <a:cubicBezTo>
                    <a:pt x="0" y="192994"/>
                    <a:pt x="192994" y="0"/>
                    <a:pt x="431063" y="0"/>
                  </a:cubicBezTo>
                  <a:cubicBezTo>
                    <a:pt x="669133" y="0"/>
                    <a:pt x="862127" y="192994"/>
                    <a:pt x="862127" y="431063"/>
                  </a:cubicBezTo>
                  <a:close/>
                </a:path>
              </a:pathLst>
            </a:custGeom>
            <a:solidFill>
              <a:srgbClr val="FF9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sk-SK"/>
            </a:p>
          </p:txBody>
        </p:sp>
        <p:sp>
          <p:nvSpPr>
            <p:cNvPr id="20503" name="Freeform: Shape 14">
              <a:extLst>
                <a:ext uri="{FF2B5EF4-FFF2-40B4-BE49-F238E27FC236}">
                  <a16:creationId xmlns:a16="http://schemas.microsoft.com/office/drawing/2014/main" id="{533A7A1C-B23D-41AF-8E27-5076E4B4B5A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1798" y="3533777"/>
              <a:ext cx="33965" cy="1498401"/>
            </a:xfrm>
            <a:custGeom>
              <a:avLst/>
              <a:gdLst>
                <a:gd name="T0" fmla="*/ 0 w 28575"/>
                <a:gd name="T1" fmla="*/ 0 h 1260633"/>
                <a:gd name="T2" fmla="*/ 191200 w 28575"/>
                <a:gd name="T3" fmla="*/ 0 h 1260633"/>
                <a:gd name="T4" fmla="*/ 191200 w 28575"/>
                <a:gd name="T5" fmla="*/ 8433780 h 1260633"/>
                <a:gd name="T6" fmla="*/ 0 w 28575"/>
                <a:gd name="T7" fmla="*/ 8433780 h 126063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575" h="1260633">
                  <a:moveTo>
                    <a:pt x="0" y="0"/>
                  </a:moveTo>
                  <a:lnTo>
                    <a:pt x="28575" y="0"/>
                  </a:lnTo>
                  <a:lnTo>
                    <a:pt x="28575" y="1260634"/>
                  </a:lnTo>
                  <a:lnTo>
                    <a:pt x="0" y="12606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sk-SK"/>
            </a:p>
          </p:txBody>
        </p:sp>
        <p:sp>
          <p:nvSpPr>
            <p:cNvPr id="20504" name="Freeform: Shape 15">
              <a:extLst>
                <a:ext uri="{FF2B5EF4-FFF2-40B4-BE49-F238E27FC236}">
                  <a16:creationId xmlns:a16="http://schemas.microsoft.com/office/drawing/2014/main" id="{6CFF7E82-FF7D-4F1D-93D7-4E29A0C418B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5784" y="3978667"/>
              <a:ext cx="1024731" cy="1024731"/>
            </a:xfrm>
            <a:custGeom>
              <a:avLst/>
              <a:gdLst>
                <a:gd name="T0" fmla="*/ 5767684 w 862126"/>
                <a:gd name="T1" fmla="*/ 2883836 h 862126"/>
                <a:gd name="T2" fmla="*/ 2883836 w 862126"/>
                <a:gd name="T3" fmla="*/ 5767684 h 862126"/>
                <a:gd name="T4" fmla="*/ 0 w 862126"/>
                <a:gd name="T5" fmla="*/ 2883836 h 862126"/>
                <a:gd name="T6" fmla="*/ 2883836 w 862126"/>
                <a:gd name="T7" fmla="*/ 0 h 862126"/>
                <a:gd name="T8" fmla="*/ 5767684 w 862126"/>
                <a:gd name="T9" fmla="*/ 2883836 h 8621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62126" h="862126">
                  <a:moveTo>
                    <a:pt x="862127" y="431063"/>
                  </a:moveTo>
                  <a:cubicBezTo>
                    <a:pt x="862127" y="669133"/>
                    <a:pt x="669133" y="862127"/>
                    <a:pt x="431063" y="862127"/>
                  </a:cubicBezTo>
                  <a:cubicBezTo>
                    <a:pt x="192994" y="862127"/>
                    <a:pt x="0" y="669133"/>
                    <a:pt x="0" y="431063"/>
                  </a:cubicBezTo>
                  <a:cubicBezTo>
                    <a:pt x="0" y="192994"/>
                    <a:pt x="192994" y="0"/>
                    <a:pt x="431063" y="0"/>
                  </a:cubicBezTo>
                  <a:cubicBezTo>
                    <a:pt x="669133" y="0"/>
                    <a:pt x="862127" y="192994"/>
                    <a:pt x="862127" y="431063"/>
                  </a:cubicBezTo>
                  <a:close/>
                </a:path>
              </a:pathLst>
            </a:custGeom>
            <a:solidFill>
              <a:srgbClr val="0721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sk-SK"/>
            </a:p>
          </p:txBody>
        </p:sp>
        <p:sp>
          <p:nvSpPr>
            <p:cNvPr id="20505" name="Freeform: Shape 18">
              <a:extLst>
                <a:ext uri="{FF2B5EF4-FFF2-40B4-BE49-F238E27FC236}">
                  <a16:creationId xmlns:a16="http://schemas.microsoft.com/office/drawing/2014/main" id="{1A59D2B6-135D-46AF-B93B-6A6F30C5F934}"/>
                </a:ext>
              </a:extLst>
            </p:cNvPr>
            <p:cNvSpPr>
              <a:spLocks/>
            </p:cNvSpPr>
            <p:nvPr/>
          </p:nvSpPr>
          <p:spPr bwMode="auto">
            <a:xfrm>
              <a:off x="7041845" y="3978667"/>
              <a:ext cx="1024731" cy="1024731"/>
            </a:xfrm>
            <a:custGeom>
              <a:avLst/>
              <a:gdLst>
                <a:gd name="T0" fmla="*/ 5767684 w 862126"/>
                <a:gd name="T1" fmla="*/ 2883836 h 862126"/>
                <a:gd name="T2" fmla="*/ 2883848 w 862126"/>
                <a:gd name="T3" fmla="*/ 5767684 h 862126"/>
                <a:gd name="T4" fmla="*/ 0 w 862126"/>
                <a:gd name="T5" fmla="*/ 2883836 h 862126"/>
                <a:gd name="T6" fmla="*/ 2883848 w 862126"/>
                <a:gd name="T7" fmla="*/ 0 h 862126"/>
                <a:gd name="T8" fmla="*/ 5767684 w 862126"/>
                <a:gd name="T9" fmla="*/ 2883836 h 8621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62126" h="862126">
                  <a:moveTo>
                    <a:pt x="862127" y="431063"/>
                  </a:moveTo>
                  <a:cubicBezTo>
                    <a:pt x="862127" y="669133"/>
                    <a:pt x="669134" y="862127"/>
                    <a:pt x="431064" y="862127"/>
                  </a:cubicBezTo>
                  <a:cubicBezTo>
                    <a:pt x="192994" y="862127"/>
                    <a:pt x="0" y="669133"/>
                    <a:pt x="0" y="431063"/>
                  </a:cubicBezTo>
                  <a:cubicBezTo>
                    <a:pt x="0" y="192994"/>
                    <a:pt x="192994" y="0"/>
                    <a:pt x="431064" y="0"/>
                  </a:cubicBezTo>
                  <a:cubicBezTo>
                    <a:pt x="669134" y="0"/>
                    <a:pt x="862127" y="192994"/>
                    <a:pt x="862127" y="431063"/>
                  </a:cubicBezTo>
                  <a:close/>
                </a:path>
              </a:pathLst>
            </a:custGeom>
            <a:solidFill>
              <a:srgbClr val="0721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sk-SK"/>
            </a:p>
          </p:txBody>
        </p:sp>
        <p:sp>
          <p:nvSpPr>
            <p:cNvPr id="20506" name="Freeform: Shape 21">
              <a:extLst>
                <a:ext uri="{FF2B5EF4-FFF2-40B4-BE49-F238E27FC236}">
                  <a16:creationId xmlns:a16="http://schemas.microsoft.com/office/drawing/2014/main" id="{955A2101-0094-4B67-AD32-FACB05042DC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06705" y="3021410"/>
              <a:ext cx="1024731" cy="1024731"/>
            </a:xfrm>
            <a:custGeom>
              <a:avLst/>
              <a:gdLst>
                <a:gd name="T0" fmla="*/ 5767684 w 862126"/>
                <a:gd name="T1" fmla="*/ 2883836 h 862126"/>
                <a:gd name="T2" fmla="*/ 2883836 w 862126"/>
                <a:gd name="T3" fmla="*/ 5767684 h 862126"/>
                <a:gd name="T4" fmla="*/ 0 w 862126"/>
                <a:gd name="T5" fmla="*/ 2883836 h 862126"/>
                <a:gd name="T6" fmla="*/ 2883836 w 862126"/>
                <a:gd name="T7" fmla="*/ 0 h 862126"/>
                <a:gd name="T8" fmla="*/ 5767684 w 862126"/>
                <a:gd name="T9" fmla="*/ 2883836 h 8621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62126" h="862126">
                  <a:moveTo>
                    <a:pt x="862127" y="431063"/>
                  </a:moveTo>
                  <a:cubicBezTo>
                    <a:pt x="862127" y="669133"/>
                    <a:pt x="669133" y="862127"/>
                    <a:pt x="431063" y="862127"/>
                  </a:cubicBezTo>
                  <a:cubicBezTo>
                    <a:pt x="192993" y="862127"/>
                    <a:pt x="0" y="669133"/>
                    <a:pt x="0" y="431063"/>
                  </a:cubicBezTo>
                  <a:cubicBezTo>
                    <a:pt x="0" y="192994"/>
                    <a:pt x="192993" y="0"/>
                    <a:pt x="431063" y="0"/>
                  </a:cubicBezTo>
                  <a:cubicBezTo>
                    <a:pt x="669133" y="0"/>
                    <a:pt x="862127" y="192994"/>
                    <a:pt x="862127" y="431063"/>
                  </a:cubicBezTo>
                  <a:close/>
                </a:path>
              </a:pathLst>
            </a:custGeom>
            <a:solidFill>
              <a:srgbClr val="FF9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sk-SK"/>
            </a:p>
          </p:txBody>
        </p:sp>
        <p:sp>
          <p:nvSpPr>
            <p:cNvPr id="20507" name="Freeform: Shape 23">
              <a:extLst>
                <a:ext uri="{FF2B5EF4-FFF2-40B4-BE49-F238E27FC236}">
                  <a16:creationId xmlns:a16="http://schemas.microsoft.com/office/drawing/2014/main" id="{95134B9A-3227-4A59-93EC-70BA9BE99512}"/>
                </a:ext>
              </a:extLst>
            </p:cNvPr>
            <p:cNvSpPr>
              <a:spLocks/>
            </p:cNvSpPr>
            <p:nvPr/>
          </p:nvSpPr>
          <p:spPr bwMode="auto">
            <a:xfrm>
              <a:off x="6002089" y="3533777"/>
              <a:ext cx="33965" cy="1498401"/>
            </a:xfrm>
            <a:custGeom>
              <a:avLst/>
              <a:gdLst>
                <a:gd name="T0" fmla="*/ 0 w 28575"/>
                <a:gd name="T1" fmla="*/ 0 h 1260633"/>
                <a:gd name="T2" fmla="*/ 191200 w 28575"/>
                <a:gd name="T3" fmla="*/ 0 h 1260633"/>
                <a:gd name="T4" fmla="*/ 191200 w 28575"/>
                <a:gd name="T5" fmla="*/ 8433780 h 1260633"/>
                <a:gd name="T6" fmla="*/ 0 w 28575"/>
                <a:gd name="T7" fmla="*/ 8433780 h 126063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575" h="1260633">
                  <a:moveTo>
                    <a:pt x="0" y="0"/>
                  </a:moveTo>
                  <a:lnTo>
                    <a:pt x="28575" y="0"/>
                  </a:lnTo>
                  <a:lnTo>
                    <a:pt x="28575" y="1260634"/>
                  </a:lnTo>
                  <a:lnTo>
                    <a:pt x="0" y="12606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sk-SK"/>
            </a:p>
          </p:txBody>
        </p:sp>
        <p:sp>
          <p:nvSpPr>
            <p:cNvPr id="20508" name="Freeform: Shape 24">
              <a:extLst>
                <a:ext uri="{FF2B5EF4-FFF2-40B4-BE49-F238E27FC236}">
                  <a16:creationId xmlns:a16="http://schemas.microsoft.com/office/drawing/2014/main" id="{DF122AD3-9235-4ED8-B4AE-9F6A8D7FD5B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76997" y="3021410"/>
              <a:ext cx="1024731" cy="1024731"/>
            </a:xfrm>
            <a:custGeom>
              <a:avLst/>
              <a:gdLst>
                <a:gd name="T0" fmla="*/ 5767684 w 862126"/>
                <a:gd name="T1" fmla="*/ 2883836 h 862126"/>
                <a:gd name="T2" fmla="*/ 2883848 w 862126"/>
                <a:gd name="T3" fmla="*/ 5767684 h 862126"/>
                <a:gd name="T4" fmla="*/ 1 w 862126"/>
                <a:gd name="T5" fmla="*/ 2883836 h 862126"/>
                <a:gd name="T6" fmla="*/ 2883848 w 862126"/>
                <a:gd name="T7" fmla="*/ 0 h 862126"/>
                <a:gd name="T8" fmla="*/ 5767684 w 862126"/>
                <a:gd name="T9" fmla="*/ 2883836 h 8621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62126" h="862126">
                  <a:moveTo>
                    <a:pt x="862127" y="431063"/>
                  </a:moveTo>
                  <a:cubicBezTo>
                    <a:pt x="862127" y="669133"/>
                    <a:pt x="669134" y="862127"/>
                    <a:pt x="431064" y="862127"/>
                  </a:cubicBezTo>
                  <a:cubicBezTo>
                    <a:pt x="192994" y="862127"/>
                    <a:pt x="1" y="669133"/>
                    <a:pt x="1" y="431063"/>
                  </a:cubicBezTo>
                  <a:cubicBezTo>
                    <a:pt x="1" y="192994"/>
                    <a:pt x="192994" y="0"/>
                    <a:pt x="431064" y="0"/>
                  </a:cubicBezTo>
                  <a:cubicBezTo>
                    <a:pt x="669134" y="0"/>
                    <a:pt x="862127" y="192994"/>
                    <a:pt x="862127" y="431063"/>
                  </a:cubicBezTo>
                  <a:close/>
                </a:path>
              </a:pathLst>
            </a:custGeom>
            <a:solidFill>
              <a:srgbClr val="FF9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sk-SK"/>
            </a:p>
          </p:txBody>
        </p:sp>
        <p:sp>
          <p:nvSpPr>
            <p:cNvPr id="20509" name="Freeform: Shape 26">
              <a:extLst>
                <a:ext uri="{FF2B5EF4-FFF2-40B4-BE49-F238E27FC236}">
                  <a16:creationId xmlns:a16="http://schemas.microsoft.com/office/drawing/2014/main" id="{9C8A3588-0DEB-485A-8B47-A49FEBA81DE5}"/>
                </a:ext>
              </a:extLst>
            </p:cNvPr>
            <p:cNvSpPr>
              <a:spLocks/>
            </p:cNvSpPr>
            <p:nvPr/>
          </p:nvSpPr>
          <p:spPr bwMode="auto">
            <a:xfrm>
              <a:off x="9072379" y="3533777"/>
              <a:ext cx="33965" cy="1498401"/>
            </a:xfrm>
            <a:custGeom>
              <a:avLst/>
              <a:gdLst>
                <a:gd name="T0" fmla="*/ 0 w 28575"/>
                <a:gd name="T1" fmla="*/ 0 h 1260633"/>
                <a:gd name="T2" fmla="*/ 191200 w 28575"/>
                <a:gd name="T3" fmla="*/ 0 h 1260633"/>
                <a:gd name="T4" fmla="*/ 191200 w 28575"/>
                <a:gd name="T5" fmla="*/ 8433780 h 1260633"/>
                <a:gd name="T6" fmla="*/ 0 w 28575"/>
                <a:gd name="T7" fmla="*/ 8433780 h 126063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575" h="1260633">
                  <a:moveTo>
                    <a:pt x="0" y="0"/>
                  </a:moveTo>
                  <a:lnTo>
                    <a:pt x="28575" y="0"/>
                  </a:lnTo>
                  <a:lnTo>
                    <a:pt x="28575" y="1260634"/>
                  </a:lnTo>
                  <a:lnTo>
                    <a:pt x="0" y="12606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sk-SK"/>
            </a:p>
          </p:txBody>
        </p:sp>
        <p:sp>
          <p:nvSpPr>
            <p:cNvPr id="58" name="Kotak Teks 3">
              <a:extLst>
                <a:ext uri="{FF2B5EF4-FFF2-40B4-BE49-F238E27FC236}">
                  <a16:creationId xmlns:a16="http://schemas.microsoft.com/office/drawing/2014/main" id="{4A34589F-A5C1-40E0-8AF7-AEB2AF0EDC3E}"/>
                </a:ext>
              </a:extLst>
            </p:cNvPr>
            <p:cNvSpPr txBox="1"/>
            <p:nvPr/>
          </p:nvSpPr>
          <p:spPr>
            <a:xfrm>
              <a:off x="2689900" y="3303587"/>
              <a:ext cx="517422" cy="4603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spc="100" dirty="0">
                  <a:solidFill>
                    <a:schemeClr val="bg1"/>
                  </a:solidFill>
                  <a:latin typeface="Poppins SemiBold" pitchFamily="2" charset="77"/>
                  <a:ea typeface="Roboto" panose="02000000000000000000" pitchFamily="2" charset="0"/>
                  <a:cs typeface="Poppins SemiBold" pitchFamily="2" charset="77"/>
                </a:rPr>
                <a:t>01</a:t>
              </a:r>
              <a:endParaRPr lang="en-ID" sz="2400" b="1" spc="100" dirty="0">
                <a:solidFill>
                  <a:schemeClr val="bg1"/>
                </a:solidFill>
                <a:latin typeface="Poppins SemiBold" pitchFamily="2" charset="77"/>
                <a:ea typeface="Roboto" panose="02000000000000000000" pitchFamily="2" charset="0"/>
                <a:cs typeface="Poppins SemiBold" pitchFamily="2" charset="77"/>
              </a:endParaRPr>
            </a:p>
          </p:txBody>
        </p:sp>
        <p:sp>
          <p:nvSpPr>
            <p:cNvPr id="59" name="Kotak Teks 3">
              <a:extLst>
                <a:ext uri="{FF2B5EF4-FFF2-40B4-BE49-F238E27FC236}">
                  <a16:creationId xmlns:a16="http://schemas.microsoft.com/office/drawing/2014/main" id="{1FE08B8E-8DAF-447F-B034-595CC5608787}"/>
                </a:ext>
              </a:extLst>
            </p:cNvPr>
            <p:cNvSpPr txBox="1"/>
            <p:nvPr/>
          </p:nvSpPr>
          <p:spPr>
            <a:xfrm>
              <a:off x="4162808" y="4260847"/>
              <a:ext cx="671380" cy="4603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spc="100">
                  <a:solidFill>
                    <a:schemeClr val="bg1"/>
                  </a:solidFill>
                  <a:latin typeface="Poppins SemiBold" pitchFamily="2" charset="77"/>
                  <a:ea typeface="Roboto" panose="02000000000000000000" pitchFamily="2" charset="0"/>
                  <a:cs typeface="Poppins SemiBold" pitchFamily="2" charset="77"/>
                </a:rPr>
                <a:t>02</a:t>
              </a:r>
              <a:endParaRPr lang="en-ID" sz="2400" b="1" spc="100" dirty="0">
                <a:solidFill>
                  <a:schemeClr val="bg1"/>
                </a:solidFill>
                <a:latin typeface="Poppins SemiBold" pitchFamily="2" charset="77"/>
                <a:ea typeface="Roboto" panose="02000000000000000000" pitchFamily="2" charset="0"/>
                <a:cs typeface="Poppins SemiBold" pitchFamily="2" charset="77"/>
              </a:endParaRPr>
            </a:p>
          </p:txBody>
        </p:sp>
        <p:sp>
          <p:nvSpPr>
            <p:cNvPr id="61" name="Kotak Teks 3">
              <a:extLst>
                <a:ext uri="{FF2B5EF4-FFF2-40B4-BE49-F238E27FC236}">
                  <a16:creationId xmlns:a16="http://schemas.microsoft.com/office/drawing/2014/main" id="{9FDFB9B2-6D12-4C51-A3AF-E0E83BF0F856}"/>
                </a:ext>
              </a:extLst>
            </p:cNvPr>
            <p:cNvSpPr txBox="1"/>
            <p:nvPr/>
          </p:nvSpPr>
          <p:spPr>
            <a:xfrm>
              <a:off x="5696029" y="3303587"/>
              <a:ext cx="669792" cy="4603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spc="100">
                  <a:solidFill>
                    <a:schemeClr val="bg1"/>
                  </a:solidFill>
                  <a:latin typeface="Poppins SemiBold" pitchFamily="2" charset="77"/>
                  <a:ea typeface="Roboto" panose="02000000000000000000" pitchFamily="2" charset="0"/>
                  <a:cs typeface="Poppins SemiBold" pitchFamily="2" charset="77"/>
                </a:rPr>
                <a:t>03</a:t>
              </a:r>
              <a:endParaRPr lang="en-ID" sz="2400" b="1" spc="100" dirty="0">
                <a:solidFill>
                  <a:schemeClr val="bg1"/>
                </a:solidFill>
                <a:latin typeface="Poppins SemiBold" pitchFamily="2" charset="77"/>
                <a:ea typeface="Roboto" panose="02000000000000000000" pitchFamily="2" charset="0"/>
                <a:cs typeface="Poppins SemiBold" pitchFamily="2" charset="77"/>
              </a:endParaRPr>
            </a:p>
          </p:txBody>
        </p:sp>
        <p:sp>
          <p:nvSpPr>
            <p:cNvPr id="62" name="Kotak Teks 3">
              <a:extLst>
                <a:ext uri="{FF2B5EF4-FFF2-40B4-BE49-F238E27FC236}">
                  <a16:creationId xmlns:a16="http://schemas.microsoft.com/office/drawing/2014/main" id="{404EFF07-3D07-4460-BD94-A52FA2475ECF}"/>
                </a:ext>
              </a:extLst>
            </p:cNvPr>
            <p:cNvSpPr txBox="1"/>
            <p:nvPr/>
          </p:nvSpPr>
          <p:spPr>
            <a:xfrm>
              <a:off x="7218141" y="4260847"/>
              <a:ext cx="671379" cy="4603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spc="100">
                  <a:solidFill>
                    <a:schemeClr val="bg1"/>
                  </a:solidFill>
                  <a:latin typeface="Poppins SemiBold" pitchFamily="2" charset="77"/>
                  <a:ea typeface="Roboto" panose="02000000000000000000" pitchFamily="2" charset="0"/>
                  <a:cs typeface="Poppins SemiBold" pitchFamily="2" charset="77"/>
                </a:rPr>
                <a:t>04</a:t>
              </a:r>
              <a:endParaRPr lang="en-ID" sz="2400" b="1" spc="100" dirty="0">
                <a:solidFill>
                  <a:schemeClr val="bg1"/>
                </a:solidFill>
                <a:latin typeface="Poppins SemiBold" pitchFamily="2" charset="77"/>
                <a:ea typeface="Roboto" panose="02000000000000000000" pitchFamily="2" charset="0"/>
                <a:cs typeface="Poppins SemiBold" pitchFamily="2" charset="77"/>
              </a:endParaRPr>
            </a:p>
          </p:txBody>
        </p:sp>
        <p:sp>
          <p:nvSpPr>
            <p:cNvPr id="63" name="Kotak Teks 3">
              <a:extLst>
                <a:ext uri="{FF2B5EF4-FFF2-40B4-BE49-F238E27FC236}">
                  <a16:creationId xmlns:a16="http://schemas.microsoft.com/office/drawing/2014/main" id="{65CBFC92-DE48-4F10-9972-E3EBC6E52178}"/>
                </a:ext>
              </a:extLst>
            </p:cNvPr>
            <p:cNvSpPr txBox="1"/>
            <p:nvPr/>
          </p:nvSpPr>
          <p:spPr>
            <a:xfrm>
              <a:off x="8754536" y="3303587"/>
              <a:ext cx="669792" cy="4603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spc="100" dirty="0">
                  <a:solidFill>
                    <a:schemeClr val="bg1"/>
                  </a:solidFill>
                  <a:latin typeface="Poppins SemiBold" pitchFamily="2" charset="77"/>
                  <a:ea typeface="Roboto" panose="02000000000000000000" pitchFamily="2" charset="0"/>
                  <a:cs typeface="Poppins SemiBold" pitchFamily="2" charset="77"/>
                </a:rPr>
                <a:t>05</a:t>
              </a:r>
              <a:endParaRPr lang="en-ID" sz="2400" b="1" spc="100" dirty="0">
                <a:solidFill>
                  <a:schemeClr val="bg1"/>
                </a:solidFill>
                <a:latin typeface="Poppins SemiBold" pitchFamily="2" charset="77"/>
                <a:ea typeface="Roboto" panose="02000000000000000000" pitchFamily="2" charset="0"/>
                <a:cs typeface="Poppins SemiBold" pitchFamily="2" charset="77"/>
              </a:endParaRPr>
            </a:p>
          </p:txBody>
        </p:sp>
      </p:grpSp>
      <p:sp>
        <p:nvSpPr>
          <p:cNvPr id="60" name="Obdĺžnik 59">
            <a:extLst>
              <a:ext uri="{FF2B5EF4-FFF2-40B4-BE49-F238E27FC236}">
                <a16:creationId xmlns:a16="http://schemas.microsoft.com/office/drawing/2014/main" id="{9908ECFA-4451-4E9C-A0FD-89428C5C429B}"/>
              </a:ext>
            </a:extLst>
          </p:cNvPr>
          <p:cNvSpPr/>
          <p:nvPr/>
        </p:nvSpPr>
        <p:spPr>
          <a:xfrm>
            <a:off x="-1501775" y="-1516063"/>
            <a:ext cx="3003550" cy="300355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             </a:t>
            </a:r>
            <a:endParaRPr lang="sk-SK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Peniaze, Mince, Investície, Podnikanie">
            <a:extLst>
              <a:ext uri="{FF2B5EF4-FFF2-40B4-BE49-F238E27FC236}">
                <a16:creationId xmlns:a16="http://schemas.microsoft.com/office/drawing/2014/main" id="{78D4D014-B4E8-4C71-923A-C47A4273068F}"/>
              </a:ext>
            </a:extLst>
          </p:cNvPr>
          <p:cNvPicPr>
            <a:picLocks noGrp="1" noChangeAspect="1" noChangeArrowheads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0" r="8497"/>
          <a:stretch/>
        </p:blipFill>
        <p:spPr bwMode="auto">
          <a:xfrm>
            <a:off x="3783106" y="0"/>
            <a:ext cx="901849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083" name="TextBox 2">
            <a:extLst>
              <a:ext uri="{FF2B5EF4-FFF2-40B4-BE49-F238E27FC236}">
                <a16:creationId xmlns:a16="http://schemas.microsoft.com/office/drawing/2014/main" id="{0523AA7E-D414-424C-8E46-5FF3DDBE06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918" y="1310245"/>
            <a:ext cx="356548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9pPr>
          </a:lstStyle>
          <a:p>
            <a:pPr eaLnBrk="1" hangingPunct="1"/>
            <a:r>
              <a:rPr lang="sk-SK" altLang="sk-SK" sz="2800" b="1" dirty="0">
                <a:solidFill>
                  <a:srgbClr val="072156"/>
                </a:solidFill>
                <a:latin typeface="Proxima Nova Th" pitchFamily="50" charset="0"/>
              </a:rPr>
              <a:t>Ing. Marek Sokol</a:t>
            </a:r>
            <a:endParaRPr lang="en-ID" altLang="sk-SK" sz="2800" b="1" dirty="0">
              <a:solidFill>
                <a:srgbClr val="072156"/>
              </a:solidFill>
              <a:latin typeface="Proxima Nova Th" pitchFamily="50" charset="0"/>
            </a:endParaRPr>
          </a:p>
        </p:txBody>
      </p:sp>
      <p:sp>
        <p:nvSpPr>
          <p:cNvPr id="46084" name="TextBox 40">
            <a:extLst>
              <a:ext uri="{FF2B5EF4-FFF2-40B4-BE49-F238E27FC236}">
                <a16:creationId xmlns:a16="http://schemas.microsoft.com/office/drawing/2014/main" id="{E5A08FDB-68F9-4516-AC3A-A3A89B93E5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7688" y="3143250"/>
            <a:ext cx="1663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9pPr>
          </a:lstStyle>
          <a:p>
            <a:pPr eaLnBrk="1" hangingPunct="1"/>
            <a:r>
              <a:rPr lang="sk-SK" altLang="sk-SK" sz="1200">
                <a:solidFill>
                  <a:srgbClr val="072156"/>
                </a:solidFill>
                <a:latin typeface="Proxima Nova Th" pitchFamily="50" charset="0"/>
                <a:ea typeface="Poppins SemiBold" panose="00000700000000000000" pitchFamily="2" charset="-18"/>
                <a:cs typeface="Poppins SemiBold" panose="00000700000000000000" pitchFamily="2" charset="-18"/>
              </a:rPr>
              <a:t>Adresa</a:t>
            </a:r>
            <a:endParaRPr lang="en-US" altLang="sk-SK" sz="1200">
              <a:solidFill>
                <a:srgbClr val="072156"/>
              </a:solidFill>
              <a:latin typeface="Proxima Nova Th" pitchFamily="50" charset="0"/>
              <a:ea typeface="Poppins SemiBold" panose="00000700000000000000" pitchFamily="2" charset="-18"/>
              <a:cs typeface="Poppins SemiBold" panose="00000700000000000000" pitchFamily="2" charset="-18"/>
            </a:endParaRPr>
          </a:p>
        </p:txBody>
      </p:sp>
      <p:sp>
        <p:nvSpPr>
          <p:cNvPr id="46085" name="TextBox 41">
            <a:extLst>
              <a:ext uri="{FF2B5EF4-FFF2-40B4-BE49-F238E27FC236}">
                <a16:creationId xmlns:a16="http://schemas.microsoft.com/office/drawing/2014/main" id="{199A5C05-DBC6-4277-A5D3-13121E84F7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7688" y="3328988"/>
            <a:ext cx="166370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sk-SK" altLang="sk-SK" sz="1100">
                <a:solidFill>
                  <a:srgbClr val="626262"/>
                </a:solidFill>
                <a:latin typeface="Proxima Nova Rg" pitchFamily="50" charset="0"/>
                <a:ea typeface="Poppins SemiBold" panose="00000700000000000000" pitchFamily="2" charset="-18"/>
                <a:cs typeface="Poppins SemiBold" panose="00000700000000000000" pitchFamily="2" charset="-18"/>
              </a:rPr>
              <a:t>Červeňova 13</a:t>
            </a:r>
          </a:p>
          <a:p>
            <a:pPr eaLnBrk="1" hangingPunct="1">
              <a:lnSpc>
                <a:spcPct val="150000"/>
              </a:lnSpc>
            </a:pPr>
            <a:r>
              <a:rPr lang="sk-SK" altLang="sk-SK" sz="1100">
                <a:solidFill>
                  <a:srgbClr val="626262"/>
                </a:solidFill>
                <a:latin typeface="Proxima Nova Rg" pitchFamily="50" charset="0"/>
                <a:ea typeface="Poppins SemiBold" panose="00000700000000000000" pitchFamily="2" charset="-18"/>
                <a:cs typeface="Poppins SemiBold" panose="00000700000000000000" pitchFamily="2" charset="-18"/>
              </a:rPr>
              <a:t>Bratislava</a:t>
            </a:r>
            <a:endParaRPr lang="en-US" altLang="sk-SK" sz="1100">
              <a:solidFill>
                <a:srgbClr val="626262"/>
              </a:solidFill>
              <a:latin typeface="Proxima Nova Rg" pitchFamily="50" charset="0"/>
              <a:ea typeface="Poppins SemiBold" panose="00000700000000000000" pitchFamily="2" charset="-18"/>
              <a:cs typeface="Poppins SemiBold" panose="00000700000000000000" pitchFamily="2" charset="-18"/>
            </a:endParaRPr>
          </a:p>
        </p:txBody>
      </p:sp>
      <p:sp>
        <p:nvSpPr>
          <p:cNvPr id="46086" name="TextBox 38">
            <a:extLst>
              <a:ext uri="{FF2B5EF4-FFF2-40B4-BE49-F238E27FC236}">
                <a16:creationId xmlns:a16="http://schemas.microsoft.com/office/drawing/2014/main" id="{F8B22CEA-DD6A-4529-8514-6CA8FE790E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7688" y="4071938"/>
            <a:ext cx="16637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9pPr>
          </a:lstStyle>
          <a:p>
            <a:pPr eaLnBrk="1" hangingPunct="1"/>
            <a:r>
              <a:rPr lang="en-US" altLang="sk-SK" sz="1200">
                <a:solidFill>
                  <a:srgbClr val="072156"/>
                </a:solidFill>
                <a:latin typeface="Proxima Nova Th" pitchFamily="50" charset="0"/>
                <a:ea typeface="Poppins SemiBold" panose="00000700000000000000" pitchFamily="2" charset="-18"/>
                <a:cs typeface="Poppins SemiBold" panose="00000700000000000000" pitchFamily="2" charset="-18"/>
              </a:rPr>
              <a:t>Email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C4ECE31-9B42-4038-B0D4-39045AF4DF6B}"/>
              </a:ext>
            </a:extLst>
          </p:cNvPr>
          <p:cNvSpPr txBox="1"/>
          <p:nvPr/>
        </p:nvSpPr>
        <p:spPr>
          <a:xfrm>
            <a:off x="1817688" y="4257675"/>
            <a:ext cx="1811338" cy="3116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sk-SK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Proxima Nova Rg" panose="02000506030000020004" pitchFamily="50" charset="0"/>
                <a:cs typeface="Poppins SemiBold" panose="00000700000000000000" pitchFamily="2" charset="0"/>
              </a:rPr>
              <a:t>marek.sokol@universal.sk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  <a:latin typeface="Proxima Nova Rg" panose="02000506030000020004" pitchFamily="50" charset="0"/>
              <a:cs typeface="Poppins SemiBold" panose="00000700000000000000" pitchFamily="2" charset="0"/>
            </a:endParaRPr>
          </a:p>
        </p:txBody>
      </p:sp>
      <p:sp>
        <p:nvSpPr>
          <p:cNvPr id="46088" name="TextBox 36">
            <a:extLst>
              <a:ext uri="{FF2B5EF4-FFF2-40B4-BE49-F238E27FC236}">
                <a16:creationId xmlns:a16="http://schemas.microsoft.com/office/drawing/2014/main" id="{91F97EBB-F686-4E4E-971D-CB405A41D9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7688" y="4818063"/>
            <a:ext cx="1663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9pPr>
          </a:lstStyle>
          <a:p>
            <a:pPr eaLnBrk="1" hangingPunct="1"/>
            <a:r>
              <a:rPr lang="sk-SK" altLang="sk-SK" sz="1200">
                <a:solidFill>
                  <a:srgbClr val="072156"/>
                </a:solidFill>
                <a:latin typeface="Proxima Nova Th" pitchFamily="50" charset="0"/>
                <a:ea typeface="Poppins SemiBold" panose="00000700000000000000" pitchFamily="2" charset="-18"/>
                <a:cs typeface="Poppins SemiBold" panose="00000700000000000000" pitchFamily="2" charset="-18"/>
              </a:rPr>
              <a:t>Mobil</a:t>
            </a:r>
            <a:endParaRPr lang="en-US" altLang="sk-SK" sz="1200">
              <a:solidFill>
                <a:srgbClr val="072156"/>
              </a:solidFill>
              <a:latin typeface="Proxima Nova Th" pitchFamily="50" charset="0"/>
              <a:ea typeface="Poppins SemiBold" panose="00000700000000000000" pitchFamily="2" charset="-18"/>
              <a:cs typeface="Poppins SemiBold" panose="00000700000000000000" pitchFamily="2" charset="-18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E5B778E-4467-4E95-B562-EBBF4993E91B}"/>
              </a:ext>
            </a:extLst>
          </p:cNvPr>
          <p:cNvSpPr txBox="1"/>
          <p:nvPr/>
        </p:nvSpPr>
        <p:spPr>
          <a:xfrm>
            <a:off x="1817688" y="5011738"/>
            <a:ext cx="1663700" cy="323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Proxima Nova Rg" panose="02000506030000020004" pitchFamily="50" charset="0"/>
                <a:cs typeface="Poppins SemiBold" panose="00000700000000000000" pitchFamily="2" charset="0"/>
              </a:rPr>
              <a:t>+</a:t>
            </a:r>
            <a:r>
              <a:rPr lang="sk-SK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Proxima Nova Rg" panose="02000506030000020004" pitchFamily="50" charset="0"/>
                <a:cs typeface="Poppins SemiBold" panose="00000700000000000000" pitchFamily="2" charset="0"/>
              </a:rPr>
              <a:t>421 944 315 211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  <a:latin typeface="Proxima Nova Rg" panose="02000506030000020004" pitchFamily="50" charset="0"/>
              <a:cs typeface="Poppins SemiBold" panose="00000700000000000000" pitchFamily="2" charset="0"/>
            </a:endParaRPr>
          </a:p>
        </p:txBody>
      </p:sp>
      <p:grpSp>
        <p:nvGrpSpPr>
          <p:cNvPr id="46090" name="Group 3">
            <a:extLst>
              <a:ext uri="{FF2B5EF4-FFF2-40B4-BE49-F238E27FC236}">
                <a16:creationId xmlns:a16="http://schemas.microsoft.com/office/drawing/2014/main" id="{FAFE23CF-5A33-4D73-8464-B9080F9D11FD}"/>
              </a:ext>
            </a:extLst>
          </p:cNvPr>
          <p:cNvGrpSpPr>
            <a:grpSpLocks/>
          </p:cNvGrpSpPr>
          <p:nvPr/>
        </p:nvGrpSpPr>
        <p:grpSpPr bwMode="auto">
          <a:xfrm>
            <a:off x="1236663" y="3257550"/>
            <a:ext cx="433387" cy="431800"/>
            <a:chOff x="1097012" y="3299916"/>
            <a:chExt cx="432551" cy="431172"/>
          </a:xfrm>
        </p:grpSpPr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1755DAF-6985-4CCD-8575-25581F8889F1}"/>
                </a:ext>
              </a:extLst>
            </p:cNvPr>
            <p:cNvSpPr/>
            <p:nvPr/>
          </p:nvSpPr>
          <p:spPr>
            <a:xfrm>
              <a:off x="1097012" y="3299916"/>
              <a:ext cx="432551" cy="431172"/>
            </a:xfrm>
            <a:prstGeom prst="ellipse">
              <a:avLst/>
            </a:prstGeom>
            <a:solidFill>
              <a:srgbClr val="072156"/>
            </a:solidFill>
            <a:ln>
              <a:noFill/>
            </a:ln>
            <a:effectLst>
              <a:outerShdw blurRad="711200" dist="381000" dir="5400000" sx="87000" sy="87000" algn="t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grpSp>
          <p:nvGrpSpPr>
            <p:cNvPr id="8" name="Graphic 6148" descr="City">
              <a:extLst>
                <a:ext uri="{FF2B5EF4-FFF2-40B4-BE49-F238E27FC236}">
                  <a16:creationId xmlns:a16="http://schemas.microsoft.com/office/drawing/2014/main" id="{A53B3044-186C-4701-B61A-711B0344EE86}"/>
                </a:ext>
              </a:extLst>
            </p:cNvPr>
            <p:cNvGrpSpPr/>
            <p:nvPr/>
          </p:nvGrpSpPr>
          <p:grpSpPr>
            <a:xfrm>
              <a:off x="1222908" y="3424934"/>
              <a:ext cx="193459" cy="162087"/>
              <a:chOff x="6043575" y="3433725"/>
              <a:chExt cx="704850" cy="590550"/>
            </a:xfrm>
            <a:solidFill>
              <a:schemeClr val="bg1"/>
            </a:solidFill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DA69702A-2776-4804-8EE6-A3DF6938CCA1}"/>
                  </a:ext>
                </a:extLst>
              </p:cNvPr>
              <p:cNvSpPr/>
              <p:nvPr/>
            </p:nvSpPr>
            <p:spPr>
              <a:xfrm>
                <a:off x="6043575" y="3433725"/>
                <a:ext cx="704850" cy="590550"/>
              </a:xfrm>
              <a:custGeom>
                <a:avLst/>
                <a:gdLst>
                  <a:gd name="connsiteX0" fmla="*/ 457200 w 704850"/>
                  <a:gd name="connsiteY0" fmla="*/ 46358 h 590550"/>
                  <a:gd name="connsiteX1" fmla="*/ 457200 w 704850"/>
                  <a:gd name="connsiteY1" fmla="*/ 295275 h 590550"/>
                  <a:gd name="connsiteX2" fmla="*/ 352425 w 704850"/>
                  <a:gd name="connsiteY2" fmla="*/ 295275 h 590550"/>
                  <a:gd name="connsiteX3" fmla="*/ 352425 w 704850"/>
                  <a:gd name="connsiteY3" fmla="*/ 0 h 590550"/>
                  <a:gd name="connsiteX4" fmla="*/ 104775 w 704850"/>
                  <a:gd name="connsiteY4" fmla="*/ 0 h 590550"/>
                  <a:gd name="connsiteX5" fmla="*/ 104775 w 704850"/>
                  <a:gd name="connsiteY5" fmla="*/ 219075 h 590550"/>
                  <a:gd name="connsiteX6" fmla="*/ 0 w 704850"/>
                  <a:gd name="connsiteY6" fmla="*/ 219075 h 590550"/>
                  <a:gd name="connsiteX7" fmla="*/ 0 w 704850"/>
                  <a:gd name="connsiteY7" fmla="*/ 590550 h 590550"/>
                  <a:gd name="connsiteX8" fmla="*/ 704850 w 704850"/>
                  <a:gd name="connsiteY8" fmla="*/ 590550 h 590550"/>
                  <a:gd name="connsiteX9" fmla="*/ 704850 w 704850"/>
                  <a:gd name="connsiteY9" fmla="*/ 77314 h 590550"/>
                  <a:gd name="connsiteX10" fmla="*/ 123825 w 704850"/>
                  <a:gd name="connsiteY10" fmla="*/ 19050 h 590550"/>
                  <a:gd name="connsiteX11" fmla="*/ 333375 w 704850"/>
                  <a:gd name="connsiteY11" fmla="*/ 19050 h 590550"/>
                  <a:gd name="connsiteX12" fmla="*/ 333375 w 704850"/>
                  <a:gd name="connsiteY12" fmla="*/ 295275 h 590550"/>
                  <a:gd name="connsiteX13" fmla="*/ 247650 w 704850"/>
                  <a:gd name="connsiteY13" fmla="*/ 295275 h 590550"/>
                  <a:gd name="connsiteX14" fmla="*/ 247650 w 704850"/>
                  <a:gd name="connsiteY14" fmla="*/ 219075 h 590550"/>
                  <a:gd name="connsiteX15" fmla="*/ 123825 w 704850"/>
                  <a:gd name="connsiteY15" fmla="*/ 219075 h 590550"/>
                  <a:gd name="connsiteX16" fmla="*/ 228600 w 704850"/>
                  <a:gd name="connsiteY16" fmla="*/ 571500 h 590550"/>
                  <a:gd name="connsiteX17" fmla="*/ 142875 w 704850"/>
                  <a:gd name="connsiteY17" fmla="*/ 571500 h 590550"/>
                  <a:gd name="connsiteX18" fmla="*/ 142875 w 704850"/>
                  <a:gd name="connsiteY18" fmla="*/ 514350 h 590550"/>
                  <a:gd name="connsiteX19" fmla="*/ 104775 w 704850"/>
                  <a:gd name="connsiteY19" fmla="*/ 514350 h 590550"/>
                  <a:gd name="connsiteX20" fmla="*/ 104775 w 704850"/>
                  <a:gd name="connsiteY20" fmla="*/ 571500 h 590550"/>
                  <a:gd name="connsiteX21" fmla="*/ 19050 w 704850"/>
                  <a:gd name="connsiteY21" fmla="*/ 571500 h 590550"/>
                  <a:gd name="connsiteX22" fmla="*/ 19050 w 704850"/>
                  <a:gd name="connsiteY22" fmla="*/ 238125 h 590550"/>
                  <a:gd name="connsiteX23" fmla="*/ 228600 w 704850"/>
                  <a:gd name="connsiteY23" fmla="*/ 238125 h 590550"/>
                  <a:gd name="connsiteX24" fmla="*/ 228600 w 704850"/>
                  <a:gd name="connsiteY24" fmla="*/ 571500 h 590550"/>
                  <a:gd name="connsiteX25" fmla="*/ 457200 w 704850"/>
                  <a:gd name="connsiteY25" fmla="*/ 571500 h 590550"/>
                  <a:gd name="connsiteX26" fmla="*/ 371475 w 704850"/>
                  <a:gd name="connsiteY26" fmla="*/ 571500 h 590550"/>
                  <a:gd name="connsiteX27" fmla="*/ 371475 w 704850"/>
                  <a:gd name="connsiteY27" fmla="*/ 514350 h 590550"/>
                  <a:gd name="connsiteX28" fmla="*/ 333375 w 704850"/>
                  <a:gd name="connsiteY28" fmla="*/ 514350 h 590550"/>
                  <a:gd name="connsiteX29" fmla="*/ 333375 w 704850"/>
                  <a:gd name="connsiteY29" fmla="*/ 571500 h 590550"/>
                  <a:gd name="connsiteX30" fmla="*/ 247650 w 704850"/>
                  <a:gd name="connsiteY30" fmla="*/ 571500 h 590550"/>
                  <a:gd name="connsiteX31" fmla="*/ 247650 w 704850"/>
                  <a:gd name="connsiteY31" fmla="*/ 314325 h 590550"/>
                  <a:gd name="connsiteX32" fmla="*/ 457200 w 704850"/>
                  <a:gd name="connsiteY32" fmla="*/ 314325 h 590550"/>
                  <a:gd name="connsiteX33" fmla="*/ 685800 w 704850"/>
                  <a:gd name="connsiteY33" fmla="*/ 571500 h 590550"/>
                  <a:gd name="connsiteX34" fmla="*/ 600075 w 704850"/>
                  <a:gd name="connsiteY34" fmla="*/ 571500 h 590550"/>
                  <a:gd name="connsiteX35" fmla="*/ 600075 w 704850"/>
                  <a:gd name="connsiteY35" fmla="*/ 514350 h 590550"/>
                  <a:gd name="connsiteX36" fmla="*/ 561975 w 704850"/>
                  <a:gd name="connsiteY36" fmla="*/ 514350 h 590550"/>
                  <a:gd name="connsiteX37" fmla="*/ 561975 w 704850"/>
                  <a:gd name="connsiteY37" fmla="*/ 571500 h 590550"/>
                  <a:gd name="connsiteX38" fmla="*/ 476250 w 704850"/>
                  <a:gd name="connsiteY38" fmla="*/ 571500 h 590550"/>
                  <a:gd name="connsiteX39" fmla="*/ 476250 w 704850"/>
                  <a:gd name="connsiteY39" fmla="*/ 67942 h 590550"/>
                  <a:gd name="connsiteX40" fmla="*/ 685800 w 704850"/>
                  <a:gd name="connsiteY40" fmla="*/ 94136 h 590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</a:cxnLst>
                <a:rect l="l" t="t" r="r" b="b"/>
                <a:pathLst>
                  <a:path w="704850" h="590550">
                    <a:moveTo>
                      <a:pt x="457200" y="46358"/>
                    </a:moveTo>
                    <a:lnTo>
                      <a:pt x="457200" y="295275"/>
                    </a:lnTo>
                    <a:lnTo>
                      <a:pt x="352425" y="295275"/>
                    </a:lnTo>
                    <a:lnTo>
                      <a:pt x="352425" y="0"/>
                    </a:lnTo>
                    <a:lnTo>
                      <a:pt x="104775" y="0"/>
                    </a:lnTo>
                    <a:lnTo>
                      <a:pt x="104775" y="219075"/>
                    </a:lnTo>
                    <a:lnTo>
                      <a:pt x="0" y="219075"/>
                    </a:lnTo>
                    <a:lnTo>
                      <a:pt x="0" y="590550"/>
                    </a:lnTo>
                    <a:lnTo>
                      <a:pt x="704850" y="590550"/>
                    </a:lnTo>
                    <a:lnTo>
                      <a:pt x="704850" y="77314"/>
                    </a:lnTo>
                    <a:close/>
                    <a:moveTo>
                      <a:pt x="123825" y="19050"/>
                    </a:moveTo>
                    <a:lnTo>
                      <a:pt x="333375" y="19050"/>
                    </a:lnTo>
                    <a:lnTo>
                      <a:pt x="333375" y="295275"/>
                    </a:lnTo>
                    <a:lnTo>
                      <a:pt x="247650" y="295275"/>
                    </a:lnTo>
                    <a:lnTo>
                      <a:pt x="247650" y="219075"/>
                    </a:lnTo>
                    <a:lnTo>
                      <a:pt x="123825" y="219075"/>
                    </a:lnTo>
                    <a:close/>
                    <a:moveTo>
                      <a:pt x="228600" y="571500"/>
                    </a:moveTo>
                    <a:lnTo>
                      <a:pt x="142875" y="571500"/>
                    </a:lnTo>
                    <a:lnTo>
                      <a:pt x="142875" y="514350"/>
                    </a:lnTo>
                    <a:lnTo>
                      <a:pt x="104775" y="514350"/>
                    </a:lnTo>
                    <a:lnTo>
                      <a:pt x="104775" y="571500"/>
                    </a:lnTo>
                    <a:lnTo>
                      <a:pt x="19050" y="571500"/>
                    </a:lnTo>
                    <a:lnTo>
                      <a:pt x="19050" y="238125"/>
                    </a:lnTo>
                    <a:lnTo>
                      <a:pt x="228600" y="238125"/>
                    </a:lnTo>
                    <a:lnTo>
                      <a:pt x="228600" y="571500"/>
                    </a:lnTo>
                    <a:close/>
                    <a:moveTo>
                      <a:pt x="457200" y="571500"/>
                    </a:moveTo>
                    <a:lnTo>
                      <a:pt x="371475" y="571500"/>
                    </a:lnTo>
                    <a:lnTo>
                      <a:pt x="371475" y="514350"/>
                    </a:lnTo>
                    <a:lnTo>
                      <a:pt x="333375" y="514350"/>
                    </a:lnTo>
                    <a:lnTo>
                      <a:pt x="333375" y="571500"/>
                    </a:lnTo>
                    <a:lnTo>
                      <a:pt x="247650" y="571500"/>
                    </a:lnTo>
                    <a:lnTo>
                      <a:pt x="247650" y="314325"/>
                    </a:lnTo>
                    <a:lnTo>
                      <a:pt x="457200" y="314325"/>
                    </a:lnTo>
                    <a:close/>
                    <a:moveTo>
                      <a:pt x="685800" y="571500"/>
                    </a:moveTo>
                    <a:lnTo>
                      <a:pt x="600075" y="571500"/>
                    </a:lnTo>
                    <a:lnTo>
                      <a:pt x="600075" y="514350"/>
                    </a:lnTo>
                    <a:lnTo>
                      <a:pt x="561975" y="514350"/>
                    </a:lnTo>
                    <a:lnTo>
                      <a:pt x="561975" y="571500"/>
                    </a:lnTo>
                    <a:lnTo>
                      <a:pt x="476250" y="571500"/>
                    </a:lnTo>
                    <a:lnTo>
                      <a:pt x="476250" y="67942"/>
                    </a:lnTo>
                    <a:lnTo>
                      <a:pt x="685800" y="94136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id="{76AFB914-CB27-495E-A964-1497C74458A4}"/>
                  </a:ext>
                </a:extLst>
              </p:cNvPr>
              <p:cNvSpPr/>
              <p:nvPr/>
            </p:nvSpPr>
            <p:spPr>
              <a:xfrm>
                <a:off x="6338850" y="3872046"/>
                <a:ext cx="38100" cy="38109"/>
              </a:xfrm>
              <a:custGeom>
                <a:avLst/>
                <a:gdLst>
                  <a:gd name="connsiteX0" fmla="*/ 0 w 38100"/>
                  <a:gd name="connsiteY0" fmla="*/ 0 h 38109"/>
                  <a:gd name="connsiteX1" fmla="*/ 38100 w 38100"/>
                  <a:gd name="connsiteY1" fmla="*/ 0 h 38109"/>
                  <a:gd name="connsiteX2" fmla="*/ 38100 w 38100"/>
                  <a:gd name="connsiteY2" fmla="*/ 38110 h 38109"/>
                  <a:gd name="connsiteX3" fmla="*/ 0 w 38100"/>
                  <a:gd name="connsiteY3" fmla="*/ 38110 h 381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38109">
                    <a:moveTo>
                      <a:pt x="0" y="0"/>
                    </a:moveTo>
                    <a:lnTo>
                      <a:pt x="38100" y="0"/>
                    </a:lnTo>
                    <a:lnTo>
                      <a:pt x="38100" y="38110"/>
                    </a:lnTo>
                    <a:lnTo>
                      <a:pt x="0" y="3811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id="{5C91FF56-3114-4ACC-8B27-F2DE9711181E}"/>
                  </a:ext>
                </a:extLst>
              </p:cNvPr>
              <p:cNvSpPr/>
              <p:nvPr/>
            </p:nvSpPr>
            <p:spPr>
              <a:xfrm>
                <a:off x="6415050" y="3872046"/>
                <a:ext cx="38100" cy="38109"/>
              </a:xfrm>
              <a:custGeom>
                <a:avLst/>
                <a:gdLst>
                  <a:gd name="connsiteX0" fmla="*/ 0 w 38100"/>
                  <a:gd name="connsiteY0" fmla="*/ 0 h 38109"/>
                  <a:gd name="connsiteX1" fmla="*/ 38100 w 38100"/>
                  <a:gd name="connsiteY1" fmla="*/ 0 h 38109"/>
                  <a:gd name="connsiteX2" fmla="*/ 38100 w 38100"/>
                  <a:gd name="connsiteY2" fmla="*/ 38110 h 38109"/>
                  <a:gd name="connsiteX3" fmla="*/ 0 w 38100"/>
                  <a:gd name="connsiteY3" fmla="*/ 38110 h 381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38109">
                    <a:moveTo>
                      <a:pt x="0" y="0"/>
                    </a:moveTo>
                    <a:lnTo>
                      <a:pt x="38100" y="0"/>
                    </a:lnTo>
                    <a:lnTo>
                      <a:pt x="38100" y="38110"/>
                    </a:lnTo>
                    <a:lnTo>
                      <a:pt x="0" y="3811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B546C256-D5C7-43E9-B5DF-B18C736B18A1}"/>
                  </a:ext>
                </a:extLst>
              </p:cNvPr>
              <p:cNvSpPr/>
              <p:nvPr/>
            </p:nvSpPr>
            <p:spPr>
              <a:xfrm>
                <a:off x="6338850" y="3795675"/>
                <a:ext cx="38100" cy="38109"/>
              </a:xfrm>
              <a:custGeom>
                <a:avLst/>
                <a:gdLst>
                  <a:gd name="connsiteX0" fmla="*/ 0 w 38100"/>
                  <a:gd name="connsiteY0" fmla="*/ 0 h 38109"/>
                  <a:gd name="connsiteX1" fmla="*/ 38100 w 38100"/>
                  <a:gd name="connsiteY1" fmla="*/ 0 h 38109"/>
                  <a:gd name="connsiteX2" fmla="*/ 38100 w 38100"/>
                  <a:gd name="connsiteY2" fmla="*/ 38110 h 38109"/>
                  <a:gd name="connsiteX3" fmla="*/ 0 w 38100"/>
                  <a:gd name="connsiteY3" fmla="*/ 38110 h 381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38109">
                    <a:moveTo>
                      <a:pt x="0" y="0"/>
                    </a:moveTo>
                    <a:lnTo>
                      <a:pt x="38100" y="0"/>
                    </a:lnTo>
                    <a:lnTo>
                      <a:pt x="38100" y="38110"/>
                    </a:lnTo>
                    <a:lnTo>
                      <a:pt x="0" y="3811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AB11466C-EADD-4AA3-A8A3-3F0F9C75B9DA}"/>
                  </a:ext>
                </a:extLst>
              </p:cNvPr>
              <p:cNvSpPr/>
              <p:nvPr/>
            </p:nvSpPr>
            <p:spPr>
              <a:xfrm>
                <a:off x="6415050" y="3795675"/>
                <a:ext cx="38100" cy="38109"/>
              </a:xfrm>
              <a:custGeom>
                <a:avLst/>
                <a:gdLst>
                  <a:gd name="connsiteX0" fmla="*/ 0 w 38100"/>
                  <a:gd name="connsiteY0" fmla="*/ 0 h 38109"/>
                  <a:gd name="connsiteX1" fmla="*/ 38100 w 38100"/>
                  <a:gd name="connsiteY1" fmla="*/ 0 h 38109"/>
                  <a:gd name="connsiteX2" fmla="*/ 38100 w 38100"/>
                  <a:gd name="connsiteY2" fmla="*/ 38110 h 38109"/>
                  <a:gd name="connsiteX3" fmla="*/ 0 w 38100"/>
                  <a:gd name="connsiteY3" fmla="*/ 38110 h 381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38109">
                    <a:moveTo>
                      <a:pt x="0" y="0"/>
                    </a:moveTo>
                    <a:lnTo>
                      <a:pt x="38100" y="0"/>
                    </a:lnTo>
                    <a:lnTo>
                      <a:pt x="38100" y="38110"/>
                    </a:lnTo>
                    <a:lnTo>
                      <a:pt x="0" y="3811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8488594A-7DA7-473D-A361-E3D079B7DB53}"/>
                  </a:ext>
                </a:extLst>
              </p:cNvPr>
              <p:cNvSpPr/>
              <p:nvPr/>
            </p:nvSpPr>
            <p:spPr>
              <a:xfrm>
                <a:off x="6215025" y="3576771"/>
                <a:ext cx="38100" cy="38109"/>
              </a:xfrm>
              <a:custGeom>
                <a:avLst/>
                <a:gdLst>
                  <a:gd name="connsiteX0" fmla="*/ 0 w 38100"/>
                  <a:gd name="connsiteY0" fmla="*/ 0 h 38109"/>
                  <a:gd name="connsiteX1" fmla="*/ 38100 w 38100"/>
                  <a:gd name="connsiteY1" fmla="*/ 0 h 38109"/>
                  <a:gd name="connsiteX2" fmla="*/ 38100 w 38100"/>
                  <a:gd name="connsiteY2" fmla="*/ 38110 h 38109"/>
                  <a:gd name="connsiteX3" fmla="*/ 0 w 38100"/>
                  <a:gd name="connsiteY3" fmla="*/ 38110 h 381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38109">
                    <a:moveTo>
                      <a:pt x="0" y="0"/>
                    </a:moveTo>
                    <a:lnTo>
                      <a:pt x="38100" y="0"/>
                    </a:lnTo>
                    <a:lnTo>
                      <a:pt x="38100" y="38110"/>
                    </a:lnTo>
                    <a:lnTo>
                      <a:pt x="0" y="3811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165C09C3-80D9-4F50-AE8D-C2B8D8392218}"/>
                  </a:ext>
                </a:extLst>
              </p:cNvPr>
              <p:cNvSpPr/>
              <p:nvPr/>
            </p:nvSpPr>
            <p:spPr>
              <a:xfrm>
                <a:off x="6291225" y="3576771"/>
                <a:ext cx="38100" cy="38109"/>
              </a:xfrm>
              <a:custGeom>
                <a:avLst/>
                <a:gdLst>
                  <a:gd name="connsiteX0" fmla="*/ 0 w 38100"/>
                  <a:gd name="connsiteY0" fmla="*/ 0 h 38109"/>
                  <a:gd name="connsiteX1" fmla="*/ 38100 w 38100"/>
                  <a:gd name="connsiteY1" fmla="*/ 0 h 38109"/>
                  <a:gd name="connsiteX2" fmla="*/ 38100 w 38100"/>
                  <a:gd name="connsiteY2" fmla="*/ 38110 h 38109"/>
                  <a:gd name="connsiteX3" fmla="*/ 0 w 38100"/>
                  <a:gd name="connsiteY3" fmla="*/ 38110 h 381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38109">
                    <a:moveTo>
                      <a:pt x="0" y="0"/>
                    </a:moveTo>
                    <a:lnTo>
                      <a:pt x="38100" y="0"/>
                    </a:lnTo>
                    <a:lnTo>
                      <a:pt x="38100" y="38110"/>
                    </a:lnTo>
                    <a:lnTo>
                      <a:pt x="0" y="3811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22B43AE2-DE01-495D-80E8-163396ACA560}"/>
                  </a:ext>
                </a:extLst>
              </p:cNvPr>
              <p:cNvSpPr/>
              <p:nvPr/>
            </p:nvSpPr>
            <p:spPr>
              <a:xfrm>
                <a:off x="6215025" y="3500400"/>
                <a:ext cx="38100" cy="38109"/>
              </a:xfrm>
              <a:custGeom>
                <a:avLst/>
                <a:gdLst>
                  <a:gd name="connsiteX0" fmla="*/ 0 w 38100"/>
                  <a:gd name="connsiteY0" fmla="*/ 0 h 38109"/>
                  <a:gd name="connsiteX1" fmla="*/ 38100 w 38100"/>
                  <a:gd name="connsiteY1" fmla="*/ 0 h 38109"/>
                  <a:gd name="connsiteX2" fmla="*/ 38100 w 38100"/>
                  <a:gd name="connsiteY2" fmla="*/ 38110 h 38109"/>
                  <a:gd name="connsiteX3" fmla="*/ 0 w 38100"/>
                  <a:gd name="connsiteY3" fmla="*/ 38110 h 381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38109">
                    <a:moveTo>
                      <a:pt x="0" y="0"/>
                    </a:moveTo>
                    <a:lnTo>
                      <a:pt x="38100" y="0"/>
                    </a:lnTo>
                    <a:lnTo>
                      <a:pt x="38100" y="38110"/>
                    </a:lnTo>
                    <a:lnTo>
                      <a:pt x="0" y="3811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454E86CA-1CDC-407E-904C-6DE495E6E7E2}"/>
                  </a:ext>
                </a:extLst>
              </p:cNvPr>
              <p:cNvSpPr/>
              <p:nvPr/>
            </p:nvSpPr>
            <p:spPr>
              <a:xfrm>
                <a:off x="6291225" y="3500400"/>
                <a:ext cx="38100" cy="38109"/>
              </a:xfrm>
              <a:custGeom>
                <a:avLst/>
                <a:gdLst>
                  <a:gd name="connsiteX0" fmla="*/ 0 w 38100"/>
                  <a:gd name="connsiteY0" fmla="*/ 0 h 38109"/>
                  <a:gd name="connsiteX1" fmla="*/ 38100 w 38100"/>
                  <a:gd name="connsiteY1" fmla="*/ 0 h 38109"/>
                  <a:gd name="connsiteX2" fmla="*/ 38100 w 38100"/>
                  <a:gd name="connsiteY2" fmla="*/ 38110 h 38109"/>
                  <a:gd name="connsiteX3" fmla="*/ 0 w 38100"/>
                  <a:gd name="connsiteY3" fmla="*/ 38110 h 381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38109">
                    <a:moveTo>
                      <a:pt x="0" y="0"/>
                    </a:moveTo>
                    <a:lnTo>
                      <a:pt x="38100" y="0"/>
                    </a:lnTo>
                    <a:lnTo>
                      <a:pt x="38100" y="38110"/>
                    </a:lnTo>
                    <a:lnTo>
                      <a:pt x="0" y="3811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23B30170-D7D1-4A3B-824D-D4ECF0A553F2}"/>
                  </a:ext>
                </a:extLst>
              </p:cNvPr>
              <p:cNvSpPr/>
              <p:nvPr/>
            </p:nvSpPr>
            <p:spPr>
              <a:xfrm>
                <a:off x="6110259" y="3872046"/>
                <a:ext cx="38100" cy="38109"/>
              </a:xfrm>
              <a:custGeom>
                <a:avLst/>
                <a:gdLst>
                  <a:gd name="connsiteX0" fmla="*/ 0 w 38100"/>
                  <a:gd name="connsiteY0" fmla="*/ 0 h 38109"/>
                  <a:gd name="connsiteX1" fmla="*/ 38100 w 38100"/>
                  <a:gd name="connsiteY1" fmla="*/ 0 h 38109"/>
                  <a:gd name="connsiteX2" fmla="*/ 38100 w 38100"/>
                  <a:gd name="connsiteY2" fmla="*/ 38110 h 38109"/>
                  <a:gd name="connsiteX3" fmla="*/ 0 w 38100"/>
                  <a:gd name="connsiteY3" fmla="*/ 38110 h 381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38109">
                    <a:moveTo>
                      <a:pt x="0" y="0"/>
                    </a:moveTo>
                    <a:lnTo>
                      <a:pt x="38100" y="0"/>
                    </a:lnTo>
                    <a:lnTo>
                      <a:pt x="38100" y="38110"/>
                    </a:lnTo>
                    <a:lnTo>
                      <a:pt x="0" y="3811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70EFD229-1D99-417E-A912-140292869BA2}"/>
                  </a:ext>
                </a:extLst>
              </p:cNvPr>
              <p:cNvSpPr/>
              <p:nvPr/>
            </p:nvSpPr>
            <p:spPr>
              <a:xfrm>
                <a:off x="6186459" y="3872046"/>
                <a:ext cx="38100" cy="38109"/>
              </a:xfrm>
              <a:custGeom>
                <a:avLst/>
                <a:gdLst>
                  <a:gd name="connsiteX0" fmla="*/ 0 w 38100"/>
                  <a:gd name="connsiteY0" fmla="*/ 0 h 38109"/>
                  <a:gd name="connsiteX1" fmla="*/ 38100 w 38100"/>
                  <a:gd name="connsiteY1" fmla="*/ 0 h 38109"/>
                  <a:gd name="connsiteX2" fmla="*/ 38100 w 38100"/>
                  <a:gd name="connsiteY2" fmla="*/ 38110 h 38109"/>
                  <a:gd name="connsiteX3" fmla="*/ 0 w 38100"/>
                  <a:gd name="connsiteY3" fmla="*/ 38110 h 381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38109">
                    <a:moveTo>
                      <a:pt x="0" y="0"/>
                    </a:moveTo>
                    <a:lnTo>
                      <a:pt x="38100" y="0"/>
                    </a:lnTo>
                    <a:lnTo>
                      <a:pt x="38100" y="38110"/>
                    </a:lnTo>
                    <a:lnTo>
                      <a:pt x="0" y="3811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F68EC05A-18BA-4861-93E0-E4136668A81F}"/>
                  </a:ext>
                </a:extLst>
              </p:cNvPr>
              <p:cNvSpPr/>
              <p:nvPr/>
            </p:nvSpPr>
            <p:spPr>
              <a:xfrm>
                <a:off x="6110259" y="3795675"/>
                <a:ext cx="38100" cy="38109"/>
              </a:xfrm>
              <a:custGeom>
                <a:avLst/>
                <a:gdLst>
                  <a:gd name="connsiteX0" fmla="*/ 0 w 38100"/>
                  <a:gd name="connsiteY0" fmla="*/ 0 h 38109"/>
                  <a:gd name="connsiteX1" fmla="*/ 38100 w 38100"/>
                  <a:gd name="connsiteY1" fmla="*/ 0 h 38109"/>
                  <a:gd name="connsiteX2" fmla="*/ 38100 w 38100"/>
                  <a:gd name="connsiteY2" fmla="*/ 38110 h 38109"/>
                  <a:gd name="connsiteX3" fmla="*/ 0 w 38100"/>
                  <a:gd name="connsiteY3" fmla="*/ 38110 h 381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38109">
                    <a:moveTo>
                      <a:pt x="0" y="0"/>
                    </a:moveTo>
                    <a:lnTo>
                      <a:pt x="38100" y="0"/>
                    </a:lnTo>
                    <a:lnTo>
                      <a:pt x="38100" y="38110"/>
                    </a:lnTo>
                    <a:lnTo>
                      <a:pt x="0" y="3811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4F5D50B4-0A27-4DAC-9642-BB108DE5CCCA}"/>
                  </a:ext>
                </a:extLst>
              </p:cNvPr>
              <p:cNvSpPr/>
              <p:nvPr/>
            </p:nvSpPr>
            <p:spPr>
              <a:xfrm>
                <a:off x="6186459" y="3795675"/>
                <a:ext cx="38100" cy="38109"/>
              </a:xfrm>
              <a:custGeom>
                <a:avLst/>
                <a:gdLst>
                  <a:gd name="connsiteX0" fmla="*/ 0 w 38100"/>
                  <a:gd name="connsiteY0" fmla="*/ 0 h 38109"/>
                  <a:gd name="connsiteX1" fmla="*/ 38100 w 38100"/>
                  <a:gd name="connsiteY1" fmla="*/ 0 h 38109"/>
                  <a:gd name="connsiteX2" fmla="*/ 38100 w 38100"/>
                  <a:gd name="connsiteY2" fmla="*/ 38110 h 38109"/>
                  <a:gd name="connsiteX3" fmla="*/ 0 w 38100"/>
                  <a:gd name="connsiteY3" fmla="*/ 38110 h 381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38109">
                    <a:moveTo>
                      <a:pt x="0" y="0"/>
                    </a:moveTo>
                    <a:lnTo>
                      <a:pt x="38100" y="0"/>
                    </a:lnTo>
                    <a:lnTo>
                      <a:pt x="38100" y="38110"/>
                    </a:lnTo>
                    <a:lnTo>
                      <a:pt x="0" y="3811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137734AC-643E-4ABE-8D51-DED37B416FFD}"/>
                  </a:ext>
                </a:extLst>
              </p:cNvPr>
              <p:cNvSpPr/>
              <p:nvPr/>
            </p:nvSpPr>
            <p:spPr>
              <a:xfrm>
                <a:off x="6110259" y="3719475"/>
                <a:ext cx="38100" cy="38109"/>
              </a:xfrm>
              <a:custGeom>
                <a:avLst/>
                <a:gdLst>
                  <a:gd name="connsiteX0" fmla="*/ 0 w 38100"/>
                  <a:gd name="connsiteY0" fmla="*/ 0 h 38109"/>
                  <a:gd name="connsiteX1" fmla="*/ 38100 w 38100"/>
                  <a:gd name="connsiteY1" fmla="*/ 0 h 38109"/>
                  <a:gd name="connsiteX2" fmla="*/ 38100 w 38100"/>
                  <a:gd name="connsiteY2" fmla="*/ 38110 h 38109"/>
                  <a:gd name="connsiteX3" fmla="*/ 0 w 38100"/>
                  <a:gd name="connsiteY3" fmla="*/ 38110 h 381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38109">
                    <a:moveTo>
                      <a:pt x="0" y="0"/>
                    </a:moveTo>
                    <a:lnTo>
                      <a:pt x="38100" y="0"/>
                    </a:lnTo>
                    <a:lnTo>
                      <a:pt x="38100" y="38110"/>
                    </a:lnTo>
                    <a:lnTo>
                      <a:pt x="0" y="3811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624DD49A-F4B8-4FEF-9696-E6F30F47F56B}"/>
                  </a:ext>
                </a:extLst>
              </p:cNvPr>
              <p:cNvSpPr/>
              <p:nvPr/>
            </p:nvSpPr>
            <p:spPr>
              <a:xfrm>
                <a:off x="6186459" y="3719475"/>
                <a:ext cx="38100" cy="38109"/>
              </a:xfrm>
              <a:custGeom>
                <a:avLst/>
                <a:gdLst>
                  <a:gd name="connsiteX0" fmla="*/ 0 w 38100"/>
                  <a:gd name="connsiteY0" fmla="*/ 0 h 38109"/>
                  <a:gd name="connsiteX1" fmla="*/ 38100 w 38100"/>
                  <a:gd name="connsiteY1" fmla="*/ 0 h 38109"/>
                  <a:gd name="connsiteX2" fmla="*/ 38100 w 38100"/>
                  <a:gd name="connsiteY2" fmla="*/ 38110 h 38109"/>
                  <a:gd name="connsiteX3" fmla="*/ 0 w 38100"/>
                  <a:gd name="connsiteY3" fmla="*/ 38110 h 381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38109">
                    <a:moveTo>
                      <a:pt x="0" y="0"/>
                    </a:moveTo>
                    <a:lnTo>
                      <a:pt x="38100" y="0"/>
                    </a:lnTo>
                    <a:lnTo>
                      <a:pt x="38100" y="38110"/>
                    </a:lnTo>
                    <a:lnTo>
                      <a:pt x="0" y="3811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49F79CC6-94AA-4137-9515-C203C2D848BE}"/>
                  </a:ext>
                </a:extLst>
              </p:cNvPr>
              <p:cNvSpPr/>
              <p:nvPr/>
            </p:nvSpPr>
            <p:spPr>
              <a:xfrm>
                <a:off x="6567450" y="3872046"/>
                <a:ext cx="38100" cy="38109"/>
              </a:xfrm>
              <a:custGeom>
                <a:avLst/>
                <a:gdLst>
                  <a:gd name="connsiteX0" fmla="*/ 0 w 38100"/>
                  <a:gd name="connsiteY0" fmla="*/ 0 h 38109"/>
                  <a:gd name="connsiteX1" fmla="*/ 38100 w 38100"/>
                  <a:gd name="connsiteY1" fmla="*/ 0 h 38109"/>
                  <a:gd name="connsiteX2" fmla="*/ 38100 w 38100"/>
                  <a:gd name="connsiteY2" fmla="*/ 38110 h 38109"/>
                  <a:gd name="connsiteX3" fmla="*/ 0 w 38100"/>
                  <a:gd name="connsiteY3" fmla="*/ 38110 h 381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38109">
                    <a:moveTo>
                      <a:pt x="0" y="0"/>
                    </a:moveTo>
                    <a:lnTo>
                      <a:pt x="38100" y="0"/>
                    </a:lnTo>
                    <a:lnTo>
                      <a:pt x="38100" y="38110"/>
                    </a:lnTo>
                    <a:lnTo>
                      <a:pt x="0" y="3811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F4053E6F-5C3C-4FB6-865D-102C4E7E873B}"/>
                  </a:ext>
                </a:extLst>
              </p:cNvPr>
              <p:cNvSpPr/>
              <p:nvPr/>
            </p:nvSpPr>
            <p:spPr>
              <a:xfrm>
                <a:off x="6643650" y="3872046"/>
                <a:ext cx="38100" cy="38109"/>
              </a:xfrm>
              <a:custGeom>
                <a:avLst/>
                <a:gdLst>
                  <a:gd name="connsiteX0" fmla="*/ 0 w 38100"/>
                  <a:gd name="connsiteY0" fmla="*/ 0 h 38109"/>
                  <a:gd name="connsiteX1" fmla="*/ 38100 w 38100"/>
                  <a:gd name="connsiteY1" fmla="*/ 0 h 38109"/>
                  <a:gd name="connsiteX2" fmla="*/ 38100 w 38100"/>
                  <a:gd name="connsiteY2" fmla="*/ 38110 h 38109"/>
                  <a:gd name="connsiteX3" fmla="*/ 0 w 38100"/>
                  <a:gd name="connsiteY3" fmla="*/ 38110 h 381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38109">
                    <a:moveTo>
                      <a:pt x="0" y="0"/>
                    </a:moveTo>
                    <a:lnTo>
                      <a:pt x="38100" y="0"/>
                    </a:lnTo>
                    <a:lnTo>
                      <a:pt x="38100" y="38110"/>
                    </a:lnTo>
                    <a:lnTo>
                      <a:pt x="0" y="3811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D0FEEEE8-ADB9-4EA9-84C4-A13E14AB9370}"/>
                  </a:ext>
                </a:extLst>
              </p:cNvPr>
              <p:cNvSpPr/>
              <p:nvPr/>
            </p:nvSpPr>
            <p:spPr>
              <a:xfrm>
                <a:off x="6567450" y="3795675"/>
                <a:ext cx="38100" cy="38109"/>
              </a:xfrm>
              <a:custGeom>
                <a:avLst/>
                <a:gdLst>
                  <a:gd name="connsiteX0" fmla="*/ 0 w 38100"/>
                  <a:gd name="connsiteY0" fmla="*/ 0 h 38109"/>
                  <a:gd name="connsiteX1" fmla="*/ 38100 w 38100"/>
                  <a:gd name="connsiteY1" fmla="*/ 0 h 38109"/>
                  <a:gd name="connsiteX2" fmla="*/ 38100 w 38100"/>
                  <a:gd name="connsiteY2" fmla="*/ 38110 h 38109"/>
                  <a:gd name="connsiteX3" fmla="*/ 0 w 38100"/>
                  <a:gd name="connsiteY3" fmla="*/ 38110 h 381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38109">
                    <a:moveTo>
                      <a:pt x="0" y="0"/>
                    </a:moveTo>
                    <a:lnTo>
                      <a:pt x="38100" y="0"/>
                    </a:lnTo>
                    <a:lnTo>
                      <a:pt x="38100" y="38110"/>
                    </a:lnTo>
                    <a:lnTo>
                      <a:pt x="0" y="3811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01722BD5-6FE1-4D4B-85B1-6E58951CF851}"/>
                  </a:ext>
                </a:extLst>
              </p:cNvPr>
              <p:cNvSpPr/>
              <p:nvPr/>
            </p:nvSpPr>
            <p:spPr>
              <a:xfrm>
                <a:off x="6643650" y="3795675"/>
                <a:ext cx="38100" cy="38109"/>
              </a:xfrm>
              <a:custGeom>
                <a:avLst/>
                <a:gdLst>
                  <a:gd name="connsiteX0" fmla="*/ 0 w 38100"/>
                  <a:gd name="connsiteY0" fmla="*/ 0 h 38109"/>
                  <a:gd name="connsiteX1" fmla="*/ 38100 w 38100"/>
                  <a:gd name="connsiteY1" fmla="*/ 0 h 38109"/>
                  <a:gd name="connsiteX2" fmla="*/ 38100 w 38100"/>
                  <a:gd name="connsiteY2" fmla="*/ 38110 h 38109"/>
                  <a:gd name="connsiteX3" fmla="*/ 0 w 38100"/>
                  <a:gd name="connsiteY3" fmla="*/ 38110 h 381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38109">
                    <a:moveTo>
                      <a:pt x="0" y="0"/>
                    </a:moveTo>
                    <a:lnTo>
                      <a:pt x="38100" y="0"/>
                    </a:lnTo>
                    <a:lnTo>
                      <a:pt x="38100" y="38110"/>
                    </a:lnTo>
                    <a:lnTo>
                      <a:pt x="0" y="3811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AE0E4D35-2336-4554-B780-CA9599FC2BA4}"/>
                  </a:ext>
                </a:extLst>
              </p:cNvPr>
              <p:cNvSpPr/>
              <p:nvPr/>
            </p:nvSpPr>
            <p:spPr>
              <a:xfrm>
                <a:off x="6567450" y="3719475"/>
                <a:ext cx="38100" cy="38109"/>
              </a:xfrm>
              <a:custGeom>
                <a:avLst/>
                <a:gdLst>
                  <a:gd name="connsiteX0" fmla="*/ 0 w 38100"/>
                  <a:gd name="connsiteY0" fmla="*/ 0 h 38109"/>
                  <a:gd name="connsiteX1" fmla="*/ 38100 w 38100"/>
                  <a:gd name="connsiteY1" fmla="*/ 0 h 38109"/>
                  <a:gd name="connsiteX2" fmla="*/ 38100 w 38100"/>
                  <a:gd name="connsiteY2" fmla="*/ 38110 h 38109"/>
                  <a:gd name="connsiteX3" fmla="*/ 0 w 38100"/>
                  <a:gd name="connsiteY3" fmla="*/ 38110 h 381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38109">
                    <a:moveTo>
                      <a:pt x="0" y="0"/>
                    </a:moveTo>
                    <a:lnTo>
                      <a:pt x="38100" y="0"/>
                    </a:lnTo>
                    <a:lnTo>
                      <a:pt x="38100" y="38110"/>
                    </a:lnTo>
                    <a:lnTo>
                      <a:pt x="0" y="3811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B3565B7E-F997-4113-A11A-19A19D6901BF}"/>
                  </a:ext>
                </a:extLst>
              </p:cNvPr>
              <p:cNvSpPr/>
              <p:nvPr/>
            </p:nvSpPr>
            <p:spPr>
              <a:xfrm>
                <a:off x="6643650" y="3719475"/>
                <a:ext cx="38100" cy="38109"/>
              </a:xfrm>
              <a:custGeom>
                <a:avLst/>
                <a:gdLst>
                  <a:gd name="connsiteX0" fmla="*/ 0 w 38100"/>
                  <a:gd name="connsiteY0" fmla="*/ 0 h 38109"/>
                  <a:gd name="connsiteX1" fmla="*/ 38100 w 38100"/>
                  <a:gd name="connsiteY1" fmla="*/ 0 h 38109"/>
                  <a:gd name="connsiteX2" fmla="*/ 38100 w 38100"/>
                  <a:gd name="connsiteY2" fmla="*/ 38110 h 38109"/>
                  <a:gd name="connsiteX3" fmla="*/ 0 w 38100"/>
                  <a:gd name="connsiteY3" fmla="*/ 38110 h 381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38109">
                    <a:moveTo>
                      <a:pt x="0" y="0"/>
                    </a:moveTo>
                    <a:lnTo>
                      <a:pt x="38100" y="0"/>
                    </a:lnTo>
                    <a:lnTo>
                      <a:pt x="38100" y="38110"/>
                    </a:lnTo>
                    <a:lnTo>
                      <a:pt x="0" y="3811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BDE5706D-C624-4AB7-8608-30978CC86BEE}"/>
                  </a:ext>
                </a:extLst>
              </p:cNvPr>
              <p:cNvSpPr/>
              <p:nvPr/>
            </p:nvSpPr>
            <p:spPr>
              <a:xfrm>
                <a:off x="6567450" y="3643446"/>
                <a:ext cx="38100" cy="38109"/>
              </a:xfrm>
              <a:custGeom>
                <a:avLst/>
                <a:gdLst>
                  <a:gd name="connsiteX0" fmla="*/ 0 w 38100"/>
                  <a:gd name="connsiteY0" fmla="*/ 0 h 38109"/>
                  <a:gd name="connsiteX1" fmla="*/ 38100 w 38100"/>
                  <a:gd name="connsiteY1" fmla="*/ 0 h 38109"/>
                  <a:gd name="connsiteX2" fmla="*/ 38100 w 38100"/>
                  <a:gd name="connsiteY2" fmla="*/ 38110 h 38109"/>
                  <a:gd name="connsiteX3" fmla="*/ 0 w 38100"/>
                  <a:gd name="connsiteY3" fmla="*/ 38110 h 381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38109">
                    <a:moveTo>
                      <a:pt x="0" y="0"/>
                    </a:moveTo>
                    <a:lnTo>
                      <a:pt x="38100" y="0"/>
                    </a:lnTo>
                    <a:lnTo>
                      <a:pt x="38100" y="38110"/>
                    </a:lnTo>
                    <a:lnTo>
                      <a:pt x="0" y="3811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2035BA6C-942F-45C7-94FC-2F5858993365}"/>
                  </a:ext>
                </a:extLst>
              </p:cNvPr>
              <p:cNvSpPr/>
              <p:nvPr/>
            </p:nvSpPr>
            <p:spPr>
              <a:xfrm>
                <a:off x="6643650" y="3643446"/>
                <a:ext cx="38100" cy="38109"/>
              </a:xfrm>
              <a:custGeom>
                <a:avLst/>
                <a:gdLst>
                  <a:gd name="connsiteX0" fmla="*/ 0 w 38100"/>
                  <a:gd name="connsiteY0" fmla="*/ 0 h 38109"/>
                  <a:gd name="connsiteX1" fmla="*/ 38100 w 38100"/>
                  <a:gd name="connsiteY1" fmla="*/ 0 h 38109"/>
                  <a:gd name="connsiteX2" fmla="*/ 38100 w 38100"/>
                  <a:gd name="connsiteY2" fmla="*/ 38110 h 38109"/>
                  <a:gd name="connsiteX3" fmla="*/ 0 w 38100"/>
                  <a:gd name="connsiteY3" fmla="*/ 38110 h 381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38109">
                    <a:moveTo>
                      <a:pt x="0" y="0"/>
                    </a:moveTo>
                    <a:lnTo>
                      <a:pt x="38100" y="0"/>
                    </a:lnTo>
                    <a:lnTo>
                      <a:pt x="38100" y="38110"/>
                    </a:lnTo>
                    <a:lnTo>
                      <a:pt x="0" y="3811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5D97C7A3-4D4D-45F2-9238-6F1FCB0CC2A2}"/>
                  </a:ext>
                </a:extLst>
              </p:cNvPr>
              <p:cNvSpPr/>
              <p:nvPr/>
            </p:nvSpPr>
            <p:spPr>
              <a:xfrm>
                <a:off x="6567450" y="3567075"/>
                <a:ext cx="38100" cy="38109"/>
              </a:xfrm>
              <a:custGeom>
                <a:avLst/>
                <a:gdLst>
                  <a:gd name="connsiteX0" fmla="*/ 0 w 38100"/>
                  <a:gd name="connsiteY0" fmla="*/ 0 h 38109"/>
                  <a:gd name="connsiteX1" fmla="*/ 38100 w 38100"/>
                  <a:gd name="connsiteY1" fmla="*/ 0 h 38109"/>
                  <a:gd name="connsiteX2" fmla="*/ 38100 w 38100"/>
                  <a:gd name="connsiteY2" fmla="*/ 38110 h 38109"/>
                  <a:gd name="connsiteX3" fmla="*/ 0 w 38100"/>
                  <a:gd name="connsiteY3" fmla="*/ 38110 h 381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38109">
                    <a:moveTo>
                      <a:pt x="0" y="0"/>
                    </a:moveTo>
                    <a:lnTo>
                      <a:pt x="38100" y="0"/>
                    </a:lnTo>
                    <a:lnTo>
                      <a:pt x="38100" y="38110"/>
                    </a:lnTo>
                    <a:lnTo>
                      <a:pt x="0" y="3811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4495F5E3-B197-4140-83EE-23E46F5D8949}"/>
                  </a:ext>
                </a:extLst>
              </p:cNvPr>
              <p:cNvSpPr/>
              <p:nvPr/>
            </p:nvSpPr>
            <p:spPr>
              <a:xfrm>
                <a:off x="6643650" y="3567075"/>
                <a:ext cx="38100" cy="38109"/>
              </a:xfrm>
              <a:custGeom>
                <a:avLst/>
                <a:gdLst>
                  <a:gd name="connsiteX0" fmla="*/ 0 w 38100"/>
                  <a:gd name="connsiteY0" fmla="*/ 0 h 38109"/>
                  <a:gd name="connsiteX1" fmla="*/ 38100 w 38100"/>
                  <a:gd name="connsiteY1" fmla="*/ 0 h 38109"/>
                  <a:gd name="connsiteX2" fmla="*/ 38100 w 38100"/>
                  <a:gd name="connsiteY2" fmla="*/ 38110 h 38109"/>
                  <a:gd name="connsiteX3" fmla="*/ 0 w 38100"/>
                  <a:gd name="connsiteY3" fmla="*/ 38110 h 381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0" h="38109">
                    <a:moveTo>
                      <a:pt x="0" y="0"/>
                    </a:moveTo>
                    <a:lnTo>
                      <a:pt x="38100" y="0"/>
                    </a:lnTo>
                    <a:lnTo>
                      <a:pt x="38100" y="38110"/>
                    </a:lnTo>
                    <a:lnTo>
                      <a:pt x="0" y="3811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</p:grp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A83E1FF6-D8AC-4C04-B9A8-AE53B7B5CD11}"/>
              </a:ext>
            </a:extLst>
          </p:cNvPr>
          <p:cNvSpPr txBox="1"/>
          <p:nvPr/>
        </p:nvSpPr>
        <p:spPr>
          <a:xfrm>
            <a:off x="0" y="1958292"/>
            <a:ext cx="3905209" cy="3715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sk-SK" sz="1400" b="1" dirty="0">
                <a:solidFill>
                  <a:srgbClr val="002060"/>
                </a:solidFill>
                <a:latin typeface="Proxima Nova Rg" panose="02000506030000020004" pitchFamily="50" charset="0"/>
                <a:cs typeface="Poppins" panose="00000500000000000000" pitchFamily="2" charset="0"/>
              </a:rPr>
              <a:t>Junior Garant pre sektor Kapitálový Trh</a:t>
            </a:r>
            <a:endParaRPr lang="en-US" sz="1400" b="1" dirty="0">
              <a:solidFill>
                <a:srgbClr val="002060"/>
              </a:solidFill>
              <a:latin typeface="Proxima Nova Rg" panose="02000506030000020004" pitchFamily="50" charset="0"/>
              <a:cs typeface="Poppins" panose="00000500000000000000" pitchFamily="2" charset="0"/>
            </a:endParaRPr>
          </a:p>
        </p:txBody>
      </p:sp>
      <p:grpSp>
        <p:nvGrpSpPr>
          <p:cNvPr id="46092" name="Group 4">
            <a:extLst>
              <a:ext uri="{FF2B5EF4-FFF2-40B4-BE49-F238E27FC236}">
                <a16:creationId xmlns:a16="http://schemas.microsoft.com/office/drawing/2014/main" id="{93E3406E-7F8F-47DF-9DD1-607D5789269E}"/>
              </a:ext>
            </a:extLst>
          </p:cNvPr>
          <p:cNvGrpSpPr>
            <a:grpSpLocks/>
          </p:cNvGrpSpPr>
          <p:nvPr/>
        </p:nvGrpSpPr>
        <p:grpSpPr bwMode="auto">
          <a:xfrm>
            <a:off x="1236663" y="4116388"/>
            <a:ext cx="433387" cy="431800"/>
            <a:chOff x="1097012" y="4353020"/>
            <a:chExt cx="432551" cy="431172"/>
          </a:xfrm>
        </p:grpSpPr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9DC6F537-22B2-42B2-979E-B140A9F6B0CD}"/>
                </a:ext>
              </a:extLst>
            </p:cNvPr>
            <p:cNvSpPr/>
            <p:nvPr/>
          </p:nvSpPr>
          <p:spPr>
            <a:xfrm>
              <a:off x="1097012" y="4353020"/>
              <a:ext cx="432551" cy="431172"/>
            </a:xfrm>
            <a:prstGeom prst="ellipse">
              <a:avLst/>
            </a:prstGeom>
            <a:solidFill>
              <a:srgbClr val="072156"/>
            </a:solidFill>
            <a:ln>
              <a:noFill/>
            </a:ln>
            <a:effectLst>
              <a:outerShdw blurRad="711200" dist="381000" dir="5400000" sx="87000" sy="87000" algn="t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46098" name="Graphic 6143" descr="Send">
              <a:extLst>
                <a:ext uri="{FF2B5EF4-FFF2-40B4-BE49-F238E27FC236}">
                  <a16:creationId xmlns:a16="http://schemas.microsoft.com/office/drawing/2014/main" id="{4A824740-57AE-4560-909B-B847FD5AEDC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2026" y="4471316"/>
              <a:ext cx="203472" cy="188231"/>
            </a:xfrm>
            <a:custGeom>
              <a:avLst/>
              <a:gdLst>
                <a:gd name="T0" fmla="*/ 4184 w 741335"/>
                <a:gd name="T1" fmla="*/ 10 h 685802"/>
                <a:gd name="T2" fmla="*/ 4127 w 741335"/>
                <a:gd name="T3" fmla="*/ 6 h 685802"/>
                <a:gd name="T4" fmla="*/ 29 w 741335"/>
                <a:gd name="T5" fmla="*/ 2192 h 685802"/>
                <a:gd name="T6" fmla="*/ 6 w 741335"/>
                <a:gd name="T7" fmla="*/ 2266 h 685802"/>
                <a:gd name="T8" fmla="*/ 37 w 741335"/>
                <a:gd name="T9" fmla="*/ 2291 h 685802"/>
                <a:gd name="T10" fmla="*/ 1289 w 741335"/>
                <a:gd name="T11" fmla="*/ 2725 h 685802"/>
                <a:gd name="T12" fmla="*/ 1312 w 741335"/>
                <a:gd name="T13" fmla="*/ 2733 h 685802"/>
                <a:gd name="T14" fmla="*/ 1669 w 741335"/>
                <a:gd name="T15" fmla="*/ 3854 h 685802"/>
                <a:gd name="T16" fmla="*/ 1708 w 741335"/>
                <a:gd name="T17" fmla="*/ 3890 h 685802"/>
                <a:gd name="T18" fmla="*/ 1721 w 741335"/>
                <a:gd name="T19" fmla="*/ 3892 h 685802"/>
                <a:gd name="T20" fmla="*/ 1759 w 741335"/>
                <a:gd name="T21" fmla="*/ 3876 h 685802"/>
                <a:gd name="T22" fmla="*/ 2501 w 741335"/>
                <a:gd name="T23" fmla="*/ 3134 h 685802"/>
                <a:gd name="T24" fmla="*/ 3595 w 741335"/>
                <a:gd name="T25" fmla="*/ 3511 h 685802"/>
                <a:gd name="T26" fmla="*/ 3640 w 741335"/>
                <a:gd name="T27" fmla="*/ 3506 h 685802"/>
                <a:gd name="T28" fmla="*/ 3666 w 741335"/>
                <a:gd name="T29" fmla="*/ 3468 h 685802"/>
                <a:gd name="T30" fmla="*/ 4206 w 741335"/>
                <a:gd name="T31" fmla="*/ 63 h 685802"/>
                <a:gd name="T32" fmla="*/ 4184 w 741335"/>
                <a:gd name="T33" fmla="*/ 10 h 685802"/>
                <a:gd name="T34" fmla="*/ 190 w 741335"/>
                <a:gd name="T35" fmla="*/ 2229 h 685802"/>
                <a:gd name="T36" fmla="*/ 3759 w 741335"/>
                <a:gd name="T37" fmla="*/ 326 h 685802"/>
                <a:gd name="T38" fmla="*/ 3760 w 741335"/>
                <a:gd name="T39" fmla="*/ 326 h 685802"/>
                <a:gd name="T40" fmla="*/ 3760 w 741335"/>
                <a:gd name="T41" fmla="*/ 326 h 685802"/>
                <a:gd name="T42" fmla="*/ 1336 w 741335"/>
                <a:gd name="T43" fmla="*/ 2626 h 685802"/>
                <a:gd name="T44" fmla="*/ 190 w 741335"/>
                <a:gd name="T45" fmla="*/ 2230 h 685802"/>
                <a:gd name="T46" fmla="*/ 190 w 741335"/>
                <a:gd name="T47" fmla="*/ 2229 h 685802"/>
                <a:gd name="T48" fmla="*/ 190 w 741335"/>
                <a:gd name="T49" fmla="*/ 2229 h 685802"/>
                <a:gd name="T50" fmla="*/ 1415 w 741335"/>
                <a:gd name="T51" fmla="*/ 2700 h 685802"/>
                <a:gd name="T52" fmla="*/ 3795 w 741335"/>
                <a:gd name="T53" fmla="*/ 442 h 685802"/>
                <a:gd name="T54" fmla="*/ 3796 w 741335"/>
                <a:gd name="T55" fmla="*/ 442 h 685802"/>
                <a:gd name="T56" fmla="*/ 3796 w 741335"/>
                <a:gd name="T57" fmla="*/ 443 h 685802"/>
                <a:gd name="T58" fmla="*/ 1936 w 741335"/>
                <a:gd name="T59" fmla="*/ 2863 h 685802"/>
                <a:gd name="T60" fmla="*/ 1927 w 741335"/>
                <a:gd name="T61" fmla="*/ 2881 h 685802"/>
                <a:gd name="T62" fmla="*/ 1716 w 741335"/>
                <a:gd name="T63" fmla="*/ 3643 h 685802"/>
                <a:gd name="T64" fmla="*/ 1716 w 741335"/>
                <a:gd name="T65" fmla="*/ 3644 h 685802"/>
                <a:gd name="T66" fmla="*/ 1715 w 741335"/>
                <a:gd name="T67" fmla="*/ 3643 h 685802"/>
                <a:gd name="T68" fmla="*/ 1825 w 741335"/>
                <a:gd name="T69" fmla="*/ 3656 h 685802"/>
                <a:gd name="T70" fmla="*/ 2015 w 741335"/>
                <a:gd name="T71" fmla="*/ 2966 h 685802"/>
                <a:gd name="T72" fmla="*/ 2388 w 741335"/>
                <a:gd name="T73" fmla="*/ 3094 h 685802"/>
                <a:gd name="T74" fmla="*/ 1825 w 741335"/>
                <a:gd name="T75" fmla="*/ 3656 h 685802"/>
                <a:gd name="T76" fmla="*/ 1825 w 741335"/>
                <a:gd name="T77" fmla="*/ 3656 h 685802"/>
                <a:gd name="T78" fmla="*/ 1825 w 741335"/>
                <a:gd name="T79" fmla="*/ 3656 h 685802"/>
                <a:gd name="T80" fmla="*/ 3569 w 741335"/>
                <a:gd name="T81" fmla="*/ 3387 h 685802"/>
                <a:gd name="T82" fmla="*/ 2067 w 741335"/>
                <a:gd name="T83" fmla="*/ 2870 h 685802"/>
                <a:gd name="T84" fmla="*/ 4062 w 741335"/>
                <a:gd name="T85" fmla="*/ 273 h 685802"/>
                <a:gd name="T86" fmla="*/ 4063 w 741335"/>
                <a:gd name="T87" fmla="*/ 273 h 685802"/>
                <a:gd name="T88" fmla="*/ 4063 w 741335"/>
                <a:gd name="T89" fmla="*/ 273 h 685802"/>
                <a:gd name="T90" fmla="*/ 3569 w 741335"/>
                <a:gd name="T91" fmla="*/ 3387 h 685802"/>
                <a:gd name="T92" fmla="*/ 3569 w 741335"/>
                <a:gd name="T93" fmla="*/ 3387 h 685802"/>
                <a:gd name="T94" fmla="*/ 3569 w 741335"/>
                <a:gd name="T95" fmla="*/ 3387 h 68580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741335" h="685802">
                  <a:moveTo>
                    <a:pt x="737332" y="1774"/>
                  </a:moveTo>
                  <a:cubicBezTo>
                    <a:pt x="734390" y="-327"/>
                    <a:pt x="730512" y="-582"/>
                    <a:pt x="727321" y="1117"/>
                  </a:cubicBezTo>
                  <a:lnTo>
                    <a:pt x="5050" y="386346"/>
                  </a:lnTo>
                  <a:cubicBezTo>
                    <a:pt x="407" y="388818"/>
                    <a:pt x="-1353" y="394587"/>
                    <a:pt x="1120" y="399230"/>
                  </a:cubicBezTo>
                  <a:cubicBezTo>
                    <a:pt x="2251" y="401355"/>
                    <a:pt x="4146" y="402973"/>
                    <a:pt x="6421" y="403758"/>
                  </a:cubicBezTo>
                  <a:lnTo>
                    <a:pt x="227230" y="480177"/>
                  </a:lnTo>
                  <a:lnTo>
                    <a:pt x="231221" y="481491"/>
                  </a:lnTo>
                  <a:lnTo>
                    <a:pt x="294086" y="679163"/>
                  </a:lnTo>
                  <a:cubicBezTo>
                    <a:pt x="295093" y="682334"/>
                    <a:pt x="297683" y="684750"/>
                    <a:pt x="300915" y="685536"/>
                  </a:cubicBezTo>
                  <a:cubicBezTo>
                    <a:pt x="301658" y="685711"/>
                    <a:pt x="302419" y="685800"/>
                    <a:pt x="303182" y="685802"/>
                  </a:cubicBezTo>
                  <a:cubicBezTo>
                    <a:pt x="305708" y="685801"/>
                    <a:pt x="308130" y="684797"/>
                    <a:pt x="309916" y="683011"/>
                  </a:cubicBezTo>
                  <a:lnTo>
                    <a:pt x="440771" y="552167"/>
                  </a:lnTo>
                  <a:lnTo>
                    <a:pt x="633452" y="618603"/>
                  </a:lnTo>
                  <a:cubicBezTo>
                    <a:pt x="636113" y="619539"/>
                    <a:pt x="639053" y="619231"/>
                    <a:pt x="641463" y="617765"/>
                  </a:cubicBezTo>
                  <a:cubicBezTo>
                    <a:pt x="643875" y="616317"/>
                    <a:pt x="645525" y="613877"/>
                    <a:pt x="645968" y="611098"/>
                  </a:cubicBezTo>
                  <a:lnTo>
                    <a:pt x="741218" y="11023"/>
                  </a:lnTo>
                  <a:cubicBezTo>
                    <a:pt x="741783" y="7452"/>
                    <a:pt x="740277" y="3869"/>
                    <a:pt x="737332" y="1774"/>
                  </a:cubicBezTo>
                  <a:close/>
                  <a:moveTo>
                    <a:pt x="33434" y="392785"/>
                  </a:moveTo>
                  <a:lnTo>
                    <a:pt x="662399" y="57343"/>
                  </a:lnTo>
                  <a:cubicBezTo>
                    <a:pt x="662440" y="57311"/>
                    <a:pt x="662501" y="57320"/>
                    <a:pt x="662532" y="57362"/>
                  </a:cubicBezTo>
                  <a:cubicBezTo>
                    <a:pt x="662563" y="57404"/>
                    <a:pt x="662555" y="57464"/>
                    <a:pt x="662513" y="57495"/>
                  </a:cubicBezTo>
                  <a:lnTo>
                    <a:pt x="235402" y="462708"/>
                  </a:lnTo>
                  <a:lnTo>
                    <a:pt x="33472" y="392966"/>
                  </a:lnTo>
                  <a:cubicBezTo>
                    <a:pt x="33418" y="392946"/>
                    <a:pt x="33390" y="392886"/>
                    <a:pt x="33409" y="392831"/>
                  </a:cubicBezTo>
                  <a:cubicBezTo>
                    <a:pt x="33416" y="392813"/>
                    <a:pt x="33429" y="392797"/>
                    <a:pt x="33444" y="392785"/>
                  </a:cubicBezTo>
                  <a:lnTo>
                    <a:pt x="33434" y="392785"/>
                  </a:lnTo>
                  <a:close/>
                  <a:moveTo>
                    <a:pt x="249366" y="475719"/>
                  </a:moveTo>
                  <a:lnTo>
                    <a:pt x="668695" y="77888"/>
                  </a:lnTo>
                  <a:cubicBezTo>
                    <a:pt x="668732" y="77849"/>
                    <a:pt x="668794" y="77846"/>
                    <a:pt x="668833" y="77883"/>
                  </a:cubicBezTo>
                  <a:cubicBezTo>
                    <a:pt x="668872" y="77921"/>
                    <a:pt x="668875" y="77982"/>
                    <a:pt x="668837" y="78022"/>
                  </a:cubicBezTo>
                  <a:lnTo>
                    <a:pt x="341082" y="504513"/>
                  </a:lnTo>
                  <a:cubicBezTo>
                    <a:pt x="340353" y="505441"/>
                    <a:pt x="339818" y="506507"/>
                    <a:pt x="339511" y="507647"/>
                  </a:cubicBezTo>
                  <a:lnTo>
                    <a:pt x="302430" y="641949"/>
                  </a:lnTo>
                  <a:cubicBezTo>
                    <a:pt x="302430" y="642002"/>
                    <a:pt x="302387" y="642044"/>
                    <a:pt x="302335" y="642044"/>
                  </a:cubicBezTo>
                  <a:cubicBezTo>
                    <a:pt x="302282" y="642044"/>
                    <a:pt x="302239" y="642002"/>
                    <a:pt x="302239" y="641949"/>
                  </a:cubicBezTo>
                  <a:lnTo>
                    <a:pt x="249366" y="475719"/>
                  </a:lnTo>
                  <a:close/>
                  <a:moveTo>
                    <a:pt x="321556" y="644169"/>
                  </a:moveTo>
                  <a:lnTo>
                    <a:pt x="355113" y="522630"/>
                  </a:lnTo>
                  <a:lnTo>
                    <a:pt x="420730" y="545251"/>
                  </a:lnTo>
                  <a:lnTo>
                    <a:pt x="321670" y="644264"/>
                  </a:lnTo>
                  <a:cubicBezTo>
                    <a:pt x="321619" y="644274"/>
                    <a:pt x="321568" y="644241"/>
                    <a:pt x="321558" y="644190"/>
                  </a:cubicBezTo>
                  <a:cubicBezTo>
                    <a:pt x="321557" y="644183"/>
                    <a:pt x="321556" y="644175"/>
                    <a:pt x="321556" y="644169"/>
                  </a:cubicBezTo>
                  <a:close/>
                  <a:moveTo>
                    <a:pt x="628823" y="596858"/>
                  </a:moveTo>
                  <a:lnTo>
                    <a:pt x="364247" y="505627"/>
                  </a:lnTo>
                  <a:lnTo>
                    <a:pt x="715862" y="48094"/>
                  </a:lnTo>
                  <a:cubicBezTo>
                    <a:pt x="715881" y="48049"/>
                    <a:pt x="715932" y="48028"/>
                    <a:pt x="715977" y="48046"/>
                  </a:cubicBezTo>
                  <a:cubicBezTo>
                    <a:pt x="716021" y="48064"/>
                    <a:pt x="716042" y="48116"/>
                    <a:pt x="716024" y="48161"/>
                  </a:cubicBezTo>
                  <a:lnTo>
                    <a:pt x="628937" y="596782"/>
                  </a:lnTo>
                  <a:cubicBezTo>
                    <a:pt x="628928" y="596833"/>
                    <a:pt x="628878" y="596868"/>
                    <a:pt x="628827" y="596859"/>
                  </a:cubicBezTo>
                  <a:cubicBezTo>
                    <a:pt x="628826" y="596859"/>
                    <a:pt x="628824" y="596858"/>
                    <a:pt x="628823" y="59685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sk-SK"/>
            </a:p>
          </p:txBody>
        </p:sp>
      </p:grpSp>
      <p:grpSp>
        <p:nvGrpSpPr>
          <p:cNvPr id="46093" name="Group 33">
            <a:extLst>
              <a:ext uri="{FF2B5EF4-FFF2-40B4-BE49-F238E27FC236}">
                <a16:creationId xmlns:a16="http://schemas.microsoft.com/office/drawing/2014/main" id="{09F27A82-5742-44FF-9E49-8F0FBD2BBCFF}"/>
              </a:ext>
            </a:extLst>
          </p:cNvPr>
          <p:cNvGrpSpPr>
            <a:grpSpLocks/>
          </p:cNvGrpSpPr>
          <p:nvPr/>
        </p:nvGrpSpPr>
        <p:grpSpPr bwMode="auto">
          <a:xfrm>
            <a:off x="1236663" y="4859338"/>
            <a:ext cx="433387" cy="430212"/>
            <a:chOff x="1097012" y="5076533"/>
            <a:chExt cx="432551" cy="431172"/>
          </a:xfrm>
        </p:grpSpPr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D877CBC4-0D89-453B-BB16-97F17ACBC672}"/>
                </a:ext>
              </a:extLst>
            </p:cNvPr>
            <p:cNvSpPr/>
            <p:nvPr/>
          </p:nvSpPr>
          <p:spPr>
            <a:xfrm>
              <a:off x="1097012" y="5076533"/>
              <a:ext cx="432551" cy="431172"/>
            </a:xfrm>
            <a:prstGeom prst="ellipse">
              <a:avLst/>
            </a:prstGeom>
            <a:solidFill>
              <a:srgbClr val="072156"/>
            </a:solidFill>
            <a:ln>
              <a:noFill/>
            </a:ln>
            <a:effectLst>
              <a:outerShdw blurRad="711200" dist="381000" dir="5400000" sx="87000" sy="87000" algn="t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46096" name="Graphic 6146" descr="Receiver">
              <a:extLst>
                <a:ext uri="{FF2B5EF4-FFF2-40B4-BE49-F238E27FC236}">
                  <a16:creationId xmlns:a16="http://schemas.microsoft.com/office/drawing/2014/main" id="{7DFDBBEE-AA54-4645-BD7F-97372671E91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8952" y="5187469"/>
              <a:ext cx="208670" cy="209301"/>
            </a:xfrm>
            <a:custGeom>
              <a:avLst/>
              <a:gdLst>
                <a:gd name="T0" fmla="*/ 46508 w 760271"/>
                <a:gd name="T1" fmla="*/ 35030 h 762571"/>
                <a:gd name="T2" fmla="*/ 42059 w 760271"/>
                <a:gd name="T3" fmla="*/ 35030 h 762571"/>
                <a:gd name="T4" fmla="*/ 34597 w 760271"/>
                <a:gd name="T5" fmla="*/ 40555 h 762571"/>
                <a:gd name="T6" fmla="*/ 16802 w 760271"/>
                <a:gd name="T7" fmla="*/ 20673 h 762571"/>
                <a:gd name="T8" fmla="*/ 22363 w 760271"/>
                <a:gd name="T9" fmla="*/ 10807 h 762571"/>
                <a:gd name="T10" fmla="*/ 12425 w 760271"/>
                <a:gd name="T11" fmla="*/ 933 h 762571"/>
                <a:gd name="T12" fmla="*/ 8048 w 760271"/>
                <a:gd name="T13" fmla="*/ 933 h 762571"/>
                <a:gd name="T14" fmla="*/ 12 w 760271"/>
                <a:gd name="T15" fmla="*/ 11696 h 762571"/>
                <a:gd name="T16" fmla="*/ 5967 w 760271"/>
                <a:gd name="T17" fmla="*/ 28558 h 762571"/>
                <a:gd name="T18" fmla="*/ 32373 w 760271"/>
                <a:gd name="T19" fmla="*/ 54047 h 762571"/>
                <a:gd name="T20" fmla="*/ 44543 w 760271"/>
                <a:gd name="T21" fmla="*/ 57446 h 762571"/>
                <a:gd name="T22" fmla="*/ 56339 w 760271"/>
                <a:gd name="T23" fmla="*/ 49381 h 762571"/>
                <a:gd name="T24" fmla="*/ 56410 w 760271"/>
                <a:gd name="T25" fmla="*/ 44933 h 762571"/>
                <a:gd name="T26" fmla="*/ 10272 w 760271"/>
                <a:gd name="T27" fmla="*/ 1435 h 762571"/>
                <a:gd name="T28" fmla="*/ 21316 w 760271"/>
                <a:gd name="T29" fmla="*/ 11782 h 762571"/>
                <a:gd name="T30" fmla="*/ 21322 w 760271"/>
                <a:gd name="T31" fmla="*/ 14196 h 762571"/>
                <a:gd name="T32" fmla="*/ 7060 w 760271"/>
                <a:gd name="T33" fmla="*/ 3954 h 762571"/>
                <a:gd name="T34" fmla="*/ 50161 w 760271"/>
                <a:gd name="T35" fmla="*/ 53535 h 762571"/>
                <a:gd name="T36" fmla="*/ 50123 w 760271"/>
                <a:gd name="T37" fmla="*/ 53574 h 762571"/>
                <a:gd name="T38" fmla="*/ 43956 w 760271"/>
                <a:gd name="T39" fmla="*/ 55990 h 762571"/>
                <a:gd name="T40" fmla="*/ 28713 w 760271"/>
                <a:gd name="T41" fmla="*/ 50028 h 762571"/>
                <a:gd name="T42" fmla="*/ 28682 w 760271"/>
                <a:gd name="T43" fmla="*/ 50006 h 762571"/>
                <a:gd name="T44" fmla="*/ 2998 w 760271"/>
                <a:gd name="T45" fmla="*/ 20504 h 762571"/>
                <a:gd name="T46" fmla="*/ 1446 w 760271"/>
                <a:gd name="T47" fmla="*/ 11775 h 762571"/>
                <a:gd name="T48" fmla="*/ 3369 w 760271"/>
                <a:gd name="T49" fmla="*/ 7645 h 762571"/>
                <a:gd name="T50" fmla="*/ 3395 w 760271"/>
                <a:gd name="T51" fmla="*/ 7619 h 762571"/>
                <a:gd name="T52" fmla="*/ 18278 w 760271"/>
                <a:gd name="T53" fmla="*/ 17200 h 762571"/>
                <a:gd name="T54" fmla="*/ 15788 w 760271"/>
                <a:gd name="T55" fmla="*/ 23845 h 762571"/>
                <a:gd name="T56" fmla="*/ 37786 w 760271"/>
                <a:gd name="T57" fmla="*/ 41549 h 762571"/>
                <a:gd name="T58" fmla="*/ 52386 w 760271"/>
                <a:gd name="T59" fmla="*/ 51308 h 762571"/>
                <a:gd name="T60" fmla="*/ 55327 w 760271"/>
                <a:gd name="T61" fmla="*/ 48369 h 762571"/>
                <a:gd name="T62" fmla="*/ 41152 w 760271"/>
                <a:gd name="T63" fmla="*/ 38046 h 762571"/>
                <a:gd name="T64" fmla="*/ 45457 w 760271"/>
                <a:gd name="T65" fmla="*/ 36004 h 762571"/>
                <a:gd name="T66" fmla="*/ 55398 w 760271"/>
                <a:gd name="T67" fmla="*/ 45944 h 762571"/>
                <a:gd name="T68" fmla="*/ 55327 w 760271"/>
                <a:gd name="T69" fmla="*/ 48369 h 76257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760271" h="762571">
                  <a:moveTo>
                    <a:pt x="748817" y="596456"/>
                  </a:moveTo>
                  <a:lnTo>
                    <a:pt x="617372" y="465011"/>
                  </a:lnTo>
                  <a:cubicBezTo>
                    <a:pt x="601341" y="448703"/>
                    <a:pt x="575126" y="448479"/>
                    <a:pt x="558818" y="464509"/>
                  </a:cubicBezTo>
                  <a:cubicBezTo>
                    <a:pt x="558649" y="464675"/>
                    <a:pt x="558483" y="464842"/>
                    <a:pt x="558317" y="465011"/>
                  </a:cubicBezTo>
                  <a:lnTo>
                    <a:pt x="487832" y="538353"/>
                  </a:lnTo>
                  <a:cubicBezTo>
                    <a:pt x="479831" y="545973"/>
                    <a:pt x="467258" y="545973"/>
                    <a:pt x="459257" y="538353"/>
                  </a:cubicBezTo>
                  <a:lnTo>
                    <a:pt x="223037" y="303000"/>
                  </a:lnTo>
                  <a:cubicBezTo>
                    <a:pt x="215412" y="295001"/>
                    <a:pt x="215412" y="282424"/>
                    <a:pt x="223037" y="274425"/>
                  </a:cubicBezTo>
                  <a:lnTo>
                    <a:pt x="296379" y="202035"/>
                  </a:lnTo>
                  <a:cubicBezTo>
                    <a:pt x="312687" y="185989"/>
                    <a:pt x="312900" y="159762"/>
                    <a:pt x="296854" y="143454"/>
                  </a:cubicBezTo>
                  <a:cubicBezTo>
                    <a:pt x="296697" y="143295"/>
                    <a:pt x="296539" y="143137"/>
                    <a:pt x="296379" y="142980"/>
                  </a:cubicBezTo>
                  <a:lnTo>
                    <a:pt x="164934" y="12383"/>
                  </a:lnTo>
                  <a:cubicBezTo>
                    <a:pt x="157393" y="4681"/>
                    <a:pt x="147136" y="237"/>
                    <a:pt x="136359" y="0"/>
                  </a:cubicBezTo>
                  <a:cubicBezTo>
                    <a:pt x="125301" y="224"/>
                    <a:pt x="114742" y="4652"/>
                    <a:pt x="106832" y="12383"/>
                  </a:cubicBezTo>
                  <a:lnTo>
                    <a:pt x="31584" y="87630"/>
                  </a:lnTo>
                  <a:cubicBezTo>
                    <a:pt x="12620" y="105162"/>
                    <a:pt x="1327" y="129458"/>
                    <a:pt x="152" y="155258"/>
                  </a:cubicBezTo>
                  <a:cubicBezTo>
                    <a:pt x="-1182" y="197603"/>
                    <a:pt x="6278" y="239765"/>
                    <a:pt x="22059" y="279083"/>
                  </a:cubicBezTo>
                  <a:cubicBezTo>
                    <a:pt x="37730" y="314241"/>
                    <a:pt x="56874" y="347745"/>
                    <a:pt x="79209" y="379095"/>
                  </a:cubicBezTo>
                  <a:cubicBezTo>
                    <a:pt x="156826" y="496137"/>
                    <a:pt x="255300" y="597912"/>
                    <a:pt x="369722" y="679342"/>
                  </a:cubicBezTo>
                  <a:cubicBezTo>
                    <a:pt x="388775" y="693480"/>
                    <a:pt x="408830" y="706213"/>
                    <a:pt x="429729" y="717442"/>
                  </a:cubicBezTo>
                  <a:cubicBezTo>
                    <a:pt x="477055" y="742329"/>
                    <a:pt x="528862" y="757548"/>
                    <a:pt x="582129" y="762210"/>
                  </a:cubicBezTo>
                  <a:cubicBezTo>
                    <a:pt x="585184" y="762445"/>
                    <a:pt x="588235" y="762565"/>
                    <a:pt x="591283" y="762572"/>
                  </a:cubicBezTo>
                  <a:cubicBezTo>
                    <a:pt x="624678" y="762458"/>
                    <a:pt x="656536" y="748529"/>
                    <a:pt x="679294" y="724090"/>
                  </a:cubicBezTo>
                  <a:lnTo>
                    <a:pt x="747874" y="655511"/>
                  </a:lnTo>
                  <a:cubicBezTo>
                    <a:pt x="755755" y="647700"/>
                    <a:pt x="760209" y="637079"/>
                    <a:pt x="760257" y="625983"/>
                  </a:cubicBezTo>
                  <a:cubicBezTo>
                    <a:pt x="760557" y="615004"/>
                    <a:pt x="756435" y="604366"/>
                    <a:pt x="748817" y="596456"/>
                  </a:cubicBezTo>
                  <a:close/>
                  <a:moveTo>
                    <a:pt x="120272" y="25908"/>
                  </a:moveTo>
                  <a:cubicBezTo>
                    <a:pt x="124615" y="21732"/>
                    <a:pt x="130339" y="19292"/>
                    <a:pt x="136359" y="19050"/>
                  </a:cubicBezTo>
                  <a:cubicBezTo>
                    <a:pt x="142100" y="19321"/>
                    <a:pt x="147521" y="21775"/>
                    <a:pt x="151514" y="25908"/>
                  </a:cubicBezTo>
                  <a:lnTo>
                    <a:pt x="282959" y="156401"/>
                  </a:lnTo>
                  <a:cubicBezTo>
                    <a:pt x="291830" y="165003"/>
                    <a:pt x="292048" y="179167"/>
                    <a:pt x="283446" y="188039"/>
                  </a:cubicBezTo>
                  <a:cubicBezTo>
                    <a:pt x="283314" y="188175"/>
                    <a:pt x="283180" y="188309"/>
                    <a:pt x="283044" y="188443"/>
                  </a:cubicBezTo>
                  <a:lnTo>
                    <a:pt x="256184" y="214941"/>
                  </a:lnTo>
                  <a:lnTo>
                    <a:pt x="93716" y="52483"/>
                  </a:lnTo>
                  <a:lnTo>
                    <a:pt x="120272" y="25908"/>
                  </a:lnTo>
                  <a:close/>
                  <a:moveTo>
                    <a:pt x="665854" y="710651"/>
                  </a:moveTo>
                  <a:lnTo>
                    <a:pt x="665597" y="710908"/>
                  </a:lnTo>
                  <a:lnTo>
                    <a:pt x="665359" y="711165"/>
                  </a:lnTo>
                  <a:cubicBezTo>
                    <a:pt x="646230" y="731753"/>
                    <a:pt x="619415" y="743482"/>
                    <a:pt x="591312" y="743550"/>
                  </a:cubicBezTo>
                  <a:cubicBezTo>
                    <a:pt x="588759" y="743550"/>
                    <a:pt x="586187" y="743445"/>
                    <a:pt x="583492" y="743236"/>
                  </a:cubicBezTo>
                  <a:cubicBezTo>
                    <a:pt x="532831" y="738784"/>
                    <a:pt x="483567" y="724276"/>
                    <a:pt x="438578" y="700564"/>
                  </a:cubicBezTo>
                  <a:cubicBezTo>
                    <a:pt x="418582" y="689810"/>
                    <a:pt x="399390" y="677625"/>
                    <a:pt x="381152" y="664102"/>
                  </a:cubicBezTo>
                  <a:lnTo>
                    <a:pt x="380952" y="663950"/>
                  </a:lnTo>
                  <a:lnTo>
                    <a:pt x="380733" y="663797"/>
                  </a:lnTo>
                  <a:cubicBezTo>
                    <a:pt x="268076" y="583732"/>
                    <a:pt x="171159" y="483566"/>
                    <a:pt x="94849" y="368332"/>
                  </a:cubicBezTo>
                  <a:cubicBezTo>
                    <a:pt x="73343" y="338197"/>
                    <a:pt x="54900" y="305988"/>
                    <a:pt x="39795" y="272186"/>
                  </a:cubicBezTo>
                  <a:cubicBezTo>
                    <a:pt x="28632" y="240849"/>
                    <a:pt x="16344" y="199511"/>
                    <a:pt x="19202" y="156591"/>
                  </a:cubicBezTo>
                  <a:lnTo>
                    <a:pt x="19202" y="156305"/>
                  </a:lnTo>
                  <a:lnTo>
                    <a:pt x="19202" y="156029"/>
                  </a:lnTo>
                  <a:cubicBezTo>
                    <a:pt x="20219" y="135205"/>
                    <a:pt x="29384" y="115614"/>
                    <a:pt x="44719" y="101489"/>
                  </a:cubicBezTo>
                  <a:lnTo>
                    <a:pt x="44900" y="101317"/>
                  </a:lnTo>
                  <a:lnTo>
                    <a:pt x="45072" y="101146"/>
                  </a:lnTo>
                  <a:lnTo>
                    <a:pt x="80257" y="65951"/>
                  </a:lnTo>
                  <a:lnTo>
                    <a:pt x="242630" y="228324"/>
                  </a:lnTo>
                  <a:lnTo>
                    <a:pt x="209578" y="260985"/>
                  </a:lnTo>
                  <a:cubicBezTo>
                    <a:pt x="194497" y="276431"/>
                    <a:pt x="194497" y="301089"/>
                    <a:pt x="209578" y="316535"/>
                  </a:cubicBezTo>
                  <a:lnTo>
                    <a:pt x="445798" y="551802"/>
                  </a:lnTo>
                  <a:cubicBezTo>
                    <a:pt x="461346" y="566965"/>
                    <a:pt x="486184" y="566847"/>
                    <a:pt x="501586" y="551536"/>
                  </a:cubicBezTo>
                  <a:lnTo>
                    <a:pt x="533066" y="518770"/>
                  </a:lnTo>
                  <a:lnTo>
                    <a:pt x="695401" y="681095"/>
                  </a:lnTo>
                  <a:lnTo>
                    <a:pt x="665854" y="710651"/>
                  </a:lnTo>
                  <a:close/>
                  <a:moveTo>
                    <a:pt x="734434" y="642071"/>
                  </a:moveTo>
                  <a:lnTo>
                    <a:pt x="708869" y="667645"/>
                  </a:lnTo>
                  <a:lnTo>
                    <a:pt x="546268" y="505035"/>
                  </a:lnTo>
                  <a:lnTo>
                    <a:pt x="571823" y="478441"/>
                  </a:lnTo>
                  <a:cubicBezTo>
                    <a:pt x="580407" y="469574"/>
                    <a:pt x="594554" y="469345"/>
                    <a:pt x="603421" y="477929"/>
                  </a:cubicBezTo>
                  <a:cubicBezTo>
                    <a:pt x="603594" y="478097"/>
                    <a:pt x="603765" y="478267"/>
                    <a:pt x="603932" y="478441"/>
                  </a:cubicBezTo>
                  <a:lnTo>
                    <a:pt x="735377" y="609886"/>
                  </a:lnTo>
                  <a:cubicBezTo>
                    <a:pt x="743536" y="619187"/>
                    <a:pt x="743121" y="633212"/>
                    <a:pt x="734425" y="642014"/>
                  </a:cubicBezTo>
                  <a:lnTo>
                    <a:pt x="734434" y="64207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sk-SK"/>
            </a:p>
          </p:txBody>
        </p:sp>
      </p:grpSp>
      <p:sp>
        <p:nvSpPr>
          <p:cNvPr id="51" name="Obdĺžnik 50">
            <a:extLst>
              <a:ext uri="{FF2B5EF4-FFF2-40B4-BE49-F238E27FC236}">
                <a16:creationId xmlns:a16="http://schemas.microsoft.com/office/drawing/2014/main" id="{1AE9A27A-B387-486B-83B1-B6C4F0DD5843}"/>
              </a:ext>
            </a:extLst>
          </p:cNvPr>
          <p:cNvSpPr/>
          <p:nvPr/>
        </p:nvSpPr>
        <p:spPr>
          <a:xfrm>
            <a:off x="10690225" y="-1516063"/>
            <a:ext cx="3003550" cy="300355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             </a:t>
            </a:r>
            <a:endParaRPr lang="sk-SK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2">
            <a:extLst>
              <a:ext uri="{FF2B5EF4-FFF2-40B4-BE49-F238E27FC236}">
                <a16:creationId xmlns:a16="http://schemas.microsoft.com/office/drawing/2014/main" id="{50467014-E3A1-432B-8487-8B6D58FD117F}"/>
              </a:ext>
            </a:extLst>
          </p:cNvPr>
          <p:cNvSpPr/>
          <p:nvPr/>
        </p:nvSpPr>
        <p:spPr>
          <a:xfrm>
            <a:off x="7745506" y="-1255059"/>
            <a:ext cx="4779921" cy="8570259"/>
          </a:xfrm>
          <a:prstGeom prst="roundRect">
            <a:avLst>
              <a:gd name="adj" fmla="val 19213"/>
            </a:avLst>
          </a:prstGeom>
          <a:solidFill>
            <a:srgbClr val="072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/>
          </a:p>
        </p:txBody>
      </p:sp>
      <p:pic>
        <p:nvPicPr>
          <p:cNvPr id="20483" name="Picture 1">
            <a:extLst>
              <a:ext uri="{FF2B5EF4-FFF2-40B4-BE49-F238E27FC236}">
                <a16:creationId xmlns:a16="http://schemas.microsoft.com/office/drawing/2014/main" id="{D88E3456-E919-407F-AA33-1E5CA2E6E7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0057" y="730397"/>
            <a:ext cx="9488955" cy="7863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Obdĺžnik 15">
            <a:extLst>
              <a:ext uri="{FF2B5EF4-FFF2-40B4-BE49-F238E27FC236}">
                <a16:creationId xmlns:a16="http://schemas.microsoft.com/office/drawing/2014/main" id="{76B49CFC-609F-4DCD-9FDA-E1B0912920EA}"/>
              </a:ext>
            </a:extLst>
          </p:cNvPr>
          <p:cNvSpPr/>
          <p:nvPr/>
        </p:nvSpPr>
        <p:spPr>
          <a:xfrm>
            <a:off x="-1501775" y="-1516063"/>
            <a:ext cx="3003550" cy="300355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             </a:t>
            </a:r>
            <a:endParaRPr lang="sk-SK" dirty="0"/>
          </a:p>
        </p:txBody>
      </p:sp>
      <p:sp>
        <p:nvSpPr>
          <p:cNvPr id="20487" name="TextBox 5">
            <a:extLst>
              <a:ext uri="{FF2B5EF4-FFF2-40B4-BE49-F238E27FC236}">
                <a16:creationId xmlns:a16="http://schemas.microsoft.com/office/drawing/2014/main" id="{AF5D315C-6907-4AD2-948C-32E285852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2766" y="-63607"/>
            <a:ext cx="96615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9pPr>
          </a:lstStyle>
          <a:p>
            <a:pPr algn="ctr"/>
            <a:r>
              <a:rPr lang="sk-SK" sz="3600" b="1" dirty="0">
                <a:solidFill>
                  <a:srgbClr val="002060"/>
                </a:solidFill>
                <a:latin typeface="Ubuntu" panose="020B0504030602030204" pitchFamily="34" charset="0"/>
              </a:rPr>
              <a:t>Je odkladanie na účet v banke </a:t>
            </a:r>
            <a:r>
              <a:rPr lang="sk-SK" sz="3600" b="1" dirty="0">
                <a:solidFill>
                  <a:schemeClr val="bg1"/>
                </a:solidFill>
                <a:latin typeface="Ubuntu" panose="020B0504030602030204" pitchFamily="34" charset="0"/>
              </a:rPr>
              <a:t>naozaj také</a:t>
            </a:r>
            <a:r>
              <a:rPr lang="sk-SK" sz="3600" b="1" dirty="0">
                <a:solidFill>
                  <a:srgbClr val="002060"/>
                </a:solidFill>
                <a:latin typeface="Ubuntu" panose="020B0504030602030204" pitchFamily="34" charset="0"/>
              </a:rPr>
              <a:t> bezpečné?</a:t>
            </a:r>
          </a:p>
        </p:txBody>
      </p:sp>
      <p:pic>
        <p:nvPicPr>
          <p:cNvPr id="19" name="Obrázok 18">
            <a:extLst>
              <a:ext uri="{FF2B5EF4-FFF2-40B4-BE49-F238E27FC236}">
                <a16:creationId xmlns:a16="http://schemas.microsoft.com/office/drawing/2014/main" id="{0F69E4AF-2B36-43A8-B621-384C49CEAF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5474" y="1187450"/>
            <a:ext cx="8060502" cy="4693398"/>
          </a:xfrm>
          <a:prstGeom prst="rect">
            <a:avLst/>
          </a:prstGeom>
        </p:spPr>
      </p:pic>
      <p:cxnSp>
        <p:nvCxnSpPr>
          <p:cNvPr id="20" name="Rovná spojnica 19">
            <a:extLst>
              <a:ext uri="{FF2B5EF4-FFF2-40B4-BE49-F238E27FC236}">
                <a16:creationId xmlns:a16="http://schemas.microsoft.com/office/drawing/2014/main" id="{10253EF9-820B-4737-AF6C-E498FF08EC34}"/>
              </a:ext>
            </a:extLst>
          </p:cNvPr>
          <p:cNvCxnSpPr>
            <a:cxnSpLocks/>
          </p:cNvCxnSpPr>
          <p:nvPr/>
        </p:nvCxnSpPr>
        <p:spPr>
          <a:xfrm>
            <a:off x="4274396" y="4030579"/>
            <a:ext cx="5289884" cy="0"/>
          </a:xfrm>
          <a:prstGeom prst="line">
            <a:avLst/>
          </a:prstGeom>
          <a:ln w="7620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2" name="Rovná spojnica 21">
            <a:extLst>
              <a:ext uri="{FF2B5EF4-FFF2-40B4-BE49-F238E27FC236}">
                <a16:creationId xmlns:a16="http://schemas.microsoft.com/office/drawing/2014/main" id="{05C68AD9-9D5C-455D-A077-F4812A7A1E84}"/>
              </a:ext>
            </a:extLst>
          </p:cNvPr>
          <p:cNvCxnSpPr>
            <a:cxnSpLocks/>
          </p:cNvCxnSpPr>
          <p:nvPr/>
        </p:nvCxnSpPr>
        <p:spPr>
          <a:xfrm>
            <a:off x="3171738" y="4738790"/>
            <a:ext cx="6392542" cy="0"/>
          </a:xfrm>
          <a:prstGeom prst="line">
            <a:avLst/>
          </a:prstGeom>
          <a:ln w="7620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2457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2">
            <a:extLst>
              <a:ext uri="{FF2B5EF4-FFF2-40B4-BE49-F238E27FC236}">
                <a16:creationId xmlns:a16="http://schemas.microsoft.com/office/drawing/2014/main" id="{9A24E6C4-ABA6-4920-BEC4-065C1B0A58C9}"/>
              </a:ext>
            </a:extLst>
          </p:cNvPr>
          <p:cNvSpPr/>
          <p:nvPr/>
        </p:nvSpPr>
        <p:spPr>
          <a:xfrm>
            <a:off x="0" y="0"/>
            <a:ext cx="5195888" cy="6858000"/>
          </a:xfrm>
          <a:prstGeom prst="rect">
            <a:avLst/>
          </a:prstGeom>
          <a:solidFill>
            <a:srgbClr val="072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DBDD140-737C-4DBC-9C8D-BE7073D5775F}"/>
              </a:ext>
            </a:extLst>
          </p:cNvPr>
          <p:cNvSpPr/>
          <p:nvPr/>
        </p:nvSpPr>
        <p:spPr>
          <a:xfrm>
            <a:off x="3329782" y="353973"/>
            <a:ext cx="3440112" cy="1514475"/>
          </a:xfrm>
          <a:prstGeom prst="roundRect">
            <a:avLst>
              <a:gd name="adj" fmla="val 5248"/>
            </a:avLst>
          </a:prstGeom>
          <a:solidFill>
            <a:schemeClr val="bg1"/>
          </a:solidFill>
          <a:ln>
            <a:noFill/>
          </a:ln>
          <a:effectLst>
            <a:outerShdw blurRad="711200" dist="381000" dir="5400000" sx="87000" sy="87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6871" name="TextBox 5">
            <a:extLst>
              <a:ext uri="{FF2B5EF4-FFF2-40B4-BE49-F238E27FC236}">
                <a16:creationId xmlns:a16="http://schemas.microsoft.com/office/drawing/2014/main" id="{98FEF5EF-21C6-4871-A54B-E9D754A310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3051" y="501560"/>
            <a:ext cx="333851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9pPr>
          </a:lstStyle>
          <a:p>
            <a:pPr algn="ctr"/>
            <a:r>
              <a:rPr lang="sk-SK" sz="2400" b="1" dirty="0">
                <a:solidFill>
                  <a:srgbClr val="072156"/>
                </a:solidFill>
              </a:rPr>
              <a:t>„Ja mám ešte dosť času na to aby som začal investovať“</a:t>
            </a:r>
          </a:p>
        </p:txBody>
      </p:sp>
      <p:sp>
        <p:nvSpPr>
          <p:cNvPr id="36881" name="TextBox 57">
            <a:extLst>
              <a:ext uri="{FF2B5EF4-FFF2-40B4-BE49-F238E27FC236}">
                <a16:creationId xmlns:a16="http://schemas.microsoft.com/office/drawing/2014/main" id="{918F9B27-53F8-42E9-8DBF-A4D186B8D1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6275" y="3308350"/>
            <a:ext cx="56356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9pPr>
          </a:lstStyle>
          <a:p>
            <a:pPr algn="ctr" eaLnBrk="1" hangingPunct="1"/>
            <a:r>
              <a:rPr lang="en-US" altLang="sk-SK" sz="1000">
                <a:solidFill>
                  <a:srgbClr val="072156"/>
                </a:solidFill>
                <a:latin typeface="Proxima Nova Th" pitchFamily="50" charset="0"/>
                <a:cs typeface="Poppins" panose="00000500000000000000" pitchFamily="2" charset="-18"/>
              </a:rPr>
              <a:t>SAT</a:t>
            </a:r>
          </a:p>
        </p:txBody>
      </p:sp>
      <p:sp>
        <p:nvSpPr>
          <p:cNvPr id="36899" name="TextBox 1">
            <a:extLst>
              <a:ext uri="{FF2B5EF4-FFF2-40B4-BE49-F238E27FC236}">
                <a16:creationId xmlns:a16="http://schemas.microsoft.com/office/drawing/2014/main" id="{6771E7A5-A06D-488C-BC38-A410470B50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669" y="2676435"/>
            <a:ext cx="372586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9pPr>
          </a:lstStyle>
          <a:p>
            <a:pPr algn="ctr" eaLnBrk="1" hangingPunct="1"/>
            <a:r>
              <a:rPr lang="sk-SK" altLang="sk-SK" sz="3600" b="1" dirty="0">
                <a:solidFill>
                  <a:schemeClr val="bg1"/>
                </a:solidFill>
                <a:latin typeface="Proxima Nova Th" pitchFamily="50" charset="0"/>
                <a:ea typeface="Poppins SemiBold" panose="00000700000000000000" pitchFamily="2" charset="-18"/>
                <a:cs typeface="Poppins SemiBold" panose="00000700000000000000" pitchFamily="2" charset="-18"/>
              </a:rPr>
              <a:t>Argumentácia Klienta</a:t>
            </a:r>
            <a:endParaRPr lang="en-US" altLang="sk-SK" sz="3600" b="1" dirty="0">
              <a:solidFill>
                <a:schemeClr val="bg1"/>
              </a:solidFill>
              <a:latin typeface="Proxima Nova Th" pitchFamily="50" charset="0"/>
              <a:ea typeface="Poppins SemiBold" panose="00000700000000000000" pitchFamily="2" charset="-18"/>
              <a:cs typeface="Poppins SemiBold" panose="00000700000000000000" pitchFamily="2" charset="-18"/>
            </a:endParaRPr>
          </a:p>
        </p:txBody>
      </p:sp>
      <p:sp>
        <p:nvSpPr>
          <p:cNvPr id="44" name="Rectangle: Rounded Corners 9">
            <a:extLst>
              <a:ext uri="{FF2B5EF4-FFF2-40B4-BE49-F238E27FC236}">
                <a16:creationId xmlns:a16="http://schemas.microsoft.com/office/drawing/2014/main" id="{0F05CC22-8E48-4DC3-A804-22FEFE0411B4}"/>
              </a:ext>
            </a:extLst>
          </p:cNvPr>
          <p:cNvSpPr/>
          <p:nvPr/>
        </p:nvSpPr>
        <p:spPr>
          <a:xfrm>
            <a:off x="7429501" y="501560"/>
            <a:ext cx="3440112" cy="1514475"/>
          </a:xfrm>
          <a:prstGeom prst="roundRect">
            <a:avLst>
              <a:gd name="adj" fmla="val 5248"/>
            </a:avLst>
          </a:prstGeom>
          <a:solidFill>
            <a:schemeClr val="bg1"/>
          </a:solidFill>
          <a:ln>
            <a:noFill/>
          </a:ln>
          <a:effectLst>
            <a:outerShdw blurRad="711200" dist="381000" dir="5400000" sx="87000" sy="87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400" b="1" dirty="0">
                <a:solidFill>
                  <a:srgbClr val="072156"/>
                </a:solidFill>
                <a:latin typeface="Roboto" panose="02000000000000000000" pitchFamily="2" charset="0"/>
              </a:rPr>
              <a:t>„Chcem si užívať zarobené peniaze“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45" name="Rectangle: Rounded Corners 9">
            <a:extLst>
              <a:ext uri="{FF2B5EF4-FFF2-40B4-BE49-F238E27FC236}">
                <a16:creationId xmlns:a16="http://schemas.microsoft.com/office/drawing/2014/main" id="{B1E21586-1A9F-48A7-BDB2-440E121A5582}"/>
              </a:ext>
            </a:extLst>
          </p:cNvPr>
          <p:cNvSpPr/>
          <p:nvPr/>
        </p:nvSpPr>
        <p:spPr>
          <a:xfrm>
            <a:off x="8609808" y="4921342"/>
            <a:ext cx="3440112" cy="1514475"/>
          </a:xfrm>
          <a:prstGeom prst="roundRect">
            <a:avLst>
              <a:gd name="adj" fmla="val 5248"/>
            </a:avLst>
          </a:prstGeom>
          <a:solidFill>
            <a:schemeClr val="bg1"/>
          </a:solidFill>
          <a:ln>
            <a:noFill/>
          </a:ln>
          <a:effectLst>
            <a:outerShdw blurRad="711200" dist="381000" dir="5400000" sx="87000" sy="87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sk-SK" sz="2400" b="1" dirty="0">
                <a:solidFill>
                  <a:srgbClr val="072156"/>
                </a:solidFill>
                <a:latin typeface="Roboto" panose="02000000000000000000" pitchFamily="2" charset="0"/>
              </a:rPr>
              <a:t>„Mám 25 rokov, prečo ma otravujete s nejakým dôchodkom“</a:t>
            </a:r>
          </a:p>
        </p:txBody>
      </p:sp>
      <p:sp>
        <p:nvSpPr>
          <p:cNvPr id="46" name="Rectangle: Rounded Corners 9">
            <a:extLst>
              <a:ext uri="{FF2B5EF4-FFF2-40B4-BE49-F238E27FC236}">
                <a16:creationId xmlns:a16="http://schemas.microsoft.com/office/drawing/2014/main" id="{24018521-2ABE-4025-A554-0188169B362E}"/>
              </a:ext>
            </a:extLst>
          </p:cNvPr>
          <p:cNvSpPr/>
          <p:nvPr/>
        </p:nvSpPr>
        <p:spPr>
          <a:xfrm>
            <a:off x="4234659" y="2727327"/>
            <a:ext cx="3440112" cy="1514475"/>
          </a:xfrm>
          <a:prstGeom prst="roundRect">
            <a:avLst>
              <a:gd name="adj" fmla="val 5248"/>
            </a:avLst>
          </a:prstGeom>
          <a:solidFill>
            <a:schemeClr val="bg1"/>
          </a:solidFill>
          <a:ln>
            <a:noFill/>
          </a:ln>
          <a:effectLst>
            <a:outerShdw blurRad="711200" dist="381000" dir="5400000" sx="87000" sy="87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sk-SK" sz="2400" b="1" dirty="0">
                <a:solidFill>
                  <a:srgbClr val="072156"/>
                </a:solidFill>
                <a:latin typeface="Roboto" panose="02000000000000000000" pitchFamily="2" charset="0"/>
              </a:rPr>
              <a:t>„Teraz máme iné výdavky“</a:t>
            </a:r>
          </a:p>
        </p:txBody>
      </p:sp>
      <p:sp>
        <p:nvSpPr>
          <p:cNvPr id="47" name="Rectangle: Rounded Corners 9">
            <a:extLst>
              <a:ext uri="{FF2B5EF4-FFF2-40B4-BE49-F238E27FC236}">
                <a16:creationId xmlns:a16="http://schemas.microsoft.com/office/drawing/2014/main" id="{4A0BDD88-0130-4937-A87F-BED3C65CEB36}"/>
              </a:ext>
            </a:extLst>
          </p:cNvPr>
          <p:cNvSpPr/>
          <p:nvPr/>
        </p:nvSpPr>
        <p:spPr>
          <a:xfrm>
            <a:off x="8079588" y="2551112"/>
            <a:ext cx="3440112" cy="1514475"/>
          </a:xfrm>
          <a:prstGeom prst="roundRect">
            <a:avLst>
              <a:gd name="adj" fmla="val 5248"/>
            </a:avLst>
          </a:prstGeom>
          <a:solidFill>
            <a:schemeClr val="bg1"/>
          </a:solidFill>
          <a:ln>
            <a:noFill/>
          </a:ln>
          <a:effectLst>
            <a:outerShdw blurRad="711200" dist="381000" dir="5400000" sx="87000" sy="87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400" b="1" dirty="0">
                <a:solidFill>
                  <a:srgbClr val="072156"/>
                </a:solidFill>
                <a:latin typeface="Roboto" panose="02000000000000000000" pitchFamily="2" charset="0"/>
              </a:rPr>
              <a:t>„Dôchodku sa aj tak nedožijem“</a:t>
            </a:r>
          </a:p>
        </p:txBody>
      </p:sp>
      <p:sp>
        <p:nvSpPr>
          <p:cNvPr id="49" name="Rectangle: Rounded Corners 9">
            <a:extLst>
              <a:ext uri="{FF2B5EF4-FFF2-40B4-BE49-F238E27FC236}">
                <a16:creationId xmlns:a16="http://schemas.microsoft.com/office/drawing/2014/main" id="{A1A968BF-C462-4671-9B51-877C0539E08F}"/>
              </a:ext>
            </a:extLst>
          </p:cNvPr>
          <p:cNvSpPr/>
          <p:nvPr/>
        </p:nvSpPr>
        <p:spPr>
          <a:xfrm>
            <a:off x="3996531" y="5100681"/>
            <a:ext cx="3440112" cy="1514475"/>
          </a:xfrm>
          <a:prstGeom prst="roundRect">
            <a:avLst>
              <a:gd name="adj" fmla="val 5248"/>
            </a:avLst>
          </a:prstGeom>
          <a:solidFill>
            <a:schemeClr val="bg1"/>
          </a:solidFill>
          <a:ln>
            <a:noFill/>
          </a:ln>
          <a:effectLst>
            <a:outerShdw blurRad="711200" dist="381000" dir="5400000" sx="87000" sy="87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400" b="1" dirty="0">
                <a:solidFill>
                  <a:srgbClr val="072156"/>
                </a:solidFill>
                <a:latin typeface="Roboto" panose="02000000000000000000" pitchFamily="2" charset="0"/>
              </a:rPr>
              <a:t>„Nemám toľko peňazí, aby som investoval“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12" name="Obdĺžnik 11">
            <a:extLst>
              <a:ext uri="{FF2B5EF4-FFF2-40B4-BE49-F238E27FC236}">
                <a16:creationId xmlns:a16="http://schemas.microsoft.com/office/drawing/2014/main" id="{7F7D5634-BD48-46D0-8B44-A8579EEDAA48}"/>
              </a:ext>
            </a:extLst>
          </p:cNvPr>
          <p:cNvSpPr/>
          <p:nvPr/>
        </p:nvSpPr>
        <p:spPr>
          <a:xfrm>
            <a:off x="-1501775" y="-1516063"/>
            <a:ext cx="3003550" cy="300355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             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6871" grpId="0"/>
      <p:bldP spid="44" grpId="0" animBg="1"/>
      <p:bldP spid="45" grpId="0" animBg="1"/>
      <p:bldP spid="46" grpId="0" animBg="1"/>
      <p:bldP spid="47" grpId="0" animBg="1"/>
      <p:bldP spid="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2">
            <a:extLst>
              <a:ext uri="{FF2B5EF4-FFF2-40B4-BE49-F238E27FC236}">
                <a16:creationId xmlns:a16="http://schemas.microsoft.com/office/drawing/2014/main" id="{50467014-E3A1-432B-8487-8B6D58FD117F}"/>
              </a:ext>
            </a:extLst>
          </p:cNvPr>
          <p:cNvSpPr/>
          <p:nvPr/>
        </p:nvSpPr>
        <p:spPr>
          <a:xfrm>
            <a:off x="7745506" y="-1255059"/>
            <a:ext cx="4779921" cy="8570259"/>
          </a:xfrm>
          <a:prstGeom prst="roundRect">
            <a:avLst>
              <a:gd name="adj" fmla="val 19213"/>
            </a:avLst>
          </a:prstGeom>
          <a:solidFill>
            <a:srgbClr val="072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/>
          </a:p>
        </p:txBody>
      </p:sp>
      <p:pic>
        <p:nvPicPr>
          <p:cNvPr id="20483" name="Picture 1">
            <a:extLst>
              <a:ext uri="{FF2B5EF4-FFF2-40B4-BE49-F238E27FC236}">
                <a16:creationId xmlns:a16="http://schemas.microsoft.com/office/drawing/2014/main" id="{D88E3456-E919-407F-AA33-1E5CA2E6E7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126" y="895349"/>
            <a:ext cx="9142143" cy="7575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Obdĺžnik 15">
            <a:extLst>
              <a:ext uri="{FF2B5EF4-FFF2-40B4-BE49-F238E27FC236}">
                <a16:creationId xmlns:a16="http://schemas.microsoft.com/office/drawing/2014/main" id="{76B49CFC-609F-4DCD-9FDA-E1B0912920EA}"/>
              </a:ext>
            </a:extLst>
          </p:cNvPr>
          <p:cNvSpPr/>
          <p:nvPr/>
        </p:nvSpPr>
        <p:spPr>
          <a:xfrm>
            <a:off x="-1501775" y="-1516063"/>
            <a:ext cx="3003550" cy="300355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             </a:t>
            </a:r>
            <a:endParaRPr lang="sk-SK" dirty="0"/>
          </a:p>
        </p:txBody>
      </p:sp>
      <p:sp>
        <p:nvSpPr>
          <p:cNvPr id="20487" name="TextBox 5">
            <a:extLst>
              <a:ext uri="{FF2B5EF4-FFF2-40B4-BE49-F238E27FC236}">
                <a16:creationId xmlns:a16="http://schemas.microsoft.com/office/drawing/2014/main" id="{AF5D315C-6907-4AD2-948C-32E285852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2731" y="109515"/>
            <a:ext cx="1012309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9pPr>
          </a:lstStyle>
          <a:p>
            <a:pPr algn="ctr"/>
            <a:r>
              <a:rPr lang="sk-SK" sz="3600" b="1" dirty="0">
                <a:solidFill>
                  <a:srgbClr val="072156"/>
                </a:solidFill>
              </a:rPr>
              <a:t>Je jedno kedy začnem alebo  </a:t>
            </a:r>
            <a:r>
              <a:rPr lang="sk-SK" sz="3600" b="1" dirty="0">
                <a:solidFill>
                  <a:schemeClr val="bg1"/>
                </a:solidFill>
              </a:rPr>
              <a:t>kedy</a:t>
            </a:r>
            <a:r>
              <a:rPr lang="sk-SK" sz="3600" b="1" dirty="0">
                <a:solidFill>
                  <a:srgbClr val="072156"/>
                </a:solidFill>
              </a:rPr>
              <a:t> </a:t>
            </a:r>
            <a:r>
              <a:rPr lang="sk-SK" sz="3600" b="1" dirty="0">
                <a:solidFill>
                  <a:schemeClr val="bg1"/>
                </a:solidFill>
              </a:rPr>
              <a:t>skončím so </a:t>
            </a:r>
            <a:r>
              <a:rPr lang="sk-SK" sz="3600" b="1" dirty="0">
                <a:solidFill>
                  <a:srgbClr val="072156"/>
                </a:solidFill>
              </a:rPr>
              <a:t>sporením?</a:t>
            </a:r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34F58501-4B53-4DF3-837E-6929505AE9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4559" y="1487488"/>
            <a:ext cx="7854185" cy="426180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2">
            <a:extLst>
              <a:ext uri="{FF2B5EF4-FFF2-40B4-BE49-F238E27FC236}">
                <a16:creationId xmlns:a16="http://schemas.microsoft.com/office/drawing/2014/main" id="{50467014-E3A1-432B-8487-8B6D58FD117F}"/>
              </a:ext>
            </a:extLst>
          </p:cNvPr>
          <p:cNvSpPr/>
          <p:nvPr/>
        </p:nvSpPr>
        <p:spPr>
          <a:xfrm>
            <a:off x="7745506" y="-1255059"/>
            <a:ext cx="4779921" cy="8570259"/>
          </a:xfrm>
          <a:prstGeom prst="roundRect">
            <a:avLst>
              <a:gd name="adj" fmla="val 19213"/>
            </a:avLst>
          </a:prstGeom>
          <a:solidFill>
            <a:srgbClr val="072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/>
          </a:p>
        </p:txBody>
      </p:sp>
      <p:pic>
        <p:nvPicPr>
          <p:cNvPr id="20483" name="Picture 1">
            <a:extLst>
              <a:ext uri="{FF2B5EF4-FFF2-40B4-BE49-F238E27FC236}">
                <a16:creationId xmlns:a16="http://schemas.microsoft.com/office/drawing/2014/main" id="{D88E3456-E919-407F-AA33-1E5CA2E6E7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0057" y="730397"/>
            <a:ext cx="9488955" cy="7863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Obdĺžnik 15">
            <a:extLst>
              <a:ext uri="{FF2B5EF4-FFF2-40B4-BE49-F238E27FC236}">
                <a16:creationId xmlns:a16="http://schemas.microsoft.com/office/drawing/2014/main" id="{76B49CFC-609F-4DCD-9FDA-E1B0912920EA}"/>
              </a:ext>
            </a:extLst>
          </p:cNvPr>
          <p:cNvSpPr/>
          <p:nvPr/>
        </p:nvSpPr>
        <p:spPr>
          <a:xfrm>
            <a:off x="-1501775" y="-1516063"/>
            <a:ext cx="3003550" cy="300355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             </a:t>
            </a:r>
            <a:endParaRPr lang="sk-SK" dirty="0"/>
          </a:p>
        </p:txBody>
      </p:sp>
      <p:sp>
        <p:nvSpPr>
          <p:cNvPr id="20487" name="TextBox 5">
            <a:extLst>
              <a:ext uri="{FF2B5EF4-FFF2-40B4-BE49-F238E27FC236}">
                <a16:creationId xmlns:a16="http://schemas.microsoft.com/office/drawing/2014/main" id="{AF5D315C-6907-4AD2-948C-32E285852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0057" y="-49684"/>
            <a:ext cx="96615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9pPr>
          </a:lstStyle>
          <a:p>
            <a:pPr algn="ctr"/>
            <a:r>
              <a:rPr lang="sk-SK" sz="3600" b="1" dirty="0">
                <a:solidFill>
                  <a:srgbClr val="002060"/>
                </a:solidFill>
              </a:rPr>
              <a:t>Čo ak klient vynechá posledn</a:t>
            </a:r>
            <a:r>
              <a:rPr lang="sk-SK" sz="3600" b="1" dirty="0">
                <a:solidFill>
                  <a:schemeClr val="bg1"/>
                </a:solidFill>
              </a:rPr>
              <a:t>ých 5 rokov zo</a:t>
            </a:r>
            <a:r>
              <a:rPr lang="sk-SK" sz="3600" b="1" dirty="0">
                <a:solidFill>
                  <a:srgbClr val="002060"/>
                </a:solidFill>
              </a:rPr>
              <a:t> sporenia?</a:t>
            </a:r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177D7A4E-ADB6-4CE7-AB4F-7DDEE0C45D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30377" y="1201698"/>
            <a:ext cx="8146010" cy="4549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160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2">
            <a:extLst>
              <a:ext uri="{FF2B5EF4-FFF2-40B4-BE49-F238E27FC236}">
                <a16:creationId xmlns:a16="http://schemas.microsoft.com/office/drawing/2014/main" id="{50467014-E3A1-432B-8487-8B6D58FD117F}"/>
              </a:ext>
            </a:extLst>
          </p:cNvPr>
          <p:cNvSpPr/>
          <p:nvPr/>
        </p:nvSpPr>
        <p:spPr>
          <a:xfrm>
            <a:off x="7745506" y="-1255059"/>
            <a:ext cx="4779921" cy="8570259"/>
          </a:xfrm>
          <a:prstGeom prst="roundRect">
            <a:avLst>
              <a:gd name="adj" fmla="val 19213"/>
            </a:avLst>
          </a:prstGeom>
          <a:solidFill>
            <a:srgbClr val="072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/>
          </a:p>
        </p:txBody>
      </p:sp>
      <p:pic>
        <p:nvPicPr>
          <p:cNvPr id="20483" name="Picture 1">
            <a:extLst>
              <a:ext uri="{FF2B5EF4-FFF2-40B4-BE49-F238E27FC236}">
                <a16:creationId xmlns:a16="http://schemas.microsoft.com/office/drawing/2014/main" id="{D88E3456-E919-407F-AA33-1E5CA2E6E7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0057" y="730397"/>
            <a:ext cx="9488955" cy="7863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Obdĺžnik 15">
            <a:extLst>
              <a:ext uri="{FF2B5EF4-FFF2-40B4-BE49-F238E27FC236}">
                <a16:creationId xmlns:a16="http://schemas.microsoft.com/office/drawing/2014/main" id="{76B49CFC-609F-4DCD-9FDA-E1B0912920EA}"/>
              </a:ext>
            </a:extLst>
          </p:cNvPr>
          <p:cNvSpPr/>
          <p:nvPr/>
        </p:nvSpPr>
        <p:spPr>
          <a:xfrm>
            <a:off x="-1501775" y="-1516063"/>
            <a:ext cx="3003550" cy="300355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             </a:t>
            </a:r>
            <a:endParaRPr lang="sk-SK" dirty="0"/>
          </a:p>
        </p:txBody>
      </p:sp>
      <p:sp>
        <p:nvSpPr>
          <p:cNvPr id="20487" name="TextBox 5">
            <a:extLst>
              <a:ext uri="{FF2B5EF4-FFF2-40B4-BE49-F238E27FC236}">
                <a16:creationId xmlns:a16="http://schemas.microsoft.com/office/drawing/2014/main" id="{AF5D315C-6907-4AD2-948C-32E285852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0057" y="-49684"/>
            <a:ext cx="96615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9pPr>
          </a:lstStyle>
          <a:p>
            <a:pPr algn="ctr"/>
            <a:r>
              <a:rPr lang="sk-SK" sz="3600" b="1" dirty="0">
                <a:solidFill>
                  <a:srgbClr val="002060"/>
                </a:solidFill>
              </a:rPr>
              <a:t>Čo ak klient vynechá posledn</a:t>
            </a:r>
            <a:r>
              <a:rPr lang="sk-SK" sz="3600" b="1" dirty="0">
                <a:solidFill>
                  <a:schemeClr val="bg1"/>
                </a:solidFill>
              </a:rPr>
              <a:t>ých 5 rokov zo</a:t>
            </a:r>
            <a:r>
              <a:rPr lang="sk-SK" sz="3600" b="1" dirty="0">
                <a:solidFill>
                  <a:srgbClr val="002060"/>
                </a:solidFill>
              </a:rPr>
              <a:t> sporenia?</a:t>
            </a:r>
          </a:p>
        </p:txBody>
      </p:sp>
      <p:pic>
        <p:nvPicPr>
          <p:cNvPr id="8" name="Obrázok 7">
            <a:extLst>
              <a:ext uri="{FF2B5EF4-FFF2-40B4-BE49-F238E27FC236}">
                <a16:creationId xmlns:a16="http://schemas.microsoft.com/office/drawing/2014/main" id="{4AAA578E-24B3-4798-BA6C-8265C9A9F8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3837" y="1238094"/>
            <a:ext cx="8046003" cy="4545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200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2">
            <a:extLst>
              <a:ext uri="{FF2B5EF4-FFF2-40B4-BE49-F238E27FC236}">
                <a16:creationId xmlns:a16="http://schemas.microsoft.com/office/drawing/2014/main" id="{50467014-E3A1-432B-8487-8B6D58FD117F}"/>
              </a:ext>
            </a:extLst>
          </p:cNvPr>
          <p:cNvSpPr/>
          <p:nvPr/>
        </p:nvSpPr>
        <p:spPr>
          <a:xfrm>
            <a:off x="7745506" y="-1255059"/>
            <a:ext cx="4779921" cy="8570259"/>
          </a:xfrm>
          <a:prstGeom prst="roundRect">
            <a:avLst>
              <a:gd name="adj" fmla="val 19213"/>
            </a:avLst>
          </a:prstGeom>
          <a:solidFill>
            <a:srgbClr val="072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/>
          </a:p>
        </p:txBody>
      </p:sp>
      <p:sp>
        <p:nvSpPr>
          <p:cNvPr id="16" name="Obdĺžnik 15">
            <a:extLst>
              <a:ext uri="{FF2B5EF4-FFF2-40B4-BE49-F238E27FC236}">
                <a16:creationId xmlns:a16="http://schemas.microsoft.com/office/drawing/2014/main" id="{76B49CFC-609F-4DCD-9FDA-E1B0912920EA}"/>
              </a:ext>
            </a:extLst>
          </p:cNvPr>
          <p:cNvSpPr/>
          <p:nvPr/>
        </p:nvSpPr>
        <p:spPr>
          <a:xfrm>
            <a:off x="-1501775" y="-1516063"/>
            <a:ext cx="3003550" cy="300355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             </a:t>
            </a:r>
            <a:endParaRPr lang="sk-SK" dirty="0"/>
          </a:p>
        </p:txBody>
      </p:sp>
      <p:sp>
        <p:nvSpPr>
          <p:cNvPr id="20487" name="TextBox 5">
            <a:extLst>
              <a:ext uri="{FF2B5EF4-FFF2-40B4-BE49-F238E27FC236}">
                <a16:creationId xmlns:a16="http://schemas.microsoft.com/office/drawing/2014/main" id="{AF5D315C-6907-4AD2-948C-32E285852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5963" y="130232"/>
            <a:ext cx="96615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9pPr>
          </a:lstStyle>
          <a:p>
            <a:pPr algn="ctr"/>
            <a:r>
              <a:rPr lang="sk-SK" sz="3600" b="1" dirty="0">
                <a:solidFill>
                  <a:srgbClr val="002060"/>
                </a:solidFill>
              </a:rPr>
              <a:t>Čo ak klient vynechá PRVÝCH </a:t>
            </a:r>
            <a:r>
              <a:rPr lang="sk-SK" sz="3600" b="1" dirty="0">
                <a:solidFill>
                  <a:schemeClr val="bg1"/>
                </a:solidFill>
              </a:rPr>
              <a:t>5 rokov zo </a:t>
            </a:r>
            <a:r>
              <a:rPr lang="sk-SK" sz="3600" b="1" dirty="0">
                <a:solidFill>
                  <a:srgbClr val="002060"/>
                </a:solidFill>
              </a:rPr>
              <a:t>sporenia?</a:t>
            </a:r>
          </a:p>
        </p:txBody>
      </p:sp>
      <p:pic>
        <p:nvPicPr>
          <p:cNvPr id="7" name="Picture 1">
            <a:extLst>
              <a:ext uri="{FF2B5EF4-FFF2-40B4-BE49-F238E27FC236}">
                <a16:creationId xmlns:a16="http://schemas.microsoft.com/office/drawing/2014/main" id="{0FA68BC8-067F-44A7-93FA-D33E5F748E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317" y="944476"/>
            <a:ext cx="9136377" cy="757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BlokTextu 10">
            <a:extLst>
              <a:ext uri="{FF2B5EF4-FFF2-40B4-BE49-F238E27FC236}">
                <a16:creationId xmlns:a16="http://schemas.microsoft.com/office/drawing/2014/main" id="{9DE791C2-28D6-46AB-ABE7-0429F9C41B4C}"/>
              </a:ext>
            </a:extLst>
          </p:cNvPr>
          <p:cNvSpPr txBox="1"/>
          <p:nvPr/>
        </p:nvSpPr>
        <p:spPr>
          <a:xfrm>
            <a:off x="10593" y="1701567"/>
            <a:ext cx="38802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>
                <a:solidFill>
                  <a:srgbClr val="002060"/>
                </a:solidFill>
              </a:rPr>
              <a:t>Pretože:</a:t>
            </a:r>
          </a:p>
          <a:p>
            <a:pPr marL="285750" indent="-285750">
              <a:buFontTx/>
              <a:buChar char="-"/>
            </a:pPr>
            <a:r>
              <a:rPr lang="sk-SK" sz="2400" b="1" dirty="0">
                <a:solidFill>
                  <a:srgbClr val="002060"/>
                </a:solidFill>
              </a:rPr>
              <a:t>„Má ešte čas“</a:t>
            </a:r>
          </a:p>
          <a:p>
            <a:pPr marL="285750" indent="-285750">
              <a:buFontTx/>
              <a:buChar char="-"/>
            </a:pPr>
            <a:r>
              <a:rPr lang="sk-SK" sz="2400" b="1" dirty="0">
                <a:solidFill>
                  <a:srgbClr val="002060"/>
                </a:solidFill>
              </a:rPr>
              <a:t>„Chce si ešte užívať“</a:t>
            </a:r>
          </a:p>
          <a:p>
            <a:pPr marL="285750" indent="-285750">
              <a:buFontTx/>
              <a:buChar char="-"/>
            </a:pPr>
            <a:r>
              <a:rPr lang="sk-SK" sz="2400" b="1" dirty="0">
                <a:solidFill>
                  <a:srgbClr val="002060"/>
                </a:solidFill>
              </a:rPr>
              <a:t>„Nemyslí na takú dlhú budúcnosť“</a:t>
            </a:r>
          </a:p>
        </p:txBody>
      </p:sp>
      <p:pic>
        <p:nvPicPr>
          <p:cNvPr id="8" name="Obrázok 7">
            <a:extLst>
              <a:ext uri="{FF2B5EF4-FFF2-40B4-BE49-F238E27FC236}">
                <a16:creationId xmlns:a16="http://schemas.microsoft.com/office/drawing/2014/main" id="{A0C7C3AB-6796-4614-978C-C6EBF85820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18838" y="1522332"/>
            <a:ext cx="7585435" cy="4236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501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2">
            <a:extLst>
              <a:ext uri="{FF2B5EF4-FFF2-40B4-BE49-F238E27FC236}">
                <a16:creationId xmlns:a16="http://schemas.microsoft.com/office/drawing/2014/main" id="{50467014-E3A1-432B-8487-8B6D58FD117F}"/>
              </a:ext>
            </a:extLst>
          </p:cNvPr>
          <p:cNvSpPr/>
          <p:nvPr/>
        </p:nvSpPr>
        <p:spPr>
          <a:xfrm>
            <a:off x="7745506" y="-1255059"/>
            <a:ext cx="4779921" cy="8570259"/>
          </a:xfrm>
          <a:prstGeom prst="roundRect">
            <a:avLst>
              <a:gd name="adj" fmla="val 19213"/>
            </a:avLst>
          </a:prstGeom>
          <a:solidFill>
            <a:srgbClr val="072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/>
          </a:p>
        </p:txBody>
      </p:sp>
      <p:sp>
        <p:nvSpPr>
          <p:cNvPr id="16" name="Obdĺžnik 15">
            <a:extLst>
              <a:ext uri="{FF2B5EF4-FFF2-40B4-BE49-F238E27FC236}">
                <a16:creationId xmlns:a16="http://schemas.microsoft.com/office/drawing/2014/main" id="{76B49CFC-609F-4DCD-9FDA-E1B0912920EA}"/>
              </a:ext>
            </a:extLst>
          </p:cNvPr>
          <p:cNvSpPr/>
          <p:nvPr/>
        </p:nvSpPr>
        <p:spPr>
          <a:xfrm>
            <a:off x="-1501775" y="-1516063"/>
            <a:ext cx="3003550" cy="300355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             </a:t>
            </a:r>
            <a:endParaRPr lang="sk-SK" dirty="0"/>
          </a:p>
        </p:txBody>
      </p:sp>
      <p:sp>
        <p:nvSpPr>
          <p:cNvPr id="20487" name="TextBox 5">
            <a:extLst>
              <a:ext uri="{FF2B5EF4-FFF2-40B4-BE49-F238E27FC236}">
                <a16:creationId xmlns:a16="http://schemas.microsoft.com/office/drawing/2014/main" id="{AF5D315C-6907-4AD2-948C-32E285852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5963" y="130232"/>
            <a:ext cx="96615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9pPr>
          </a:lstStyle>
          <a:p>
            <a:pPr algn="ctr"/>
            <a:r>
              <a:rPr lang="sk-SK" sz="3600" b="1" dirty="0">
                <a:solidFill>
                  <a:srgbClr val="002060"/>
                </a:solidFill>
              </a:rPr>
              <a:t>Čo ak klient vynechá PRVÝCH </a:t>
            </a:r>
            <a:r>
              <a:rPr lang="sk-SK" sz="3600" b="1" dirty="0">
                <a:solidFill>
                  <a:schemeClr val="bg1"/>
                </a:solidFill>
              </a:rPr>
              <a:t>5 rokov zo </a:t>
            </a:r>
            <a:r>
              <a:rPr lang="sk-SK" sz="3600" b="1" dirty="0">
                <a:solidFill>
                  <a:srgbClr val="002060"/>
                </a:solidFill>
              </a:rPr>
              <a:t>sporenia?</a:t>
            </a:r>
          </a:p>
        </p:txBody>
      </p:sp>
      <p:pic>
        <p:nvPicPr>
          <p:cNvPr id="7" name="Picture 1">
            <a:extLst>
              <a:ext uri="{FF2B5EF4-FFF2-40B4-BE49-F238E27FC236}">
                <a16:creationId xmlns:a16="http://schemas.microsoft.com/office/drawing/2014/main" id="{0FA68BC8-067F-44A7-93FA-D33E5F748E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317" y="944476"/>
            <a:ext cx="9136377" cy="757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BlokTextu 10">
            <a:extLst>
              <a:ext uri="{FF2B5EF4-FFF2-40B4-BE49-F238E27FC236}">
                <a16:creationId xmlns:a16="http://schemas.microsoft.com/office/drawing/2014/main" id="{9DE791C2-28D6-46AB-ABE7-0429F9C41B4C}"/>
              </a:ext>
            </a:extLst>
          </p:cNvPr>
          <p:cNvSpPr txBox="1"/>
          <p:nvPr/>
        </p:nvSpPr>
        <p:spPr>
          <a:xfrm>
            <a:off x="10593" y="1701567"/>
            <a:ext cx="38802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>
                <a:solidFill>
                  <a:srgbClr val="002060"/>
                </a:solidFill>
              </a:rPr>
              <a:t>Pretože:</a:t>
            </a:r>
          </a:p>
          <a:p>
            <a:pPr marL="285750" indent="-285750">
              <a:buFontTx/>
              <a:buChar char="-"/>
            </a:pPr>
            <a:r>
              <a:rPr lang="sk-SK" sz="2400" b="1" dirty="0">
                <a:solidFill>
                  <a:srgbClr val="002060"/>
                </a:solidFill>
              </a:rPr>
              <a:t>„Má ešte čas“</a:t>
            </a:r>
          </a:p>
          <a:p>
            <a:pPr marL="285750" indent="-285750">
              <a:buFontTx/>
              <a:buChar char="-"/>
            </a:pPr>
            <a:r>
              <a:rPr lang="sk-SK" sz="2400" b="1" dirty="0">
                <a:solidFill>
                  <a:srgbClr val="002060"/>
                </a:solidFill>
              </a:rPr>
              <a:t>„Chce si ešte užívať“</a:t>
            </a:r>
          </a:p>
          <a:p>
            <a:pPr marL="285750" indent="-285750">
              <a:buFontTx/>
              <a:buChar char="-"/>
            </a:pPr>
            <a:r>
              <a:rPr lang="sk-SK" sz="2400" b="1" dirty="0">
                <a:solidFill>
                  <a:srgbClr val="002060"/>
                </a:solidFill>
              </a:rPr>
              <a:t>„Nemyslí na takú dlhú budúcnosť“</a:t>
            </a:r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299DFF22-F75C-47C2-9EF6-316156ED1B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90860" y="1487488"/>
            <a:ext cx="7630580" cy="434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223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B55B0A8-2093-458C-95E3-EA23FB37F467}"/>
              </a:ext>
            </a:extLst>
          </p:cNvPr>
          <p:cNvSpPr/>
          <p:nvPr/>
        </p:nvSpPr>
        <p:spPr>
          <a:xfrm>
            <a:off x="10291482" y="0"/>
            <a:ext cx="1900518" cy="6858000"/>
          </a:xfrm>
          <a:prstGeom prst="rect">
            <a:avLst/>
          </a:prstGeom>
          <a:solidFill>
            <a:srgbClr val="072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/>
          </a:p>
        </p:txBody>
      </p:sp>
      <p:sp>
        <p:nvSpPr>
          <p:cNvPr id="17" name="Obdĺžnik 16">
            <a:extLst>
              <a:ext uri="{FF2B5EF4-FFF2-40B4-BE49-F238E27FC236}">
                <a16:creationId xmlns:a16="http://schemas.microsoft.com/office/drawing/2014/main" id="{F1BDA5A5-DA92-49E7-907F-C1FFB08744A4}"/>
              </a:ext>
            </a:extLst>
          </p:cNvPr>
          <p:cNvSpPr/>
          <p:nvPr/>
        </p:nvSpPr>
        <p:spPr>
          <a:xfrm>
            <a:off x="-1501775" y="-1516063"/>
            <a:ext cx="3003550" cy="300355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             </a:t>
            </a:r>
            <a:endParaRPr lang="sk-SK" dirty="0"/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240F3DF7-B3DF-4FB7-A685-7C252A34A495}"/>
              </a:ext>
            </a:extLst>
          </p:cNvPr>
          <p:cNvSpPr txBox="1"/>
          <p:nvPr/>
        </p:nvSpPr>
        <p:spPr>
          <a:xfrm>
            <a:off x="1971562" y="283018"/>
            <a:ext cx="684903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400" b="1" i="0" u="none" strike="noStrike" kern="1200" cap="none" spc="0" normalizeH="0" baseline="0" noProof="0" dirty="0">
                <a:ln>
                  <a:noFill/>
                </a:ln>
                <a:solidFill>
                  <a:srgbClr val="FF9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„Nemám toľko peňazí, aby som investoval“</a:t>
            </a: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EBF8D816-5711-4579-BF66-9E50E13C368F}"/>
              </a:ext>
            </a:extLst>
          </p:cNvPr>
          <p:cNvSpPr txBox="1">
            <a:spLocks/>
          </p:cNvSpPr>
          <p:nvPr/>
        </p:nvSpPr>
        <p:spPr>
          <a:xfrm>
            <a:off x="-1119995" y="593625"/>
            <a:ext cx="13385800" cy="13255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k-SK" sz="3200" b="1" dirty="0">
                <a:solidFill>
                  <a:srgbClr val="002060"/>
                </a:solidFill>
              </a:rPr>
              <a:t>Nie je potrebná vysoká investícia. Bežne klienti investujú </a:t>
            </a:r>
          </a:p>
          <a:p>
            <a:pPr algn="ctr"/>
            <a:r>
              <a:rPr lang="sk-SK" sz="3200" b="1" dirty="0">
                <a:solidFill>
                  <a:srgbClr val="002060"/>
                </a:solidFill>
              </a:rPr>
              <a:t>aj od 20-30 EUR mesačne</a:t>
            </a:r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E214861E-F90B-427D-AF07-449F1901C969}"/>
              </a:ext>
            </a:extLst>
          </p:cNvPr>
          <p:cNvSpPr txBox="1">
            <a:spLocks/>
          </p:cNvSpPr>
          <p:nvPr/>
        </p:nvSpPr>
        <p:spPr>
          <a:xfrm>
            <a:off x="-1296820" y="2179113"/>
            <a:ext cx="13385800" cy="13255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algn="ctr" defTabSz="914400">
              <a:lnSpc>
                <a:spcPct val="90000"/>
              </a:lnSpc>
              <a:spcBef>
                <a:spcPct val="0"/>
              </a:spcBef>
              <a:buNone/>
              <a:defRPr sz="3200" b="1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dirty="0"/>
              <a:t>Neriešme s mladými klientmi dôchodok pokiaľ nechcú. </a:t>
            </a:r>
            <a:br>
              <a:rPr lang="sk-SK" dirty="0"/>
            </a:br>
            <a:r>
              <a:rPr lang="sk-SK" dirty="0"/>
              <a:t>Zaujímavejšia téma pre nich bude „Finančná nezávislosť“</a:t>
            </a:r>
          </a:p>
        </p:txBody>
      </p:sp>
      <p:sp>
        <p:nvSpPr>
          <p:cNvPr id="9" name="BlokTextu 8">
            <a:extLst>
              <a:ext uri="{FF2B5EF4-FFF2-40B4-BE49-F238E27FC236}">
                <a16:creationId xmlns:a16="http://schemas.microsoft.com/office/drawing/2014/main" id="{EC686B43-BEBF-4B8A-9F1F-87732383B0C4}"/>
              </a:ext>
            </a:extLst>
          </p:cNvPr>
          <p:cNvSpPr txBox="1"/>
          <p:nvPr/>
        </p:nvSpPr>
        <p:spPr>
          <a:xfrm>
            <a:off x="2652880" y="3717890"/>
            <a:ext cx="5486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FF9600"/>
                </a:solidFill>
                <a:effectLst/>
                <a:uLnTx/>
                <a:uFillTx/>
                <a:latin typeface="Calibri" panose="020F0502020204030204"/>
              </a:defRPr>
            </a:lvl1pPr>
          </a:lstStyle>
          <a:p>
            <a:r>
              <a:rPr lang="sk-SK" dirty="0"/>
              <a:t>„Dôchodku sa aj tak nedožijem“</a:t>
            </a:r>
          </a:p>
        </p:txBody>
      </p:sp>
      <p:sp>
        <p:nvSpPr>
          <p:cNvPr id="10" name="Nadpis 1">
            <a:extLst>
              <a:ext uri="{FF2B5EF4-FFF2-40B4-BE49-F238E27FC236}">
                <a16:creationId xmlns:a16="http://schemas.microsoft.com/office/drawing/2014/main" id="{25EA6B6A-71FF-4525-B876-EBEC9B83A3D0}"/>
              </a:ext>
            </a:extLst>
          </p:cNvPr>
          <p:cNvSpPr txBox="1">
            <a:spLocks/>
          </p:cNvSpPr>
          <p:nvPr/>
        </p:nvSpPr>
        <p:spPr>
          <a:xfrm>
            <a:off x="-1193800" y="3753307"/>
            <a:ext cx="13385800" cy="13255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algn="ctr" defTabSz="914400">
              <a:lnSpc>
                <a:spcPct val="90000"/>
              </a:lnSpc>
              <a:spcBef>
                <a:spcPct val="0"/>
              </a:spcBef>
              <a:buNone/>
              <a:defRPr sz="3200" b="1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dirty="0"/>
              <a:t>A pokiaľ áno, chceš to risknúť a byť nepripravený?</a:t>
            </a:r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F5EFC5C-DCD9-49E3-9332-8F33DECA6E8E}"/>
              </a:ext>
            </a:extLst>
          </p:cNvPr>
          <p:cNvSpPr txBox="1">
            <a:spLocks/>
          </p:cNvSpPr>
          <p:nvPr/>
        </p:nvSpPr>
        <p:spPr>
          <a:xfrm>
            <a:off x="-1501775" y="5128192"/>
            <a:ext cx="13385800" cy="13255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algn="ctr" defTabSz="914400">
              <a:lnSpc>
                <a:spcPct val="90000"/>
              </a:lnSpc>
              <a:spcBef>
                <a:spcPct val="0"/>
              </a:spcBef>
              <a:buNone/>
              <a:defRPr sz="3200" b="1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dirty="0"/>
              <a:t>Už nikdy nebude lepší čas na začiatok investovania ako dnes</a:t>
            </a:r>
          </a:p>
        </p:txBody>
      </p:sp>
      <p:sp>
        <p:nvSpPr>
          <p:cNvPr id="12" name="BlokTextu 11">
            <a:extLst>
              <a:ext uri="{FF2B5EF4-FFF2-40B4-BE49-F238E27FC236}">
                <a16:creationId xmlns:a16="http://schemas.microsoft.com/office/drawing/2014/main" id="{95C62B3C-C720-4AA1-9320-8F27B8C29311}"/>
              </a:ext>
            </a:extLst>
          </p:cNvPr>
          <p:cNvSpPr txBox="1"/>
          <p:nvPr/>
        </p:nvSpPr>
        <p:spPr>
          <a:xfrm>
            <a:off x="-161128" y="1841674"/>
            <a:ext cx="1111441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FF9600"/>
                </a:solidFill>
                <a:effectLst/>
                <a:uLnTx/>
                <a:uFillTx/>
                <a:latin typeface="Calibri" panose="020F0502020204030204"/>
              </a:defRPr>
            </a:lvl1pPr>
          </a:lstStyle>
          <a:p>
            <a:r>
              <a:rPr lang="sk-SK" dirty="0"/>
              <a:t>„Mám 25 rokov, prečo ma otravujete s nejakým dôchodkom“</a:t>
            </a:r>
          </a:p>
        </p:txBody>
      </p:sp>
      <p:sp>
        <p:nvSpPr>
          <p:cNvPr id="13" name="BlokTextu 12">
            <a:extLst>
              <a:ext uri="{FF2B5EF4-FFF2-40B4-BE49-F238E27FC236}">
                <a16:creationId xmlns:a16="http://schemas.microsoft.com/office/drawing/2014/main" id="{341AD062-F072-47E4-96B3-AB5C95695D18}"/>
              </a:ext>
            </a:extLst>
          </p:cNvPr>
          <p:cNvSpPr txBox="1"/>
          <p:nvPr/>
        </p:nvSpPr>
        <p:spPr>
          <a:xfrm>
            <a:off x="1009569" y="5078870"/>
            <a:ext cx="87730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FF9600"/>
                </a:solidFill>
                <a:effectLst/>
                <a:uLnTx/>
                <a:uFillTx/>
                <a:latin typeface="Calibri" panose="020F0502020204030204"/>
              </a:defRPr>
            </a:lvl1pPr>
          </a:lstStyle>
          <a:p>
            <a:r>
              <a:rPr lang="sk-SK" dirty="0"/>
              <a:t>„Ja mám ešte dosť času na to aby som začal investovať“</a:t>
            </a:r>
          </a:p>
        </p:txBody>
      </p:sp>
    </p:spTree>
    <p:extLst>
      <p:ext uri="{BB962C8B-B14F-4D97-AF65-F5344CB8AC3E}">
        <p14:creationId xmlns:p14="http://schemas.microsoft.com/office/powerpoint/2010/main" val="2117393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Motí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í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1709</TotalTime>
  <Words>684</Words>
  <Application>Microsoft Office PowerPoint</Application>
  <PresentationFormat>Širokouhlá</PresentationFormat>
  <Paragraphs>137</Paragraphs>
  <Slides>22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10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22</vt:i4>
      </vt:variant>
    </vt:vector>
  </HeadingPairs>
  <TitlesOfParts>
    <vt:vector size="33" baseType="lpstr">
      <vt:lpstr>Arial</vt:lpstr>
      <vt:lpstr>Calibri</vt:lpstr>
      <vt:lpstr>Calibri Light</vt:lpstr>
      <vt:lpstr>inherit</vt:lpstr>
      <vt:lpstr>Poppins Medium</vt:lpstr>
      <vt:lpstr>Poppins SemiBold</vt:lpstr>
      <vt:lpstr>Proxima Nova Rg</vt:lpstr>
      <vt:lpstr>Proxima Nova Th</vt:lpstr>
      <vt:lpstr>Roboto</vt:lpstr>
      <vt:lpstr>Ubuntu</vt:lpstr>
      <vt:lpstr>Office Theme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Čo je to ETF?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Marek Sokol</dc:creator>
  <cp:lastModifiedBy>Marek Sokol</cp:lastModifiedBy>
  <cp:revision>45</cp:revision>
  <dcterms:created xsi:type="dcterms:W3CDTF">2021-07-20T10:50:30Z</dcterms:created>
  <dcterms:modified xsi:type="dcterms:W3CDTF">2022-07-04T14:41:31Z</dcterms:modified>
</cp:coreProperties>
</file>