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828" r:id="rId3"/>
    <p:sldId id="821" r:id="rId4"/>
    <p:sldId id="807" r:id="rId5"/>
    <p:sldId id="812" r:id="rId6"/>
    <p:sldId id="806" r:id="rId7"/>
    <p:sldId id="823" r:id="rId8"/>
    <p:sldId id="827" r:id="rId9"/>
    <p:sldId id="792" r:id="rId10"/>
    <p:sldId id="829" r:id="rId11"/>
    <p:sldId id="260" r:id="rId12"/>
    <p:sldId id="826" r:id="rId13"/>
    <p:sldId id="811" r:id="rId14"/>
    <p:sldId id="783" r:id="rId15"/>
    <p:sldId id="741" r:id="rId16"/>
    <p:sldId id="830" r:id="rId17"/>
    <p:sldId id="787" r:id="rId18"/>
    <p:sldId id="831" r:id="rId19"/>
    <p:sldId id="34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3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Koľko</a:t>
            </a:r>
            <a:r>
              <a:rPr lang="sk-SK" baseline="0"/>
              <a:t> € treba sporiť na sumu 100.000€ v závislosti od doby sporenia.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0868043099949844E-2"/>
          <c:y val="0.1182387003866379"/>
          <c:w val="0.92118803518766945"/>
          <c:h val="0.7348845872227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93472"/>
        <c:axId val="617797216"/>
      </c:barChart>
      <c:catAx>
        <c:axId val="6168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7797216"/>
        <c:crosses val="autoZero"/>
        <c:auto val="1"/>
        <c:lblAlgn val="ctr"/>
        <c:lblOffset val="100"/>
        <c:noMultiLvlLbl val="0"/>
      </c:catAx>
      <c:valAx>
        <c:axId val="6177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68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Koľko</a:t>
            </a:r>
            <a:r>
              <a:rPr lang="sk-SK" baseline="0"/>
              <a:t> € treba sporiť na sumu 100.000€ v závislosti od doby sporenia.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0868043099949844E-2"/>
          <c:y val="0.1182387003866379"/>
          <c:w val="0.92118803518766945"/>
          <c:h val="0.7348845872227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93472"/>
        <c:axId val="617797216"/>
      </c:barChart>
      <c:catAx>
        <c:axId val="6168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7797216"/>
        <c:crosses val="autoZero"/>
        <c:auto val="1"/>
        <c:lblAlgn val="ctr"/>
        <c:lblOffset val="100"/>
        <c:noMultiLvlLbl val="0"/>
      </c:catAx>
      <c:valAx>
        <c:axId val="6177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68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Koľko</a:t>
            </a:r>
            <a:r>
              <a:rPr lang="sk-SK" baseline="0"/>
              <a:t> € treba sporiť na sumu 100.000€ v závislosti od doby sporenia.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0868043099949844E-2"/>
          <c:y val="0.1182387003866379"/>
          <c:w val="0.92118803518766945"/>
          <c:h val="0.7348845872227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93472"/>
        <c:axId val="617797216"/>
      </c:barChart>
      <c:catAx>
        <c:axId val="6168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7797216"/>
        <c:crosses val="autoZero"/>
        <c:auto val="1"/>
        <c:lblAlgn val="ctr"/>
        <c:lblOffset val="100"/>
        <c:noMultiLvlLbl val="0"/>
      </c:catAx>
      <c:valAx>
        <c:axId val="6177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68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Koľko</a:t>
            </a:r>
            <a:r>
              <a:rPr lang="sk-SK" baseline="0"/>
              <a:t> € treba sporiť na sumu 100.000€ v závislosti od doby sporenia.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0868043099949844E-2"/>
          <c:y val="0.1182387003866379"/>
          <c:w val="0.92118803518766945"/>
          <c:h val="0.7348845872227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93472"/>
        <c:axId val="617797216"/>
      </c:barChart>
      <c:catAx>
        <c:axId val="6168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7797216"/>
        <c:crosses val="autoZero"/>
        <c:auto val="1"/>
        <c:lblAlgn val="ctr"/>
        <c:lblOffset val="100"/>
        <c:noMultiLvlLbl val="0"/>
      </c:catAx>
      <c:valAx>
        <c:axId val="6177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68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Koľko</a:t>
            </a:r>
            <a:r>
              <a:rPr lang="sk-SK" baseline="0"/>
              <a:t> € treba sporiť na sumu 100.000€ v závislosti od doby sporenia.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0868043099949844E-2"/>
          <c:y val="0.1182387003866379"/>
          <c:w val="0.92118803518766945"/>
          <c:h val="0.7348845872227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93472"/>
        <c:axId val="617797216"/>
      </c:barChart>
      <c:catAx>
        <c:axId val="6168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7797216"/>
        <c:crosses val="autoZero"/>
        <c:auto val="1"/>
        <c:lblAlgn val="ctr"/>
        <c:lblOffset val="100"/>
        <c:noMultiLvlLbl val="0"/>
      </c:catAx>
      <c:valAx>
        <c:axId val="6177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68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75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88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78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732100" y="2319134"/>
            <a:ext cx="10728400" cy="11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87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06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21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854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067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78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79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01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325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451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D503-BEB2-416B-AF19-7056B6FD5C1F}" type="datetimeFigureOut">
              <a:rPr lang="sk-SK" smtClean="0"/>
              <a:t>27.8.2021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3306-5712-4801-8634-68417FF472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75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83C5C-3EAE-4901-B038-007C7E80F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1267" y="3884538"/>
            <a:ext cx="5822695" cy="1529232"/>
          </a:xfrm>
        </p:spPr>
        <p:txBody>
          <a:bodyPr>
            <a:normAutofit fontScale="90000"/>
          </a:bodyPr>
          <a:lstStyle/>
          <a:p>
            <a:pPr algn="r"/>
            <a:r>
              <a:rPr lang="sk-SK" sz="5400" b="1" dirty="0"/>
              <a:t>Investície – ETF</a:t>
            </a:r>
            <a:br>
              <a:rPr lang="sk-SK" sz="5400" b="1" dirty="0"/>
            </a:br>
            <a:br>
              <a:rPr lang="sk-SK" sz="5400" b="1" dirty="0"/>
            </a:br>
            <a:r>
              <a:rPr lang="sk-SK" sz="4000" b="1" dirty="0"/>
              <a:t>Marek Sokol</a:t>
            </a:r>
            <a:endParaRPr lang="sk-SK" sz="5400" b="1" dirty="0"/>
          </a:p>
        </p:txBody>
      </p:sp>
      <p:pic>
        <p:nvPicPr>
          <p:cNvPr id="1032" name="Picture 8" descr="Ako investovať v roku 2021? | Podnikam.sk">
            <a:extLst>
              <a:ext uri="{FF2B5EF4-FFF2-40B4-BE49-F238E27FC236}">
                <a16:creationId xmlns:a16="http://schemas.microsoft.com/office/drawing/2014/main" id="{00CF1C29-3005-4D1A-8C52-7D9E73E5E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-1" b="-1"/>
          <a:stretch/>
        </p:blipFill>
        <p:spPr bwMode="auto">
          <a:xfrm>
            <a:off x="-2192" y="-711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 descr="Obrázok, na ktorom je ClipArt&#10;&#10;Popis vygenerovaný s vysokou spoľahlivosťou">
            <a:extLst>
              <a:ext uri="{FF2B5EF4-FFF2-40B4-BE49-F238E27FC236}">
                <a16:creationId xmlns:a16="http://schemas.microsoft.com/office/drawing/2014/main" id="{A979A68C-5336-436F-8FB7-2D75A5A5B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5" y="72199"/>
            <a:ext cx="2500985" cy="7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692317" y="1191433"/>
            <a:ext cx="1091565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61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sp>
        <p:nvSpPr>
          <p:cNvPr id="14" name="BlokTextu 13">
            <a:extLst>
              <a:ext uri="{FF2B5EF4-FFF2-40B4-BE49-F238E27FC236}">
                <a16:creationId xmlns:a16="http://schemas.microsoft.com/office/drawing/2014/main" id="{F55EB999-F9BC-4E8F-B7A6-B383B5457FB0}"/>
              </a:ext>
            </a:extLst>
          </p:cNvPr>
          <p:cNvSpPr txBox="1"/>
          <p:nvPr/>
        </p:nvSpPr>
        <p:spPr>
          <a:xfrm>
            <a:off x="180035" y="265408"/>
            <a:ext cx="1221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Inflácia </a:t>
            </a: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 Najväčší nepriateľ investora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1B9C817A-F360-423D-9414-49C63827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" t="11383"/>
          <a:stretch/>
        </p:blipFill>
        <p:spPr>
          <a:xfrm>
            <a:off x="692317" y="1110791"/>
            <a:ext cx="9931765" cy="53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23A28-8441-4A19-87ED-22E11405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7842"/>
            <a:ext cx="10515600" cy="1325563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Sporenie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Dôchodok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CFFF9C-B7D8-4E8D-AB56-EB1DEDBA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766966"/>
            <a:ext cx="10515600" cy="764754"/>
          </a:xfrm>
        </p:spPr>
        <p:txBody>
          <a:bodyPr/>
          <a:lstStyle/>
          <a:p>
            <a:r>
              <a:rPr lang="sk-SK" dirty="0"/>
              <a:t>Dôchodca nemusí platiť energie, potraviny, oblečenie...???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570DA28-1F60-4CC0-8784-4348B0CC9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5" t="3300" r="404" b="7883"/>
          <a:stretch/>
        </p:blipFill>
        <p:spPr>
          <a:xfrm>
            <a:off x="2807742" y="1091034"/>
            <a:ext cx="5684521" cy="67923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FF94CB5-B113-48A7-95D8-C10BD60F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758" y="1844760"/>
            <a:ext cx="7520487" cy="37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23A28-8441-4A19-87ED-22E11405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480" y="2389050"/>
            <a:ext cx="10515600" cy="1325563"/>
          </a:xfrm>
        </p:spPr>
        <p:txBody>
          <a:bodyPr/>
          <a:lstStyle/>
          <a:p>
            <a:r>
              <a:rPr lang="sk-SK" b="1" dirty="0"/>
              <a:t>ARGUMENTÁCIA KLIENTA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68BCCD0E-593A-49B9-8F65-E58FEDE492CB}"/>
              </a:ext>
            </a:extLst>
          </p:cNvPr>
          <p:cNvSpPr txBox="1"/>
          <p:nvPr/>
        </p:nvSpPr>
        <p:spPr>
          <a:xfrm rot="20980871">
            <a:off x="549309" y="1249170"/>
            <a:ext cx="829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„Je to príliš veľké riziko, radšej si peniaze nechám doma alebo v banke“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F4E710D1-70A4-47A5-9C61-1C3C98E97BE4}"/>
              </a:ext>
            </a:extLst>
          </p:cNvPr>
          <p:cNvSpPr txBox="1"/>
          <p:nvPr/>
        </p:nvSpPr>
        <p:spPr>
          <a:xfrm rot="20655553">
            <a:off x="3529057" y="5145596"/>
            <a:ext cx="652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„Radšej si budem investovať sám napríklad do kryptomien“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71E0807C-8E81-4A9B-BBF1-219ECC522AAE}"/>
              </a:ext>
            </a:extLst>
          </p:cNvPr>
          <p:cNvSpPr txBox="1"/>
          <p:nvPr/>
        </p:nvSpPr>
        <p:spPr>
          <a:xfrm rot="239466">
            <a:off x="7449177" y="205081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„Ja už investujem do akcií top firiem“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70628F90-3FB4-41DF-A630-B4294E74FB30}"/>
              </a:ext>
            </a:extLst>
          </p:cNvPr>
          <p:cNvSpPr txBox="1"/>
          <p:nvPr/>
        </p:nvSpPr>
        <p:spPr>
          <a:xfrm rot="21370484">
            <a:off x="222967" y="3814380"/>
            <a:ext cx="829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„Akcie sú príliš rizikové – toho sa bojím“</a:t>
            </a:r>
          </a:p>
        </p:txBody>
      </p:sp>
    </p:spTree>
    <p:extLst>
      <p:ext uri="{BB962C8B-B14F-4D97-AF65-F5344CB8AC3E}">
        <p14:creationId xmlns:p14="http://schemas.microsoft.com/office/powerpoint/2010/main" val="3086706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-220881" y="215901"/>
            <a:ext cx="11722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Ubuntu" panose="020B0504030602030204" pitchFamily="34" charset="0"/>
              </a:rPr>
              <a:t>Je odkladanie na účet v banke naozaj také bezpečné?</a:t>
            </a:r>
          </a:p>
          <a:p>
            <a:pPr algn="ctr"/>
            <a:endParaRPr lang="sk-SK" sz="60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338AA183-3482-46FD-8792-02826A749FB2}"/>
              </a:ext>
            </a:extLst>
          </p:cNvPr>
          <p:cNvSpPr/>
          <p:nvPr/>
        </p:nvSpPr>
        <p:spPr>
          <a:xfrm>
            <a:off x="241300" y="3270767"/>
            <a:ext cx="11722100" cy="329168"/>
          </a:xfrm>
          <a:prstGeom prst="roundRect">
            <a:avLst/>
          </a:prstGeom>
          <a:noFill/>
          <a:ln w="63500" cap="flat">
            <a:solidFill>
              <a:srgbClr val="EF7D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sk-SK" sz="16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pic>
        <p:nvPicPr>
          <p:cNvPr id="6" name="Obrázok 5">
            <a:extLst>
              <a:ext uri="{FF2B5EF4-FFF2-40B4-BE49-F238E27FC236}">
                <a16:creationId xmlns:a16="http://schemas.microsoft.com/office/drawing/2014/main" id="{6BABDD5A-0A31-4B3C-A534-4C5A8360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33" y="895246"/>
            <a:ext cx="7568669" cy="5696745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4CB3E4C8-CCFA-4BAC-B27B-C73AAACA2F7C}"/>
              </a:ext>
            </a:extLst>
          </p:cNvPr>
          <p:cNvCxnSpPr>
            <a:cxnSpLocks/>
          </p:cNvCxnSpPr>
          <p:nvPr/>
        </p:nvCxnSpPr>
        <p:spPr>
          <a:xfrm>
            <a:off x="4148890" y="4335379"/>
            <a:ext cx="5289884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4C96DF04-B074-4E99-86D2-24D1DA66659C}"/>
              </a:ext>
            </a:extLst>
          </p:cNvPr>
          <p:cNvCxnSpPr/>
          <p:nvPr/>
        </p:nvCxnSpPr>
        <p:spPr>
          <a:xfrm>
            <a:off x="3176337" y="5233737"/>
            <a:ext cx="6262437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BlokTextu 1">
            <a:extLst>
              <a:ext uri="{FF2B5EF4-FFF2-40B4-BE49-F238E27FC236}">
                <a16:creationId xmlns:a16="http://schemas.microsoft.com/office/drawing/2014/main" id="{2D4E5EB0-2BBD-4519-A939-5EF1532FC2AD}"/>
              </a:ext>
            </a:extLst>
          </p:cNvPr>
          <p:cNvSpPr txBox="1"/>
          <p:nvPr/>
        </p:nvSpPr>
        <p:spPr>
          <a:xfrm>
            <a:off x="8866017" y="6336088"/>
            <a:ext cx="2328110" cy="175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>
              <a:lnSpc>
                <a:spcPct val="90000"/>
              </a:lnSpc>
            </a:pPr>
            <a:r>
              <a:rPr lang="sk-SK" sz="900" dirty="0"/>
              <a:t>USA: 1929-2011</a:t>
            </a:r>
            <a:endParaRPr lang="en-US" sz="2500" cap="all" spc="75" dirty="0">
              <a:sym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24058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104">
            <a:extLst>
              <a:ext uri="{FF2B5EF4-FFF2-40B4-BE49-F238E27FC236}">
                <a16:creationId xmlns:a16="http://schemas.microsoft.com/office/drawing/2014/main" id="{3A987C77-F1FF-4CDA-9A10-2418F3F2AF40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24" name="Shape 105">
              <a:extLst>
                <a:ext uri="{FF2B5EF4-FFF2-40B4-BE49-F238E27FC236}">
                  <a16:creationId xmlns:a16="http://schemas.microsoft.com/office/drawing/2014/main" id="{E7965B5E-0590-4BCF-B4D9-5D0CE5A9962D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5" name="Shape 106">
              <a:extLst>
                <a:ext uri="{FF2B5EF4-FFF2-40B4-BE49-F238E27FC236}">
                  <a16:creationId xmlns:a16="http://schemas.microsoft.com/office/drawing/2014/main" id="{DC6A2243-27DD-4D63-8900-670E42459239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6" name="Shape 107">
              <a:extLst>
                <a:ext uri="{FF2B5EF4-FFF2-40B4-BE49-F238E27FC236}">
                  <a16:creationId xmlns:a16="http://schemas.microsoft.com/office/drawing/2014/main" id="{E6657333-42BD-4489-9984-3B9AAD328F73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7" name="Shape 108">
              <a:extLst>
                <a:ext uri="{FF2B5EF4-FFF2-40B4-BE49-F238E27FC236}">
                  <a16:creationId xmlns:a16="http://schemas.microsoft.com/office/drawing/2014/main" id="{409831EE-EC43-47B2-8114-DD734EE7F80A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8" name="Shape 109">
              <a:extLst>
                <a:ext uri="{FF2B5EF4-FFF2-40B4-BE49-F238E27FC236}">
                  <a16:creationId xmlns:a16="http://schemas.microsoft.com/office/drawing/2014/main" id="{9861D951-A83F-46F5-ACC3-89D0E36943A3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60EC1798-291E-4C29-A2DD-CC38CE81B4CB}"/>
              </a:ext>
            </a:extLst>
          </p:cNvPr>
          <p:cNvSpPr txBox="1">
            <a:spLocks noChangeArrowheads="1"/>
          </p:cNvSpPr>
          <p:nvPr/>
        </p:nvSpPr>
        <p:spPr>
          <a:xfrm>
            <a:off x="1703388" y="733837"/>
            <a:ext cx="8394769" cy="86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spcFirstLastPara="1" wrap="square" lIns="45713" tIns="45713" rIns="45713" bIns="45713" anchor="b" anchorCtr="0">
            <a:noAutofit/>
          </a:bodyPr>
          <a:lstStyle>
            <a:lvl1pPr marL="0" marR="0" lvl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1pPr>
            <a:lvl2pPr marL="0" marR="0" lvl="1" indent="228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lvl="2" indent="457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lvl="3" indent="685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lvl="4" indent="9144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lvl="5" indent="11430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lvl="6" indent="1371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lvl="7" indent="1600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lvl="8" indent="1828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pPr hangingPunct="1"/>
            <a:r>
              <a:rPr lang="sk-SK" sz="5000" dirty="0">
                <a:solidFill>
                  <a:srgbClr val="D14F12"/>
                </a:solidFill>
              </a:rPr>
              <a:t> </a:t>
            </a:r>
            <a:endParaRPr lang="cs-CZ" sz="5000" dirty="0">
              <a:solidFill>
                <a:srgbClr val="D14F1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A03E6C-CB2C-48CC-8A65-D09F4F3FBC2D}"/>
              </a:ext>
            </a:extLst>
          </p:cNvPr>
          <p:cNvSpPr txBox="1">
            <a:spLocks noChangeArrowheads="1"/>
          </p:cNvSpPr>
          <p:nvPr/>
        </p:nvSpPr>
        <p:spPr>
          <a:xfrm>
            <a:off x="5101891" y="4470582"/>
            <a:ext cx="8394769" cy="86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spcFirstLastPara="1" wrap="square" lIns="45713" tIns="45713" rIns="45713" bIns="45713" anchor="b" anchorCtr="0">
            <a:noAutofit/>
          </a:bodyPr>
          <a:lstStyle>
            <a:lvl1pPr marL="0" marR="0" lvl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1pPr>
            <a:lvl2pPr marL="0" marR="0" lvl="1" indent="228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lvl="2" indent="457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lvl="3" indent="685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lvl="4" indent="9144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lvl="5" indent="11430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lvl="6" indent="1371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lvl="7" indent="1600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lvl="8" indent="1828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Tx/>
              <a:buNone/>
              <a:tabLst/>
              <a:defRPr sz="11200" b="0" i="0" u="none" strike="noStrike" cap="all" spc="15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pPr hangingPunct="1"/>
            <a:endParaRPr lang="cs-CZ" sz="25000" dirty="0">
              <a:solidFill>
                <a:srgbClr val="D14F12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79072E9-FCA9-4A47-9DF7-EDB80D1DF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" t="2170" r="120" b="2118"/>
          <a:stretch/>
        </p:blipFill>
        <p:spPr>
          <a:xfrm>
            <a:off x="1595120" y="975360"/>
            <a:ext cx="8298852" cy="5415280"/>
          </a:xfrm>
          <a:prstGeom prst="rect">
            <a:avLst/>
          </a:prstGeom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id="{AEC4F5E5-4DE7-4C66-9816-D8E625558721}"/>
              </a:ext>
            </a:extLst>
          </p:cNvPr>
          <p:cNvSpPr/>
          <p:nvPr/>
        </p:nvSpPr>
        <p:spPr>
          <a:xfrm>
            <a:off x="396323" y="50923"/>
            <a:ext cx="1172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Ubuntu" panose="020B0504030602030204" pitchFamily="34" charset="0"/>
              </a:rPr>
              <a:t>Nie je sporenie, ako sporenie!!!</a:t>
            </a:r>
            <a:endParaRPr lang="sk-SK" sz="60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67E73FC-7146-42E4-B996-BCCDC8F3114D}"/>
              </a:ext>
            </a:extLst>
          </p:cNvPr>
          <p:cNvSpPr txBox="1"/>
          <p:nvPr/>
        </p:nvSpPr>
        <p:spPr>
          <a:xfrm>
            <a:off x="3738880" y="4531700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Banka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DE9E63B6-29E7-4024-BBD9-A783B3A04B38}"/>
              </a:ext>
            </a:extLst>
          </p:cNvPr>
          <p:cNvSpPr txBox="1"/>
          <p:nvPr/>
        </p:nvSpPr>
        <p:spPr>
          <a:xfrm>
            <a:off x="5357212" y="3779128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Dlhopisy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4DD00875-F72A-4936-B5EE-2A8C61401D75}"/>
              </a:ext>
            </a:extLst>
          </p:cNvPr>
          <p:cNvSpPr txBox="1"/>
          <p:nvPr/>
        </p:nvSpPr>
        <p:spPr>
          <a:xfrm>
            <a:off x="8806851" y="1261989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Akcie</a:t>
            </a:r>
          </a:p>
        </p:txBody>
      </p:sp>
    </p:spTree>
    <p:extLst>
      <p:ext uri="{BB962C8B-B14F-4D97-AF65-F5344CB8AC3E}">
        <p14:creationId xmlns:p14="http://schemas.microsoft.com/office/powerpoint/2010/main" val="8050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692317" y="1191433"/>
            <a:ext cx="1091565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61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sp>
        <p:nvSpPr>
          <p:cNvPr id="12" name="Obdĺžnik 11">
            <a:extLst>
              <a:ext uri="{FF2B5EF4-FFF2-40B4-BE49-F238E27FC236}">
                <a16:creationId xmlns:a16="http://schemas.microsoft.com/office/drawing/2014/main" id="{83832DCF-F54A-4A8C-B36F-43CEE229323F}"/>
              </a:ext>
            </a:extLst>
          </p:cNvPr>
          <p:cNvSpPr/>
          <p:nvPr/>
        </p:nvSpPr>
        <p:spPr>
          <a:xfrm>
            <a:off x="191422" y="181842"/>
            <a:ext cx="1172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Ubuntu" panose="020B0504030602030204" pitchFamily="34" charset="0"/>
              </a:rPr>
              <a:t>Sú akcie naozaj také rizikové? </a:t>
            </a:r>
            <a:endParaRPr lang="sk-SK" sz="60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E6F0AA3-C874-406C-BCC3-05E33C06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95" y="838369"/>
            <a:ext cx="4381880" cy="249957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BF12166-2B31-4855-B16F-2F71DA11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52" y="847624"/>
            <a:ext cx="4458767" cy="252768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0C6995B-1DDE-4E1B-9585-7DA2527E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73" y="3520055"/>
            <a:ext cx="4381881" cy="2499576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C660E6DF-4937-43CC-85A9-4BBCEA8D0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252" y="3513471"/>
            <a:ext cx="4458766" cy="2532139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000602D1-BFBF-4CC7-86CA-6C0FAB3FB3D6}"/>
              </a:ext>
            </a:extLst>
          </p:cNvPr>
          <p:cNvSpPr txBox="1"/>
          <p:nvPr/>
        </p:nvSpPr>
        <p:spPr>
          <a:xfrm>
            <a:off x="3532813" y="6183775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Z dlhodobého hľadiska určite NIE</a:t>
            </a:r>
          </a:p>
        </p:txBody>
      </p:sp>
    </p:spTree>
    <p:extLst>
      <p:ext uri="{BB962C8B-B14F-4D97-AF65-F5344CB8AC3E}">
        <p14:creationId xmlns:p14="http://schemas.microsoft.com/office/powerpoint/2010/main" val="7036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23A28-8441-4A19-87ED-22E11405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83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sz="8000" b="1" i="1" dirty="0"/>
              <a:t>Do čoho investovať?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DEC75E3-23C1-430E-87B5-F7956E4D4584}"/>
              </a:ext>
            </a:extLst>
          </p:cNvPr>
          <p:cNvSpPr txBox="1"/>
          <p:nvPr/>
        </p:nvSpPr>
        <p:spPr>
          <a:xfrm>
            <a:off x="3452327" y="4119773"/>
            <a:ext cx="611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u="sng" dirty="0"/>
              <a:t>ETF – Podielové fondy</a:t>
            </a:r>
          </a:p>
        </p:txBody>
      </p:sp>
    </p:spTree>
    <p:extLst>
      <p:ext uri="{BB962C8B-B14F-4D97-AF65-F5344CB8AC3E}">
        <p14:creationId xmlns:p14="http://schemas.microsoft.com/office/powerpoint/2010/main" val="358167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DFEAE-CC39-412D-89EA-B2224806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228433"/>
            <a:ext cx="10515600" cy="1325563"/>
          </a:xfrm>
        </p:spPr>
        <p:txBody>
          <a:bodyPr/>
          <a:lstStyle/>
          <a:p>
            <a:r>
              <a:rPr lang="sk-SK" b="1" dirty="0"/>
              <a:t>Čo je to ETF?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80DCB8-C6FB-4A39-9DE5-35144526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37" y="1253331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k-SK" dirty="0"/>
              <a:t>Exchange </a:t>
            </a:r>
            <a:r>
              <a:rPr lang="sk-SK" dirty="0" err="1"/>
              <a:t>traded</a:t>
            </a:r>
            <a:r>
              <a:rPr lang="sk-SK" dirty="0"/>
              <a:t> </a:t>
            </a:r>
            <a:r>
              <a:rPr lang="sk-SK" dirty="0" err="1"/>
              <a:t>fund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= fondy obchodované na burze</a:t>
            </a:r>
          </a:p>
          <a:p>
            <a:pPr marL="514350" indent="-514350">
              <a:buAutoNum type="arabicPeriod"/>
            </a:pPr>
            <a:r>
              <a:rPr lang="sk-SK" dirty="0">
                <a:sym typeface="Wingdings" panose="05000000000000000000" pitchFamily="2" charset="2"/>
              </a:rPr>
              <a:t>Takmer okamžité reakcie na trhové zmeny</a:t>
            </a:r>
          </a:p>
          <a:p>
            <a:pPr marL="514350" indent="-514350">
              <a:buAutoNum type="arabicPeriod"/>
            </a:pPr>
            <a:r>
              <a:rPr lang="sk-SK" dirty="0">
                <a:sym typeface="Wingdings" panose="05000000000000000000" pitchFamily="2" charset="2"/>
              </a:rPr>
              <a:t>Nízke náklady  napodobňujú indexy (bez portfólio manažérov)</a:t>
            </a:r>
          </a:p>
          <a:p>
            <a:pPr marL="514350" indent="-514350">
              <a:buAutoNum type="arabicPeriod"/>
            </a:pPr>
            <a:r>
              <a:rPr lang="sk-SK" dirty="0">
                <a:sym typeface="Wingdings" panose="05000000000000000000" pitchFamily="2" charset="2"/>
              </a:rPr>
              <a:t>Vyššia výkonnosť  práve vďaka pasívnosti a nízkym poplatkom</a:t>
            </a:r>
          </a:p>
          <a:p>
            <a:pPr marL="514350" indent="-514350">
              <a:buAutoNum type="arabicPeriod"/>
            </a:pPr>
            <a:r>
              <a:rPr lang="sk-SK" b="1" u="sng" dirty="0"/>
              <a:t>Daňová výhoda 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71A33130-6F64-41D6-AACB-A563852AC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" b="39145"/>
          <a:stretch/>
        </p:blipFill>
        <p:spPr>
          <a:xfrm>
            <a:off x="3759233" y="3534381"/>
            <a:ext cx="8137298" cy="28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8EE67F2-3FA4-4E79-96D2-68012F27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2" y="3014048"/>
            <a:ext cx="12018055" cy="197526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61AE087-9A8A-44FB-8823-91DB6AE867DA}"/>
              </a:ext>
            </a:extLst>
          </p:cNvPr>
          <p:cNvSpPr txBox="1"/>
          <p:nvPr/>
        </p:nvSpPr>
        <p:spPr>
          <a:xfrm>
            <a:off x="6095999" y="2519005"/>
            <a:ext cx="494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Poplatky vybraných ETF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0122994-2568-4BE5-A971-DB7D4621793E}"/>
              </a:ext>
            </a:extLst>
          </p:cNvPr>
          <p:cNvSpPr txBox="1"/>
          <p:nvPr/>
        </p:nvSpPr>
        <p:spPr>
          <a:xfrm>
            <a:off x="86972" y="2519005"/>
            <a:ext cx="6657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Poplatky vybraných slovenských akciových fondov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168782E-035D-4C85-B16B-DEE4519B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0"/>
            <a:ext cx="10515600" cy="1325563"/>
          </a:xfrm>
        </p:spPr>
        <p:txBody>
          <a:bodyPr/>
          <a:lstStyle/>
          <a:p>
            <a:r>
              <a:rPr lang="sk-SK" sz="4400" b="1" dirty="0">
                <a:solidFill>
                  <a:schemeClr val="tx1"/>
                </a:solidFill>
              </a:rPr>
              <a:t>Výška poplatku je rozhodujúca</a:t>
            </a:r>
          </a:p>
        </p:txBody>
      </p:sp>
    </p:spTree>
    <p:extLst>
      <p:ext uri="{BB962C8B-B14F-4D97-AF65-F5344CB8AC3E}">
        <p14:creationId xmlns:p14="http://schemas.microsoft.com/office/powerpoint/2010/main" val="401064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46503">
            <a:extLst>
              <a:ext uri="{FF2B5EF4-FFF2-40B4-BE49-F238E27FC236}">
                <a16:creationId xmlns:a16="http://schemas.microsoft.com/office/drawing/2014/main" id="{93253F78-E93D-4B1C-B228-CB05B73C50C0}"/>
              </a:ext>
            </a:extLst>
          </p:cNvPr>
          <p:cNvSpPr/>
          <p:nvPr/>
        </p:nvSpPr>
        <p:spPr>
          <a:xfrm rot="5400000" flipH="1">
            <a:off x="3167105" y="1744384"/>
            <a:ext cx="553998" cy="501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5" name="Shape 46503">
            <a:extLst>
              <a:ext uri="{FF2B5EF4-FFF2-40B4-BE49-F238E27FC236}">
                <a16:creationId xmlns:a16="http://schemas.microsoft.com/office/drawing/2014/main" id="{8300E1C1-F94C-45A6-AD99-E8428B616D8C}"/>
              </a:ext>
            </a:extLst>
          </p:cNvPr>
          <p:cNvSpPr/>
          <p:nvPr/>
        </p:nvSpPr>
        <p:spPr>
          <a:xfrm rot="5400000" flipH="1">
            <a:off x="1235809" y="1744385"/>
            <a:ext cx="553998" cy="501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57B6AA-5D6F-D245-A4AB-9BBBB4EDBFB6}"/>
              </a:ext>
            </a:extLst>
          </p:cNvPr>
          <p:cNvSpPr txBox="1"/>
          <p:nvPr/>
        </p:nvSpPr>
        <p:spPr>
          <a:xfrm>
            <a:off x="5004154" y="306186"/>
            <a:ext cx="2183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000" b="1" dirty="0">
                <a:solidFill>
                  <a:srgbClr val="1D4F91"/>
                </a:solidFill>
                <a:latin typeface="Poppins" pitchFamily="2" charset="77"/>
                <a:cs typeface="Poppins" pitchFamily="2" charset="77"/>
              </a:rPr>
              <a:t>TYPY ÚČTOV</a:t>
            </a:r>
            <a:endParaRPr lang="en-US" sz="3000" b="1" dirty="0">
              <a:solidFill>
                <a:srgbClr val="1D4F9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Shape 46503">
            <a:extLst>
              <a:ext uri="{FF2B5EF4-FFF2-40B4-BE49-F238E27FC236}">
                <a16:creationId xmlns:a16="http://schemas.microsoft.com/office/drawing/2014/main" id="{B06BE033-1C0D-42B6-B998-01CA7E2D548C}"/>
              </a:ext>
            </a:extLst>
          </p:cNvPr>
          <p:cNvSpPr/>
          <p:nvPr/>
        </p:nvSpPr>
        <p:spPr>
          <a:xfrm rot="5400000" flipH="1">
            <a:off x="9789694" y="1705445"/>
            <a:ext cx="575268" cy="600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7" name="Shape 46503">
            <a:extLst>
              <a:ext uri="{FF2B5EF4-FFF2-40B4-BE49-F238E27FC236}">
                <a16:creationId xmlns:a16="http://schemas.microsoft.com/office/drawing/2014/main" id="{7B3FD438-4DCB-41EA-B5C3-532AA304BD16}"/>
              </a:ext>
            </a:extLst>
          </p:cNvPr>
          <p:cNvSpPr/>
          <p:nvPr/>
        </p:nvSpPr>
        <p:spPr>
          <a:xfrm rot="5400000" flipH="1">
            <a:off x="7200381" y="1679547"/>
            <a:ext cx="575266" cy="600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8" name="Shape 46503">
            <a:extLst>
              <a:ext uri="{FF2B5EF4-FFF2-40B4-BE49-F238E27FC236}">
                <a16:creationId xmlns:a16="http://schemas.microsoft.com/office/drawing/2014/main" id="{726927D9-B452-4AFE-9181-3BB4A5D3B269}"/>
              </a:ext>
            </a:extLst>
          </p:cNvPr>
          <p:cNvSpPr/>
          <p:nvPr/>
        </p:nvSpPr>
        <p:spPr>
          <a:xfrm rot="5400000" flipH="1">
            <a:off x="5239663" y="1694812"/>
            <a:ext cx="554000" cy="600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0" name="TextBox 47">
            <a:extLst>
              <a:ext uri="{FF2B5EF4-FFF2-40B4-BE49-F238E27FC236}">
                <a16:creationId xmlns:a16="http://schemas.microsoft.com/office/drawing/2014/main" id="{A53567FF-8C2C-4878-857E-26F2F98D70F9}"/>
              </a:ext>
            </a:extLst>
          </p:cNvPr>
          <p:cNvSpPr txBox="1"/>
          <p:nvPr/>
        </p:nvSpPr>
        <p:spPr>
          <a:xfrm>
            <a:off x="1262258" y="1810268"/>
            <a:ext cx="50109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  <a:endParaRPr lang="en-US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1" name="TextBox 47">
            <a:extLst>
              <a:ext uri="{FF2B5EF4-FFF2-40B4-BE49-F238E27FC236}">
                <a16:creationId xmlns:a16="http://schemas.microsoft.com/office/drawing/2014/main" id="{7EA2DB18-4789-481F-9D0E-56994F81C468}"/>
              </a:ext>
            </a:extLst>
          </p:cNvPr>
          <p:cNvSpPr txBox="1"/>
          <p:nvPr/>
        </p:nvSpPr>
        <p:spPr>
          <a:xfrm>
            <a:off x="3193554" y="1810267"/>
            <a:ext cx="50109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  <a:endParaRPr lang="en-US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2" name="TextBox 47">
            <a:extLst>
              <a:ext uri="{FF2B5EF4-FFF2-40B4-BE49-F238E27FC236}">
                <a16:creationId xmlns:a16="http://schemas.microsoft.com/office/drawing/2014/main" id="{5369D691-0001-4020-BEB9-84C6370DB95A}"/>
              </a:ext>
            </a:extLst>
          </p:cNvPr>
          <p:cNvSpPr txBox="1"/>
          <p:nvPr/>
        </p:nvSpPr>
        <p:spPr>
          <a:xfrm>
            <a:off x="7237464" y="1751623"/>
            <a:ext cx="50109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  <a:endParaRPr lang="en-US" sz="20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TextBox 47">
            <a:extLst>
              <a:ext uri="{FF2B5EF4-FFF2-40B4-BE49-F238E27FC236}">
                <a16:creationId xmlns:a16="http://schemas.microsoft.com/office/drawing/2014/main" id="{943CC203-9A46-42F4-8C49-AA7CEBE08FAA}"/>
              </a:ext>
            </a:extLst>
          </p:cNvPr>
          <p:cNvSpPr txBox="1"/>
          <p:nvPr/>
        </p:nvSpPr>
        <p:spPr>
          <a:xfrm>
            <a:off x="5266113" y="1795003"/>
            <a:ext cx="50109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  <a:endParaRPr lang="en-US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4" name="TextBox 47">
            <a:extLst>
              <a:ext uri="{FF2B5EF4-FFF2-40B4-BE49-F238E27FC236}">
                <a16:creationId xmlns:a16="http://schemas.microsoft.com/office/drawing/2014/main" id="{10A00CE5-054B-4415-A8B7-930FACC224E8}"/>
              </a:ext>
            </a:extLst>
          </p:cNvPr>
          <p:cNvSpPr txBox="1"/>
          <p:nvPr/>
        </p:nvSpPr>
        <p:spPr>
          <a:xfrm>
            <a:off x="9826778" y="1779613"/>
            <a:ext cx="50109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  <a:endParaRPr lang="en-US" sz="14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9606657-CD9B-4F02-B453-8F0A1E2EC887}"/>
              </a:ext>
            </a:extLst>
          </p:cNvPr>
          <p:cNvSpPr txBox="1"/>
          <p:nvPr/>
        </p:nvSpPr>
        <p:spPr>
          <a:xfrm>
            <a:off x="762372" y="2357851"/>
            <a:ext cx="1500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b="0" i="0" dirty="0">
                <a:effectLst/>
                <a:latin typeface="inherit"/>
              </a:rPr>
              <a:t>tzv. Investičný účet - doteraz sme robili ako JEDNORÁZOVÉ vklady na aktívne fondy (len vstupný poplatok do 5% a poplatky EIC)</a:t>
            </a:r>
            <a:endParaRPr lang="sk-SK" sz="1800" dirty="0"/>
          </a:p>
          <a:p>
            <a:pPr algn="ctr"/>
            <a:endParaRPr lang="sk-SK" dirty="0"/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ECF81571-9D1F-4D89-BEDD-2E7F881A5797}"/>
              </a:ext>
            </a:extLst>
          </p:cNvPr>
          <p:cNvSpPr txBox="1"/>
          <p:nvPr/>
        </p:nvSpPr>
        <p:spPr>
          <a:xfrm>
            <a:off x="2695034" y="2357851"/>
            <a:ext cx="1500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800" b="0" i="0" dirty="0">
                <a:effectLst/>
                <a:latin typeface="inherit"/>
              </a:rPr>
              <a:t>tzv. Cieľový účet - doteraz sme robili ako SPORENIE na aktívne fondy (len vstupný poplatok do 5% a poplatky EIC)</a:t>
            </a:r>
            <a:endParaRPr lang="sk-SK" sz="1800" dirty="0"/>
          </a:p>
          <a:p>
            <a:pPr algn="ctr"/>
            <a:endParaRPr lang="sk-SK" dirty="0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D4E27F56-B11B-4783-86C7-23BCFD1C8CF9}"/>
              </a:ext>
            </a:extLst>
          </p:cNvPr>
          <p:cNvSpPr txBox="1"/>
          <p:nvPr/>
        </p:nvSpPr>
        <p:spPr>
          <a:xfrm>
            <a:off x="4627696" y="2357851"/>
            <a:ext cx="17779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>
                <a:latin typeface="inherit"/>
              </a:rPr>
              <a:t>T</a:t>
            </a:r>
            <a:r>
              <a:rPr lang="sk-SK" i="0" dirty="0">
                <a:effectLst/>
                <a:latin typeface="inherit"/>
              </a:rPr>
              <a:t>eraz začíname robiť ako JEDNORÁZY na ETF - tzv. Manažovaný investičný účet - (vstupné poplatky dávame do 3%, 1% </a:t>
            </a:r>
            <a:r>
              <a:rPr lang="sk-SK" i="0" dirty="0" err="1">
                <a:effectLst/>
                <a:latin typeface="inherit"/>
              </a:rPr>
              <a:t>p.a</a:t>
            </a:r>
            <a:r>
              <a:rPr lang="sk-SK" i="0" dirty="0">
                <a:effectLst/>
                <a:latin typeface="inherit"/>
              </a:rPr>
              <a:t>. poplatok za manažovanie + poplatky EIC)</a:t>
            </a:r>
            <a:endParaRPr lang="sk-SK" dirty="0"/>
          </a:p>
          <a:p>
            <a:pPr algn="ctr"/>
            <a:endParaRPr lang="sk-SK" dirty="0"/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61D35E79-0B59-4CD0-A62D-E6D3A8BA32DA}"/>
              </a:ext>
            </a:extLst>
          </p:cNvPr>
          <p:cNvSpPr txBox="1"/>
          <p:nvPr/>
        </p:nvSpPr>
        <p:spPr>
          <a:xfrm>
            <a:off x="6837424" y="2357851"/>
            <a:ext cx="15008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>
                <a:latin typeface="inherit"/>
              </a:rPr>
              <a:t>T</a:t>
            </a:r>
            <a:r>
              <a:rPr lang="sk-SK" i="0" dirty="0">
                <a:effectLst/>
                <a:latin typeface="inherit"/>
              </a:rPr>
              <a:t>eraz začíname robiť ako SPORENIE na ETF - tzv. Manažovaný cieľový účet - (vstupné poplatky do 3%, 1% </a:t>
            </a:r>
            <a:r>
              <a:rPr lang="sk-SK" i="0" dirty="0" err="1">
                <a:effectLst/>
                <a:latin typeface="inherit"/>
              </a:rPr>
              <a:t>p.a</a:t>
            </a:r>
            <a:r>
              <a:rPr lang="sk-SK" i="0" dirty="0">
                <a:effectLst/>
                <a:latin typeface="inherit"/>
              </a:rPr>
              <a:t>. za manažovanie + poplatky EIC)</a:t>
            </a:r>
            <a:endParaRPr lang="sk-SK" dirty="0"/>
          </a:p>
          <a:p>
            <a:pPr algn="ctr"/>
            <a:endParaRPr lang="sk-SK" dirty="0"/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B775FCEB-F3A3-4737-AE16-09211F8FBD14}"/>
              </a:ext>
            </a:extLst>
          </p:cNvPr>
          <p:cNvSpPr txBox="1"/>
          <p:nvPr/>
        </p:nvSpPr>
        <p:spPr>
          <a:xfrm>
            <a:off x="8770086" y="2358843"/>
            <a:ext cx="26144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i="0" dirty="0">
                <a:effectLst/>
                <a:latin typeface="inherit"/>
              </a:rPr>
              <a:t>Aktívne riadené účty - sami účty prepočítavajú podiely akcií a dlhopisov pokiaľ sa v dôsledku poklesu alebo rastu tieto podiely menia. V súčasnosti sa hodia hlavne pre </a:t>
            </a:r>
            <a:r>
              <a:rPr lang="sk-SK" i="0" dirty="0" err="1">
                <a:effectLst/>
                <a:latin typeface="inherit"/>
              </a:rPr>
              <a:t>jednorazy</a:t>
            </a:r>
            <a:r>
              <a:rPr lang="sk-SK" i="0" dirty="0">
                <a:effectLst/>
                <a:latin typeface="inherit"/>
              </a:rPr>
              <a:t>, pre sporenia len pokiaľ poradca nepožaduje zálohové provízie. Poplatky podobne ako pri Manažovaných účtoch </a:t>
            </a:r>
            <a:endParaRPr lang="sk-SK" dirty="0"/>
          </a:p>
          <a:p>
            <a:pPr algn="ctr"/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587C601-04A6-49ED-818D-08CEFF55CE4B}"/>
              </a:ext>
            </a:extLst>
          </p:cNvPr>
          <p:cNvSpPr/>
          <p:nvPr/>
        </p:nvSpPr>
        <p:spPr>
          <a:xfrm>
            <a:off x="762372" y="2357850"/>
            <a:ext cx="1601636" cy="3687097"/>
          </a:xfrm>
          <a:prstGeom prst="rect">
            <a:avLst/>
          </a:prstGeom>
          <a:noFill/>
          <a:ln w="28575"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Obdĺžnik 47">
            <a:extLst>
              <a:ext uri="{FF2B5EF4-FFF2-40B4-BE49-F238E27FC236}">
                <a16:creationId xmlns:a16="http://schemas.microsoft.com/office/drawing/2014/main" id="{B55E7816-E047-45C1-B02D-542AFA499FDD}"/>
              </a:ext>
            </a:extLst>
          </p:cNvPr>
          <p:cNvSpPr/>
          <p:nvPr/>
        </p:nvSpPr>
        <p:spPr>
          <a:xfrm>
            <a:off x="2643286" y="2339505"/>
            <a:ext cx="1601636" cy="3705443"/>
          </a:xfrm>
          <a:prstGeom prst="rect">
            <a:avLst/>
          </a:prstGeom>
          <a:noFill/>
          <a:ln w="28575"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Obdĺžnik 48">
            <a:extLst>
              <a:ext uri="{FF2B5EF4-FFF2-40B4-BE49-F238E27FC236}">
                <a16:creationId xmlns:a16="http://schemas.microsoft.com/office/drawing/2014/main" id="{D9F8E568-E786-450A-95B7-59C0750DC63A}"/>
              </a:ext>
            </a:extLst>
          </p:cNvPr>
          <p:cNvSpPr/>
          <p:nvPr/>
        </p:nvSpPr>
        <p:spPr>
          <a:xfrm>
            <a:off x="4760327" y="2345724"/>
            <a:ext cx="1601636" cy="3705443"/>
          </a:xfrm>
          <a:prstGeom prst="rect">
            <a:avLst/>
          </a:prstGeom>
          <a:noFill/>
          <a:ln w="28575"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Obdĺžnik 49">
            <a:extLst>
              <a:ext uri="{FF2B5EF4-FFF2-40B4-BE49-F238E27FC236}">
                <a16:creationId xmlns:a16="http://schemas.microsoft.com/office/drawing/2014/main" id="{3EA449D1-17C7-48FA-A7C7-42DDF77FA97D}"/>
              </a:ext>
            </a:extLst>
          </p:cNvPr>
          <p:cNvSpPr/>
          <p:nvPr/>
        </p:nvSpPr>
        <p:spPr>
          <a:xfrm>
            <a:off x="6787042" y="2345725"/>
            <a:ext cx="1601636" cy="3705443"/>
          </a:xfrm>
          <a:prstGeom prst="rect">
            <a:avLst/>
          </a:prstGeom>
          <a:noFill/>
          <a:ln w="28575"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Obdĺžnik 50">
            <a:extLst>
              <a:ext uri="{FF2B5EF4-FFF2-40B4-BE49-F238E27FC236}">
                <a16:creationId xmlns:a16="http://schemas.microsoft.com/office/drawing/2014/main" id="{7C9B80A7-2BEA-43E4-AED1-48EAD5B6EFF6}"/>
              </a:ext>
            </a:extLst>
          </p:cNvPr>
          <p:cNvSpPr/>
          <p:nvPr/>
        </p:nvSpPr>
        <p:spPr>
          <a:xfrm>
            <a:off x="8804659" y="2357852"/>
            <a:ext cx="2579913" cy="3693318"/>
          </a:xfrm>
          <a:prstGeom prst="rect">
            <a:avLst/>
          </a:prstGeom>
          <a:noFill/>
          <a:ln w="28575"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235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23A28-8441-4A19-87ED-22E11405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96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sz="8000" b="1" i="1" dirty="0"/>
              <a:t>Prečo investovať?</a:t>
            </a:r>
            <a:br>
              <a:rPr lang="sk-SK" b="1" dirty="0"/>
            </a:b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770988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23A28-8441-4A19-87ED-22E11405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480" y="2389050"/>
            <a:ext cx="10515600" cy="1325563"/>
          </a:xfrm>
        </p:spPr>
        <p:txBody>
          <a:bodyPr/>
          <a:lstStyle/>
          <a:p>
            <a:r>
              <a:rPr lang="sk-SK" b="1" dirty="0"/>
              <a:t>ARGUMENTÁCIA KLIENTA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BFCB676-9C60-4C59-984C-B18521AA777F}"/>
              </a:ext>
            </a:extLst>
          </p:cNvPr>
          <p:cNvSpPr txBox="1"/>
          <p:nvPr/>
        </p:nvSpPr>
        <p:spPr>
          <a:xfrm rot="19827575">
            <a:off x="66180" y="1138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„Ja mám ešte dosť času na to aby som začal investovať“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B6EA223-C7A6-4309-B6A9-C1678CCE3316}"/>
              </a:ext>
            </a:extLst>
          </p:cNvPr>
          <p:cNvSpPr txBox="1"/>
          <p:nvPr/>
        </p:nvSpPr>
        <p:spPr>
          <a:xfrm rot="486616">
            <a:off x="627502" y="410635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„Dôchodku sa aj tak nedožijem“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9FAFED3-8CDF-41AD-9E82-13B3E4A4F95C}"/>
              </a:ext>
            </a:extLst>
          </p:cNvPr>
          <p:cNvSpPr txBox="1"/>
          <p:nvPr/>
        </p:nvSpPr>
        <p:spPr>
          <a:xfrm rot="20931698">
            <a:off x="689784" y="547482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„Nemám toľko peňazí, aby som investoval“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C113F8F-EE01-4626-A69C-D0CDC98A90C8}"/>
              </a:ext>
            </a:extLst>
          </p:cNvPr>
          <p:cNvSpPr txBox="1"/>
          <p:nvPr/>
        </p:nvSpPr>
        <p:spPr>
          <a:xfrm>
            <a:off x="5890582" y="74833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„Chcem si užívať zarobené peniaze“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1DC5B46-25AE-4A0E-B905-FEBF7B3E0BA0}"/>
              </a:ext>
            </a:extLst>
          </p:cNvPr>
          <p:cNvSpPr txBox="1"/>
          <p:nvPr/>
        </p:nvSpPr>
        <p:spPr>
          <a:xfrm rot="2322046">
            <a:off x="8230605" y="335438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„Teraz máme iné výdavky“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6A5A75FD-4B17-4250-B9E7-97BF66AE1D15}"/>
              </a:ext>
            </a:extLst>
          </p:cNvPr>
          <p:cNvSpPr txBox="1"/>
          <p:nvPr/>
        </p:nvSpPr>
        <p:spPr>
          <a:xfrm rot="1257309">
            <a:off x="5137892" y="5015647"/>
            <a:ext cx="742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„Mám 25 rokov, prečo ma otravujete s nejakým dôchodkom“</a:t>
            </a:r>
          </a:p>
        </p:txBody>
      </p:sp>
    </p:spTree>
    <p:extLst>
      <p:ext uri="{BB962C8B-B14F-4D97-AF65-F5344CB8AC3E}">
        <p14:creationId xmlns:p14="http://schemas.microsoft.com/office/powerpoint/2010/main" val="400779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  <p:bldP spid="1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692317" y="1191433"/>
            <a:ext cx="1091565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61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F3E5AAF-6473-4629-A5A6-C15FA6074CC1}"/>
              </a:ext>
            </a:extLst>
          </p:cNvPr>
          <p:cNvGraphicFramePr>
            <a:graphicFrameLocks/>
          </p:cNvGraphicFramePr>
          <p:nvPr/>
        </p:nvGraphicFramePr>
        <p:xfrm>
          <a:off x="4503539" y="2433042"/>
          <a:ext cx="3184923" cy="199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ok 1">
            <a:extLst>
              <a:ext uri="{FF2B5EF4-FFF2-40B4-BE49-F238E27FC236}">
                <a16:creationId xmlns:a16="http://schemas.microsoft.com/office/drawing/2014/main" id="{968FF9F2-09A4-4917-A681-59FF865AA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82"/>
          <a:stretch/>
        </p:blipFill>
        <p:spPr>
          <a:xfrm>
            <a:off x="1985818" y="1305164"/>
            <a:ext cx="8234219" cy="5305361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BE86F6F8-3050-42E4-9231-1343DE4D2447}"/>
              </a:ext>
            </a:extLst>
          </p:cNvPr>
          <p:cNvSpPr txBox="1"/>
          <p:nvPr/>
        </p:nvSpPr>
        <p:spPr>
          <a:xfrm>
            <a:off x="604571" y="415518"/>
            <a:ext cx="1100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Je jedno kedy začnem alebo kedy skončím so sporením???</a:t>
            </a:r>
          </a:p>
        </p:txBody>
      </p:sp>
    </p:spTree>
    <p:extLst>
      <p:ext uri="{BB962C8B-B14F-4D97-AF65-F5344CB8AC3E}">
        <p14:creationId xmlns:p14="http://schemas.microsoft.com/office/powerpoint/2010/main" val="13031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692317" y="1191433"/>
            <a:ext cx="1091565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61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F3E5AAF-6473-4629-A5A6-C15FA6074CC1}"/>
              </a:ext>
            </a:extLst>
          </p:cNvPr>
          <p:cNvGraphicFramePr>
            <a:graphicFrameLocks/>
          </p:cNvGraphicFramePr>
          <p:nvPr/>
        </p:nvGraphicFramePr>
        <p:xfrm>
          <a:off x="4503539" y="2433042"/>
          <a:ext cx="3184923" cy="199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ok 1">
            <a:extLst>
              <a:ext uri="{FF2B5EF4-FFF2-40B4-BE49-F238E27FC236}">
                <a16:creationId xmlns:a16="http://schemas.microsoft.com/office/drawing/2014/main" id="{4000A30C-C1E6-4EE8-9CEC-05752A952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3"/>
          <a:stretch/>
        </p:blipFill>
        <p:spPr>
          <a:xfrm>
            <a:off x="2021840" y="1076801"/>
            <a:ext cx="8327476" cy="5516902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0EB47EB2-C69A-4D28-8B21-204F8012DF22}"/>
              </a:ext>
            </a:extLst>
          </p:cNvPr>
          <p:cNvSpPr txBox="1"/>
          <p:nvPr/>
        </p:nvSpPr>
        <p:spPr>
          <a:xfrm>
            <a:off x="505155" y="336061"/>
            <a:ext cx="999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Čo ak klient vynechá posledných 5 rokov zo sporenia?</a:t>
            </a:r>
          </a:p>
        </p:txBody>
      </p:sp>
    </p:spTree>
    <p:extLst>
      <p:ext uri="{BB962C8B-B14F-4D97-AF65-F5344CB8AC3E}">
        <p14:creationId xmlns:p14="http://schemas.microsoft.com/office/powerpoint/2010/main" val="30448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692317" y="1191433"/>
            <a:ext cx="1091565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61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F3E5AAF-6473-4629-A5A6-C15FA6074CC1}"/>
              </a:ext>
            </a:extLst>
          </p:cNvPr>
          <p:cNvGraphicFramePr>
            <a:graphicFrameLocks/>
          </p:cNvGraphicFramePr>
          <p:nvPr/>
        </p:nvGraphicFramePr>
        <p:xfrm>
          <a:off x="4503539" y="2433042"/>
          <a:ext cx="3184923" cy="199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9F92574C-7CF4-409A-8DBB-9236657E7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6"/>
          <a:stretch/>
        </p:blipFill>
        <p:spPr>
          <a:xfrm>
            <a:off x="2038579" y="1029481"/>
            <a:ext cx="7877581" cy="5507683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CF7D4EFA-02D6-44DC-AC66-0EDEAA91F503}"/>
              </a:ext>
            </a:extLst>
          </p:cNvPr>
          <p:cNvSpPr txBox="1"/>
          <p:nvPr/>
        </p:nvSpPr>
        <p:spPr>
          <a:xfrm>
            <a:off x="505155" y="336061"/>
            <a:ext cx="999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Čo ak klient vynechá PRVÝCH 5 rokov zo sporenia?</a:t>
            </a:r>
          </a:p>
        </p:txBody>
      </p:sp>
    </p:spTree>
    <p:extLst>
      <p:ext uri="{BB962C8B-B14F-4D97-AF65-F5344CB8AC3E}">
        <p14:creationId xmlns:p14="http://schemas.microsoft.com/office/powerpoint/2010/main" val="3052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692317" y="1191433"/>
            <a:ext cx="1091565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61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F3E5AAF-6473-4629-A5A6-C15FA6074CC1}"/>
              </a:ext>
            </a:extLst>
          </p:cNvPr>
          <p:cNvGraphicFramePr>
            <a:graphicFrameLocks/>
          </p:cNvGraphicFramePr>
          <p:nvPr/>
        </p:nvGraphicFramePr>
        <p:xfrm>
          <a:off x="4503539" y="2433042"/>
          <a:ext cx="3184923" cy="199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Obrázok 13">
            <a:extLst>
              <a:ext uri="{FF2B5EF4-FFF2-40B4-BE49-F238E27FC236}">
                <a16:creationId xmlns:a16="http://schemas.microsoft.com/office/drawing/2014/main" id="{9F2BEEA2-7F7A-4DFB-B3A4-9BB1EE90E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65"/>
          <a:stretch/>
        </p:blipFill>
        <p:spPr>
          <a:xfrm>
            <a:off x="2035999" y="1076801"/>
            <a:ext cx="8120002" cy="5420810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C4C93C3D-F091-4BE1-81AA-190C044583C3}"/>
              </a:ext>
            </a:extLst>
          </p:cNvPr>
          <p:cNvSpPr txBox="1"/>
          <p:nvPr/>
        </p:nvSpPr>
        <p:spPr>
          <a:xfrm>
            <a:off x="505155" y="336061"/>
            <a:ext cx="999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Klient príde o najväčšiu časť svojej investície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EAD822B-BBD6-429A-B22A-4A0D40730511}"/>
              </a:ext>
            </a:extLst>
          </p:cNvPr>
          <p:cNvSpPr txBox="1"/>
          <p:nvPr/>
        </p:nvSpPr>
        <p:spPr>
          <a:xfrm>
            <a:off x="3465412" y="1305165"/>
            <a:ext cx="388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Pretože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„Má ešte čas“</a:t>
            </a:r>
          </a:p>
          <a:p>
            <a:pPr marL="285750" indent="-285750">
              <a:buFontTx/>
              <a:buChar char="-"/>
            </a:pPr>
            <a:r>
              <a:rPr lang="sk-SK" dirty="0"/>
              <a:t>„Chce si ešte užívať“</a:t>
            </a:r>
          </a:p>
          <a:p>
            <a:pPr marL="285750" indent="-285750">
              <a:buFontTx/>
              <a:buChar char="-"/>
            </a:pPr>
            <a:r>
              <a:rPr lang="sk-SK" dirty="0"/>
              <a:t>„Nemyslí na takú dlhú budúcnosť“</a:t>
            </a:r>
          </a:p>
        </p:txBody>
      </p:sp>
    </p:spTree>
    <p:extLst>
      <p:ext uri="{BB962C8B-B14F-4D97-AF65-F5344CB8AC3E}">
        <p14:creationId xmlns:p14="http://schemas.microsoft.com/office/powerpoint/2010/main" val="9819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23A28-8441-4A19-87ED-22E11405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900" y="2030810"/>
            <a:ext cx="133858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Neriešme s mladými klientmi dôchodok pokiaľ nechcú. </a:t>
            </a:r>
            <a:br>
              <a:rPr lang="sk-SK" sz="3600" b="1" dirty="0"/>
            </a:br>
            <a:r>
              <a:rPr lang="sk-SK" sz="3600" b="1" dirty="0"/>
              <a:t>Zaujímavejšia téma pre nich bude „Finančná nezávislosť“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B6EA223-C7A6-4309-B6A9-C1678CCE3316}"/>
              </a:ext>
            </a:extLst>
          </p:cNvPr>
          <p:cNvSpPr txBox="1"/>
          <p:nvPr/>
        </p:nvSpPr>
        <p:spPr>
          <a:xfrm>
            <a:off x="3685662" y="35374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„Dôchodku sa aj tak nedožijem“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9FAFED3-8CDF-41AD-9E82-13B3E4A4F95C}"/>
              </a:ext>
            </a:extLst>
          </p:cNvPr>
          <p:cNvSpPr txBox="1"/>
          <p:nvPr/>
        </p:nvSpPr>
        <p:spPr>
          <a:xfrm>
            <a:off x="2377113" y="-41202"/>
            <a:ext cx="743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„Nemám toľko peňazí, aby som investoval“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873633EB-9D06-40F6-BAF3-5999DCC268A1}"/>
              </a:ext>
            </a:extLst>
          </p:cNvPr>
          <p:cNvSpPr txBox="1">
            <a:spLocks/>
          </p:cNvSpPr>
          <p:nvPr/>
        </p:nvSpPr>
        <p:spPr>
          <a:xfrm>
            <a:off x="-488122" y="360312"/>
            <a:ext cx="1338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/>
              <a:t>Nie je potrebná vysoká investícia. Bežne klienti investujú </a:t>
            </a:r>
          </a:p>
          <a:p>
            <a:pPr algn="ctr"/>
            <a:r>
              <a:rPr lang="sk-SK" sz="3600" b="1" dirty="0"/>
              <a:t>aj od 20-30 EUR mesačne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899A61D-E7FD-4482-B293-3B18E505F8CD}"/>
              </a:ext>
            </a:extLst>
          </p:cNvPr>
          <p:cNvSpPr txBox="1">
            <a:spLocks/>
          </p:cNvSpPr>
          <p:nvPr/>
        </p:nvSpPr>
        <p:spPr>
          <a:xfrm>
            <a:off x="1463040" y="3637083"/>
            <a:ext cx="1338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A pokiaľ áno, chceš to risknúť a byť nepripravený?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639CFF06-26AB-49C7-B409-7C7E54C666CC}"/>
              </a:ext>
            </a:extLst>
          </p:cNvPr>
          <p:cNvSpPr txBox="1">
            <a:spLocks/>
          </p:cNvSpPr>
          <p:nvPr/>
        </p:nvSpPr>
        <p:spPr>
          <a:xfrm>
            <a:off x="528320" y="5185289"/>
            <a:ext cx="1338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Už nikdy nebude lepší čas na začiatok investovania ako dnes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A701ABE-40CB-4318-B2CE-57F348353FB1}"/>
              </a:ext>
            </a:extLst>
          </p:cNvPr>
          <p:cNvSpPr txBox="1"/>
          <p:nvPr/>
        </p:nvSpPr>
        <p:spPr>
          <a:xfrm>
            <a:off x="538792" y="1701879"/>
            <a:ext cx="1111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„Mám 25 rokov, prečo ma otravujete s nejakým dôchodkom“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B10C0C1-B715-49A5-8EA4-22B85A997340}"/>
              </a:ext>
            </a:extLst>
          </p:cNvPr>
          <p:cNvSpPr txBox="1"/>
          <p:nvPr/>
        </p:nvSpPr>
        <p:spPr>
          <a:xfrm>
            <a:off x="1709490" y="4954456"/>
            <a:ext cx="877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„Ja mám ešte dosť času na to aby som začal investovať“</a:t>
            </a:r>
          </a:p>
        </p:txBody>
      </p:sp>
    </p:spTree>
    <p:extLst>
      <p:ext uri="{BB962C8B-B14F-4D97-AF65-F5344CB8AC3E}">
        <p14:creationId xmlns:p14="http://schemas.microsoft.com/office/powerpoint/2010/main" val="429079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110A030A-9510-4B75-8CC2-4E2C61A2CD69}"/>
              </a:ext>
            </a:extLst>
          </p:cNvPr>
          <p:cNvSpPr/>
          <p:nvPr/>
        </p:nvSpPr>
        <p:spPr>
          <a:xfrm>
            <a:off x="692317" y="1191433"/>
            <a:ext cx="1091565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61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B80CBA35-559F-46F9-B406-8DCD13696E76}"/>
              </a:ext>
            </a:extLst>
          </p:cNvPr>
          <p:cNvGrpSpPr/>
          <p:nvPr/>
        </p:nvGrpSpPr>
        <p:grpSpPr>
          <a:xfrm>
            <a:off x="11194127" y="215901"/>
            <a:ext cx="719395" cy="1172807"/>
            <a:chOff x="6730350" y="2315900"/>
            <a:chExt cx="257700" cy="420100"/>
          </a:xfrm>
          <a:solidFill>
            <a:srgbClr val="DD7113"/>
          </a:solidFill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534C2113-9C18-4D39-A59A-D994B86A4502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F8FA75AD-7DCA-4D0B-AE82-6BB505FC9FB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035BA1F2-D97C-4094-873C-ADEF1004F082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D4B18366-2AAF-4C57-A4CA-153F42B01C38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69E67D8A-37DF-48ED-A415-521B5A99E876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6667" dirty="0"/>
            </a:p>
          </p:txBody>
        </p:sp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F3E5AAF-6473-4629-A5A6-C15FA6074CC1}"/>
              </a:ext>
            </a:extLst>
          </p:cNvPr>
          <p:cNvGraphicFramePr>
            <a:graphicFrameLocks/>
          </p:cNvGraphicFramePr>
          <p:nvPr/>
        </p:nvGraphicFramePr>
        <p:xfrm>
          <a:off x="4503539" y="2433042"/>
          <a:ext cx="3184923" cy="199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ok 1">
            <a:extLst>
              <a:ext uri="{FF2B5EF4-FFF2-40B4-BE49-F238E27FC236}">
                <a16:creationId xmlns:a16="http://schemas.microsoft.com/office/drawing/2014/main" id="{17AF3BBB-B36E-4924-83AF-C0BACDCF0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6519" r="1386" b="2272"/>
          <a:stretch/>
        </p:blipFill>
        <p:spPr>
          <a:xfrm>
            <a:off x="2072640" y="1939462"/>
            <a:ext cx="8036560" cy="4653130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F55EB999-F9BC-4E8F-B7A6-B383B5457FB0}"/>
              </a:ext>
            </a:extLst>
          </p:cNvPr>
          <p:cNvSpPr txBox="1"/>
          <p:nvPr/>
        </p:nvSpPr>
        <p:spPr>
          <a:xfrm>
            <a:off x="180034" y="1085326"/>
            <a:ext cx="1221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Koľko treba sporiť mesačne na sumu 100 000 € v závislosti od doby sporenia?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E7519D4-3FEC-4D17-AB54-3512D435F131}"/>
              </a:ext>
            </a:extLst>
          </p:cNvPr>
          <p:cNvSpPr txBox="1"/>
          <p:nvPr/>
        </p:nvSpPr>
        <p:spPr>
          <a:xfrm>
            <a:off x="2651760" y="5013742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070C0"/>
                </a:solidFill>
              </a:rPr>
              <a:t>24 000 €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008C73C6-9A1E-49B1-8250-2FDCC076C7F7}"/>
              </a:ext>
            </a:extLst>
          </p:cNvPr>
          <p:cNvSpPr txBox="1"/>
          <p:nvPr/>
        </p:nvSpPr>
        <p:spPr>
          <a:xfrm>
            <a:off x="3680579" y="4785537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070C0"/>
                </a:solidFill>
              </a:rPr>
              <a:t>29 400 €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3B90F00D-2A5F-4C2F-B390-7E3C0AED4095}"/>
              </a:ext>
            </a:extLst>
          </p:cNvPr>
          <p:cNvSpPr txBox="1"/>
          <p:nvPr/>
        </p:nvSpPr>
        <p:spPr>
          <a:xfrm>
            <a:off x="4709398" y="4477760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070C0"/>
                </a:solidFill>
              </a:rPr>
              <a:t>36 000 €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FE556043-E018-4CDB-90A5-E621CBC8F2E9}"/>
              </a:ext>
            </a:extLst>
          </p:cNvPr>
          <p:cNvSpPr txBox="1"/>
          <p:nvPr/>
        </p:nvSpPr>
        <p:spPr>
          <a:xfrm>
            <a:off x="5876137" y="4143582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070C0"/>
                </a:solidFill>
              </a:rPr>
              <a:t>45 000 €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0DF6A9CE-E92F-4E76-977A-666101C7D1E9}"/>
              </a:ext>
            </a:extLst>
          </p:cNvPr>
          <p:cNvSpPr txBox="1"/>
          <p:nvPr/>
        </p:nvSpPr>
        <p:spPr>
          <a:xfrm>
            <a:off x="6948704" y="3835805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070C0"/>
                </a:solidFill>
              </a:rPr>
              <a:t>52 800 €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513ED6C9-A4D7-4926-904A-82954A2451BC}"/>
              </a:ext>
            </a:extLst>
          </p:cNvPr>
          <p:cNvSpPr txBox="1"/>
          <p:nvPr/>
        </p:nvSpPr>
        <p:spPr>
          <a:xfrm>
            <a:off x="8026365" y="3317152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070C0"/>
                </a:solidFill>
              </a:rPr>
              <a:t>63 000 €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37936C60-92DB-4DF2-9626-35ED82935C0A}"/>
              </a:ext>
            </a:extLst>
          </p:cNvPr>
          <p:cNvSpPr txBox="1"/>
          <p:nvPr/>
        </p:nvSpPr>
        <p:spPr>
          <a:xfrm>
            <a:off x="9097184" y="2093769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0070C0"/>
                </a:solidFill>
              </a:rPr>
              <a:t>73 200 €</a:t>
            </a:r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9DF00529-27AA-4C5B-9FB4-A4BF24B8633A}"/>
              </a:ext>
            </a:extLst>
          </p:cNvPr>
          <p:cNvSpPr txBox="1">
            <a:spLocks/>
          </p:cNvSpPr>
          <p:nvPr/>
        </p:nvSpPr>
        <p:spPr>
          <a:xfrm>
            <a:off x="995562" y="-43706"/>
            <a:ext cx="1338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dirty="0"/>
              <a:t>Príklad </a:t>
            </a:r>
            <a:r>
              <a:rPr lang="sk-SK" sz="2000" b="1" dirty="0">
                <a:sym typeface="Wingdings" panose="05000000000000000000" pitchFamily="2" charset="2"/>
              </a:rPr>
              <a:t> </a:t>
            </a:r>
            <a:r>
              <a:rPr lang="sk-SK" sz="2000" b="1" dirty="0"/>
              <a:t>Renta vo výške 500 EUR vyplácaná po dobu 30 rokov = majetok v hodnote 100 000 EUR</a:t>
            </a:r>
          </a:p>
        </p:txBody>
      </p:sp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í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í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í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tí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otí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otí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otí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669</Words>
  <Application>Microsoft Office PowerPoint</Application>
  <PresentationFormat>Širokouhlá</PresentationFormat>
  <Paragraphs>79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 Light</vt:lpstr>
      <vt:lpstr>inherit</vt:lpstr>
      <vt:lpstr>Lato Light</vt:lpstr>
      <vt:lpstr>Poppins</vt:lpstr>
      <vt:lpstr>Ubuntu</vt:lpstr>
      <vt:lpstr>Office Theme</vt:lpstr>
      <vt:lpstr>Investície – ETF  Marek Sokol</vt:lpstr>
      <vt:lpstr>Prečo investovať? </vt:lpstr>
      <vt:lpstr>ARGUMENTÁCIA KLIENTA</vt:lpstr>
      <vt:lpstr>Prezentácia programu PowerPoint</vt:lpstr>
      <vt:lpstr>Prezentácia programu PowerPoint</vt:lpstr>
      <vt:lpstr>Prezentácia programu PowerPoint</vt:lpstr>
      <vt:lpstr>Prezentácia programu PowerPoint</vt:lpstr>
      <vt:lpstr>Neriešme s mladými klientmi dôchodok pokiaľ nechcú.  Zaujímavejšia téma pre nich bude „Finančná nezávislosť“</vt:lpstr>
      <vt:lpstr>Prezentácia programu PowerPoint</vt:lpstr>
      <vt:lpstr>Prezentácia programu PowerPoint</vt:lpstr>
      <vt:lpstr>Sporenie vs Dôchodok</vt:lpstr>
      <vt:lpstr>ARGUMENTÁCIA KLIENTA</vt:lpstr>
      <vt:lpstr>Prezentácia programu PowerPoint</vt:lpstr>
      <vt:lpstr>Prezentácia programu PowerPoint</vt:lpstr>
      <vt:lpstr>Prezentácia programu PowerPoint</vt:lpstr>
      <vt:lpstr>Do čoho investovať? </vt:lpstr>
      <vt:lpstr>Čo je to ETF?</vt:lpstr>
      <vt:lpstr>Výška poplatku je rozhodujúca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Marek Sokol</dc:creator>
  <cp:lastModifiedBy>Marek Sokol</cp:lastModifiedBy>
  <cp:revision>37</cp:revision>
  <dcterms:created xsi:type="dcterms:W3CDTF">2021-07-20T10:50:30Z</dcterms:created>
  <dcterms:modified xsi:type="dcterms:W3CDTF">2021-08-27T07:02:29Z</dcterms:modified>
</cp:coreProperties>
</file>