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85" r:id="rId9"/>
    <p:sldId id="265" r:id="rId10"/>
    <p:sldId id="267" r:id="rId11"/>
    <p:sldId id="286" r:id="rId12"/>
    <p:sldId id="274" r:id="rId13"/>
    <p:sldId id="270" r:id="rId14"/>
    <p:sldId id="271" r:id="rId15"/>
    <p:sldId id="287" r:id="rId16"/>
    <p:sldId id="272" r:id="rId17"/>
    <p:sldId id="257" r:id="rId18"/>
    <p:sldId id="264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cRSmWALp6/uk0FeeUm1isQ9gh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5539" autoAdjust="0"/>
  </p:normalViewPr>
  <p:slideViewPr>
    <p:cSldViewPr snapToGrid="0">
      <p:cViewPr varScale="1">
        <p:scale>
          <a:sx n="64" d="100"/>
          <a:sy n="64" d="100"/>
        </p:scale>
        <p:origin x="132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uciasvorcova\Desktop\PODKLADY_MARKETING_DLHOPISY\COSTS%20LIO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uciasvorcova\Desktop\Financovanie%20LIOQ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505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k-SK" sz="2800" b="0" dirty="0"/>
              <a:t>COSTS TOTAL -   38 000 000 EUR</a:t>
            </a:r>
          </a:p>
        </c:rich>
      </c:tx>
      <c:layout>
        <c:manualLayout>
          <c:xMode val="edge"/>
          <c:yMode val="edge"/>
          <c:x val="0.23946938775510204"/>
          <c:y val="2.6946107784431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5053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title>
    <c:autoTitleDeleted val="0"/>
    <c:view3D>
      <c:rotX val="30"/>
      <c:rotY val="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9"/>
          <c:dPt>
            <c:idx val="0"/>
            <c:bubble3D val="0"/>
            <c:spPr>
              <a:solidFill>
                <a:srgbClr val="E0DAD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82-6C45-8F4C-B9FBA8682292}"/>
              </c:ext>
            </c:extLst>
          </c:dPt>
          <c:dPt>
            <c:idx val="1"/>
            <c:bubble3D val="0"/>
            <c:spPr>
              <a:solidFill>
                <a:srgbClr val="DCDEE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282-6C45-8F4C-B9FBA8682292}"/>
              </c:ext>
            </c:extLst>
          </c:dPt>
          <c:dPt>
            <c:idx val="2"/>
            <c:bubble3D val="0"/>
            <c:spPr>
              <a:solidFill>
                <a:srgbClr val="B0AAA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282-6C45-8F4C-B9FBA8682292}"/>
              </c:ext>
            </c:extLst>
          </c:dPt>
          <c:dLbls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5053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Hárok1!$B$6:$B$8</c:f>
              <c:strCache>
                <c:ptCount val="3"/>
                <c:pt idx="0">
                  <c:v>ACQUISITION COSTS</c:v>
                </c:pt>
                <c:pt idx="1">
                  <c:v>SOFT COSTS &amp; DOCUMENTATION  </c:v>
                </c:pt>
                <c:pt idx="2">
                  <c:v>CONSTRUCTION COSTS  </c:v>
                </c:pt>
              </c:strCache>
            </c:strRef>
          </c:cat>
          <c:val>
            <c:numRef>
              <c:f>Hárok1!$C$6:$C$8</c:f>
              <c:numCache>
                <c:formatCode>#\ ##0\ "€"</c:formatCode>
                <c:ptCount val="3"/>
                <c:pt idx="0">
                  <c:v>6000000</c:v>
                </c:pt>
                <c:pt idx="1">
                  <c:v>5000000</c:v>
                </c:pt>
                <c:pt idx="2">
                  <c:v>27000000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82-6C45-8F4C-B9FBA868229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5053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50535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505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k-SK" sz="2800" b="0" dirty="0"/>
              <a:t>CELKOVÁ VÝŠKA - 38 000 000 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5053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title>
    <c:autoTitleDeleted val="0"/>
    <c:view3D>
      <c:rotX val="30"/>
      <c:rotY val="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604773492631224E-3"/>
          <c:y val="9.8781283693116076E-2"/>
          <c:w val="0.93754669728838747"/>
          <c:h val="0.61036029201194753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rgbClr val="B0AAA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0F-2148-BF99-B36AC0583785}"/>
              </c:ext>
            </c:extLst>
          </c:dPt>
          <c:dPt>
            <c:idx val="1"/>
            <c:bubble3D val="0"/>
            <c:spPr>
              <a:solidFill>
                <a:srgbClr val="DCDEE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0F-2148-BF99-B36AC0583785}"/>
              </c:ext>
            </c:extLst>
          </c:dPt>
          <c:dPt>
            <c:idx val="2"/>
            <c:bubble3D val="0"/>
            <c:explosion val="9"/>
            <c:spPr>
              <a:solidFill>
                <a:srgbClr val="50535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0F-2148-BF99-B36AC0583785}"/>
              </c:ext>
            </c:extLst>
          </c:dPt>
          <c:dLbls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5053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Hárok1!$B$6:$B$8</c:f>
              <c:strCache>
                <c:ptCount val="3"/>
                <c:pt idx="0">
                  <c:v>Vlastná equita akcionárov </c:v>
                </c:pt>
                <c:pt idx="1">
                  <c:v> Emisie dlhopisov prostredníctvom 100% dcérskej spol. LIOQA FINANCIAL SERVICES, s.r.o. ( 2 x zero bonds v nominálnej hodnote 6 000 000 EUR)</c:v>
                </c:pt>
                <c:pt idx="2">
                  <c:v>Bankový úver</c:v>
                </c:pt>
              </c:strCache>
            </c:strRef>
          </c:cat>
          <c:val>
            <c:numRef>
              <c:f>Hárok1!$C$6:$C$8</c:f>
              <c:numCache>
                <c:formatCode>#\ ##0\ "€"</c:formatCode>
                <c:ptCount val="3"/>
                <c:pt idx="0">
                  <c:v>10000000</c:v>
                </c:pt>
                <c:pt idx="1">
                  <c:v>10000000</c:v>
                </c:pt>
                <c:pt idx="2">
                  <c:v>18000000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0F-2148-BF99-B36AC0583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1271847440535308"/>
          <c:w val="0.68612975022905409"/>
          <c:h val="0.28728152559464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5053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50535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345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Klient zadá pri registrácii reg. Číslo SP a tým mu vytvorí registráciu. Potvrdenie o registrácii príde aj klientovi aj SP (ak by sa pomýlil klient tak sa to dá cez BO </a:t>
            </a:r>
            <a:r>
              <a:rPr lang="sk-SK" dirty="0" err="1"/>
              <a:t>Haberl</a:t>
            </a:r>
            <a:r>
              <a:rPr lang="sk-SK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Investičný dotazník má nejaké váhy a klient musí </a:t>
            </a:r>
            <a:r>
              <a:rPr lang="sk-SK" dirty="0" err="1"/>
              <a:t>výjsť</a:t>
            </a:r>
            <a:r>
              <a:rPr lang="sk-SK" dirty="0"/>
              <a:t> ako dynamický. Nedá sa vrátiť o krok späť. Raz keď to klient zadá, tak už to platí natrvalo.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Opýtať sa Pavla ako to odovzdať do siete – mapu odpovedí.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Tento slide už rieši p. Kocianová</a:t>
            </a:r>
            <a:endParaRPr dirty="0"/>
          </a:p>
        </p:txBody>
      </p:sp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 protokole zadávame č. návrhu = č. sa nachádza v Pokyne na kúpu</a:t>
            </a:r>
            <a:endParaRPr dirty="0"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Klient nesmie odmietnuť vyplniť ID = Dynamický (nemôže požadovať iný, ako vyšiel)</a:t>
            </a:r>
            <a:endParaRPr dirty="0"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308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Prospekt emitenta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Akcionárska štruktúra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Info pre investora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Verejne dostupné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KIID </a:t>
            </a:r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93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soft </a:t>
            </a:r>
            <a:r>
              <a:rPr lang="sk-SK" dirty="0" err="1"/>
              <a:t>cost</a:t>
            </a:r>
            <a:r>
              <a:rPr lang="sk-SK" dirty="0"/>
              <a:t> - projektové náklady, odhady, administratíva, projektová dokumentácia, marketing, broker </a:t>
            </a:r>
            <a:r>
              <a:rPr lang="sk-SK" dirty="0" err="1"/>
              <a:t>fee</a:t>
            </a:r>
            <a:r>
              <a:rPr lang="sk-SK" dirty="0"/>
              <a:t>, náklady spojené s pôžičkami a dlhopismi</a:t>
            </a:r>
            <a:endParaRPr dirty="0"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18 </a:t>
            </a:r>
            <a:r>
              <a:rPr lang="sk-SK" dirty="0" err="1"/>
              <a:t>mio</a:t>
            </a:r>
            <a:r>
              <a:rPr lang="sk-SK" dirty="0"/>
              <a:t> úver – vo fáze riešenia </a:t>
            </a:r>
            <a:r>
              <a:rPr lang="sk-SK" dirty="0" err="1"/>
              <a:t>ca</a:t>
            </a:r>
            <a:r>
              <a:rPr lang="sk-SK" dirty="0"/>
              <a:t> začiatkom roka 2023 načerpanie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10 </a:t>
            </a:r>
            <a:r>
              <a:rPr lang="sk-SK" dirty="0" err="1"/>
              <a:t>mio</a:t>
            </a:r>
            <a:r>
              <a:rPr lang="sk-SK" dirty="0"/>
              <a:t> vklady akcionárov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10 </a:t>
            </a:r>
            <a:r>
              <a:rPr lang="sk-SK" dirty="0" err="1"/>
              <a:t>mio</a:t>
            </a:r>
            <a:r>
              <a:rPr lang="sk-SK" dirty="0"/>
              <a:t> emisia dlhopisov</a:t>
            </a: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12/21 je už predaných 11.2022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Niektoré budovy budú súčasťou realitného fondu (vily sú za účelom predaja koncovému užívateľovi) čiže obslužné budovy (</a:t>
            </a:r>
            <a:r>
              <a:rPr lang="sk-SK" dirty="0" err="1"/>
              <a:t>beachclub</a:t>
            </a:r>
            <a:r>
              <a:rPr lang="sk-SK" dirty="0"/>
              <a:t>, marína, reštaurácia + wellness a fitness)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Lukoran</a:t>
            </a:r>
            <a:r>
              <a:rPr lang="sk-SK" dirty="0"/>
              <a:t> uvidíme....</a:t>
            </a:r>
            <a:endParaRPr dirty="0"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Do grafiky </a:t>
            </a:r>
            <a:endParaRPr/>
          </a:p>
        </p:txBody>
      </p:sp>
      <p:sp>
        <p:nvSpPr>
          <p:cNvPr id="175" name="Google Shape;17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Nakupujeme dlhopisy so zľavou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2 emisie po 6 mil.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Obidve majú splatnosť 3 roky do 2025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Nominálna hodnota je 1 000 EUR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Celkový majetok je nominálne 6 </a:t>
            </a:r>
            <a:r>
              <a:rPr lang="sk-SK" dirty="0" err="1"/>
              <a:t>mio</a:t>
            </a:r>
            <a:r>
              <a:rPr lang="sk-SK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Vyzbierame z toho niečo cez 5 </a:t>
            </a:r>
            <a:r>
              <a:rPr lang="sk-SK" dirty="0" err="1"/>
              <a:t>mio</a:t>
            </a:r>
            <a:r>
              <a:rPr lang="sk-SK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1. Emisia sa vykúpila pri úpise = </a:t>
            </a:r>
            <a:r>
              <a:rPr lang="sk-SK" dirty="0" err="1"/>
              <a:t>Lioqa</a:t>
            </a:r>
            <a:r>
              <a:rPr lang="sk-SK" dirty="0"/>
              <a:t> </a:t>
            </a:r>
            <a:r>
              <a:rPr lang="sk-SK" dirty="0" err="1"/>
              <a:t>resort</a:t>
            </a:r>
            <a:r>
              <a:rPr lang="sk-SK" dirty="0"/>
              <a:t> (vydala slovenská SRO a nakúpila chorvátska </a:t>
            </a:r>
            <a:r>
              <a:rPr lang="sk-SK" dirty="0" err="1"/>
              <a:t>spoločnsoť</a:t>
            </a:r>
            <a:r>
              <a:rPr lang="sk-SK" dirty="0"/>
              <a:t>) to nakúpila a teraz v rámci sekundárneho trhu to ponúka pre koncových klientov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 prípade otázky : Aký je rozdiel medzi emisiami?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Medzi emisiami nie je rozdiel iba v dátume emitovania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Prvá sa kompletne upísala k 30.6.2025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Druhá – tam je otvorený úpis do 31.3.2023 sa dajú nakúpiť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komunikovať dokedy je úpis... Zistíme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Voľne prevoditeľné – nie je držiteľ viazaný aby ich držal do splatnosti (ale musí mať kupujúceho) </a:t>
            </a:r>
            <a:endParaRPr dirty="0"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Každým dňom sa </a:t>
            </a:r>
            <a:r>
              <a:rPr lang="sk-SK" dirty="0" err="1"/>
              <a:t>cená</a:t>
            </a:r>
            <a:r>
              <a:rPr lang="sk-SK" dirty="0"/>
              <a:t> mení ale mi pri tom predaji fixujeme na piatkový dátum. Každým dňom sa zľava znižuje . Začínali sme na 81,63% a každým dňom sa dostávame bližšie k 100%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862B5-34A3-BD4E-96F5-8B3B94257213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9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Oslobodenie lebo je to obchodovateľné na regulovanej voľnej burze  (Bratislavská burza cenných papierov) </a:t>
            </a:r>
            <a:endParaRPr dirty="0"/>
          </a:p>
        </p:txBody>
      </p:sp>
      <p:sp>
        <p:nvSpPr>
          <p:cNvPr id="234" name="Google Shape;23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md.universal.sk/node/6857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boarding.haberl.sk/onboarding/#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md.universal.sk/node/69736" TargetMode="External"/><Relationship Id="rId4" Type="http://schemas.openxmlformats.org/officeDocument/2006/relationships/hyperlink" Target="https://onboarding.haberl.sk/client-zone/#/public/logi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lioqa.com/" TargetMode="Externa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oqafinancial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rontoffice@haberl.s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050427" y="430840"/>
            <a:ext cx="5086609" cy="176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6000"/>
              <a:buFont typeface="Arial"/>
              <a:buNone/>
            </a:pPr>
            <a:r>
              <a:rPr lang="sk-SK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Dlhopisy </a:t>
            </a:r>
            <a:br>
              <a:rPr lang="sk-SK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LIOQA I 2025</a:t>
            </a:r>
            <a:endParaRPr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699" y="5173780"/>
            <a:ext cx="3285382" cy="145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Obrázok, na ktorom je text, vonkajšie&#10;&#10;Automaticky generovaný pop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999" y="-969886"/>
            <a:ext cx="5305001" cy="83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>
            <a:spLocks noGrp="1"/>
          </p:cNvSpPr>
          <p:nvPr>
            <p:ph type="title"/>
          </p:nvPr>
        </p:nvSpPr>
        <p:spPr>
          <a:xfrm>
            <a:off x="428595" y="239676"/>
            <a:ext cx="8154889" cy="156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Vzorový príklad</a:t>
            </a:r>
            <a:endParaRPr sz="4000"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539707" y="2644170"/>
            <a:ext cx="24383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KLIENT CHCE INVESTOVAŤ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20 000 EUR</a:t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3203122" y="3240314"/>
            <a:ext cx="1082880" cy="3773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DAD4"/>
          </a:solidFill>
          <a:ln w="12700" cap="flat" cmpd="sng">
            <a:solidFill>
              <a:srgbClr val="B0AA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4511018" y="1905506"/>
            <a:ext cx="746500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PREPOČET CEZ AKTUÁLNU CENU NA POČET KS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K 1.12.2022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Cena: 83,916 % (839,16 EUR /ks)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Počet ks: 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Upisovacia cena: 19 </a:t>
            </a:r>
            <a:r>
              <a:rPr lang="sk-SK" sz="2400" b="1" dirty="0">
                <a:solidFill>
                  <a:srgbClr val="505359"/>
                </a:solidFill>
              </a:rPr>
              <a:t>300</a:t>
            </a:r>
            <a:r>
              <a:rPr lang="sk-SK" sz="24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,68 EUR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Nominálna hodnota investície: 23 000 EUR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Výnos: 7% </a:t>
            </a:r>
            <a:r>
              <a:rPr lang="sk-SK" sz="2400" b="1" dirty="0" err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p.a</a:t>
            </a:r>
            <a:r>
              <a:rPr lang="sk-SK" sz="24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. do 30.6.2025 (3 </a:t>
            </a:r>
            <a:r>
              <a:rPr lang="sk-SK" sz="2400" b="1" dirty="0">
                <a:solidFill>
                  <a:srgbClr val="505359"/>
                </a:solidFill>
              </a:rPr>
              <a:t>699</a:t>
            </a:r>
            <a:r>
              <a:rPr lang="sk-SK" sz="24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,32 EUR)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7FF770-B329-1009-FCCB-494FEC16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57" y="0"/>
            <a:ext cx="8154889" cy="15675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Kalkulačka</a:t>
            </a:r>
            <a:r>
              <a:rPr lang="en-US" sz="4000" b="1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LIOQA</a:t>
            </a:r>
            <a:endParaRPr lang="en-US" sz="4000" b="1" kern="1200" dirty="0">
              <a:solidFill>
                <a:srgbClr val="5053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AD51099-2C43-0E4D-83EA-AE3A1B88E17D}"/>
              </a:ext>
            </a:extLst>
          </p:cNvPr>
          <p:cNvSpPr txBox="1"/>
          <p:nvPr/>
        </p:nvSpPr>
        <p:spPr>
          <a:xfrm>
            <a:off x="239668" y="1447624"/>
            <a:ext cx="891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Pomôcka pre výpočet počtu dlhopisov v závislosti od požadovanej výšky investície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1A08AFD-FE23-9A4D-B6D2-7EC559457902}"/>
              </a:ext>
            </a:extLst>
          </p:cNvPr>
          <p:cNvSpPr txBox="1"/>
          <p:nvPr/>
        </p:nvSpPr>
        <p:spPr>
          <a:xfrm>
            <a:off x="239667" y="2086164"/>
            <a:ext cx="843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b="1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výpočet stačí zadať výšku investície a predpokladaný dátum nákupu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4642F38-7C3A-FC4F-AAE7-EE8A4C40DFA0}"/>
              </a:ext>
            </a:extLst>
          </p:cNvPr>
          <p:cNvSpPr txBox="1"/>
          <p:nvPr/>
        </p:nvSpPr>
        <p:spPr>
          <a:xfrm>
            <a:off x="239667" y="2779858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Kalkulačka vypočíta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296AE89-39AF-EE42-A38E-E3462DA6E453}"/>
              </a:ext>
            </a:extLst>
          </p:cNvPr>
          <p:cNvSpPr txBox="1"/>
          <p:nvPr/>
        </p:nvSpPr>
        <p:spPr>
          <a:xfrm>
            <a:off x="1268366" y="3220199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Cenu za 1 kus dlhopisu k dátumu kúpy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60D09E0C-C09E-F848-861C-E216BD13C82B}"/>
              </a:ext>
            </a:extLst>
          </p:cNvPr>
          <p:cNvSpPr txBox="1"/>
          <p:nvPr/>
        </p:nvSpPr>
        <p:spPr>
          <a:xfrm>
            <a:off x="1268366" y="3628036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Kúpnu cenu po zľave – upisovacia cena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E18C23C-BA55-814C-BBE6-D65CF0AFED7D}"/>
              </a:ext>
            </a:extLst>
          </p:cNvPr>
          <p:cNvSpPr txBox="1"/>
          <p:nvPr/>
        </p:nvSpPr>
        <p:spPr>
          <a:xfrm>
            <a:off x="1268366" y="4033172"/>
            <a:ext cx="696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kupovaných dlhopisov – vždy zaokrúhlený smerom nadol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9A2FC68-A9B4-3841-BEB5-BA8A2A004E94}"/>
              </a:ext>
            </a:extLst>
          </p:cNvPr>
          <p:cNvSpPr txBox="1"/>
          <p:nvPr/>
        </p:nvSpPr>
        <p:spPr>
          <a:xfrm>
            <a:off x="1268366" y="4425091"/>
            <a:ext cx="673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zhodnotenie do splatnosti v % a EUR - do 30.6.2025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B334046A-FD21-2948-A5BC-8C74E8556F93}"/>
              </a:ext>
            </a:extLst>
          </p:cNvPr>
          <p:cNvSpPr txBox="1"/>
          <p:nvPr/>
        </p:nvSpPr>
        <p:spPr>
          <a:xfrm>
            <a:off x="239667" y="5516302"/>
            <a:ext cx="9007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Kalkulačka sa nachádza v archíve dokumentov</a:t>
            </a:r>
          </a:p>
          <a:p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Archív dokumentov -&gt; Kapitálový trh -&gt;  LIOQA </a:t>
            </a:r>
          </a:p>
          <a:p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https://umd.universal.sk/node/68577</a:t>
            </a: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kalkulačka pre sekundárny trh 1. emisie</a:t>
            </a:r>
          </a:p>
          <a:p>
            <a:r>
              <a:rPr lang="sk-SK" sz="1800" dirty="0"/>
              <a:t>	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E55D15A-C5F0-DA49-8106-6AA9FB42D422}"/>
              </a:ext>
            </a:extLst>
          </p:cNvPr>
          <p:cNvSpPr txBox="1"/>
          <p:nvPr/>
        </p:nvSpPr>
        <p:spPr>
          <a:xfrm>
            <a:off x="1268366" y="4878444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výška poplatku a vkladu na majetkový účet </a:t>
            </a:r>
          </a:p>
        </p:txBody>
      </p:sp>
    </p:spTree>
    <p:extLst>
      <p:ext uri="{BB962C8B-B14F-4D97-AF65-F5344CB8AC3E}">
        <p14:creationId xmlns:p14="http://schemas.microsoft.com/office/powerpoint/2010/main" val="16916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50543B9-A0E9-5E80-A7C6-4A32E6214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67" y="901186"/>
            <a:ext cx="8354761" cy="5825752"/>
          </a:xfrm>
          <a:prstGeom prst="rect">
            <a:avLst/>
          </a:prstGeom>
        </p:spPr>
      </p:pic>
      <p:sp>
        <p:nvSpPr>
          <p:cNvPr id="275" name="Google Shape;275;p14"/>
          <p:cNvSpPr txBox="1">
            <a:spLocks noGrp="1"/>
          </p:cNvSpPr>
          <p:nvPr>
            <p:ph type="title"/>
          </p:nvPr>
        </p:nvSpPr>
        <p:spPr>
          <a:xfrm>
            <a:off x="208557" y="-156414"/>
            <a:ext cx="8154889" cy="156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Kalkulačka LIOQA</a:t>
            </a:r>
            <a:endParaRPr sz="4000" b="1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14"/>
          <p:cNvCxnSpPr>
            <a:cxnSpLocks/>
          </p:cNvCxnSpPr>
          <p:nvPr/>
        </p:nvCxnSpPr>
        <p:spPr>
          <a:xfrm flipH="1">
            <a:off x="9662856" y="1196089"/>
            <a:ext cx="694930" cy="98794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7" name="Google Shape;277;p14"/>
          <p:cNvCxnSpPr>
            <a:cxnSpLocks/>
          </p:cNvCxnSpPr>
          <p:nvPr/>
        </p:nvCxnSpPr>
        <p:spPr>
          <a:xfrm>
            <a:off x="680864" y="2184037"/>
            <a:ext cx="979494" cy="884016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8" name="Google Shape;278;p14"/>
          <p:cNvSpPr txBox="1"/>
          <p:nvPr/>
        </p:nvSpPr>
        <p:spPr>
          <a:xfrm>
            <a:off x="0" y="1870261"/>
            <a:ext cx="27231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Výška plánovanej investície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8920213" y="716520"/>
            <a:ext cx="2875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Predpokladaný dátum kúpy</a:t>
            </a:r>
            <a:endParaRPr dirty="0"/>
          </a:p>
        </p:txBody>
      </p:sp>
      <p:sp>
        <p:nvSpPr>
          <p:cNvPr id="280" name="Google Shape;280;p14"/>
          <p:cNvSpPr txBox="1"/>
          <p:nvPr/>
        </p:nvSpPr>
        <p:spPr>
          <a:xfrm>
            <a:off x="5396454" y="3244354"/>
            <a:ext cx="43102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Predajná cena na piatok v danom týždni</a:t>
            </a:r>
            <a:endParaRPr dirty="0"/>
          </a:p>
        </p:txBody>
      </p:sp>
      <p:cxnSp>
        <p:nvCxnSpPr>
          <p:cNvPr id="281" name="Google Shape;281;p14"/>
          <p:cNvCxnSpPr/>
          <p:nvPr/>
        </p:nvCxnSpPr>
        <p:spPr>
          <a:xfrm rot="10800000">
            <a:off x="4741813" y="3280763"/>
            <a:ext cx="654641" cy="29647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826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>
            <a:spLocks noGrp="1"/>
          </p:cNvSpPr>
          <p:nvPr>
            <p:ph type="title"/>
          </p:nvPr>
        </p:nvSpPr>
        <p:spPr>
          <a:xfrm>
            <a:off x="75156" y="-18808"/>
            <a:ext cx="8154889" cy="108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Arial"/>
              <a:buNone/>
            </a:pPr>
            <a:r>
              <a:rPr lang="sk-SK" sz="24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Postup: Sekundárny trh (7% p.a.) </a:t>
            </a:r>
            <a:endParaRPr sz="2400"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60892" y="1030021"/>
            <a:ext cx="103802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1800"/>
              <a:buFont typeface="Arial"/>
              <a:buAutoNum type="arabicPeriod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Registrácia klienta, otvorenie účtu a overenie cez tvárovú biometriu u obchodníka s cennými papiermi (</a:t>
            </a:r>
            <a:r>
              <a:rPr lang="sk-SK" sz="1800" dirty="0" err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Haberl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800" dirty="0" err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o.c.p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.): </a:t>
            </a:r>
            <a:r>
              <a:rPr lang="sk-SK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SPROSTREDKOVATEĽ/KLIENT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1800"/>
              <a:buFont typeface="Arial"/>
              <a:buChar char="•"/>
            </a:pPr>
            <a:r>
              <a:rPr lang="sk-SK" sz="1800" b="1" i="0" u="none" strike="noStrike" cap="none" dirty="0" err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Link</a:t>
            </a:r>
            <a:r>
              <a:rPr lang="sk-SK" sz="1800" b="1" i="0" u="none" strike="noStrike" cap="none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lang="sk-SK" sz="1800" b="1" i="0" u="none" strike="noStrike" cap="none" dirty="0" err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registáciu</a:t>
            </a:r>
            <a:r>
              <a:rPr lang="sk-SK" sz="1800" b="1" i="0" u="none" strike="noStrike" cap="none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k-SK" sz="1800" b="0" i="0" u="sng" strike="noStrike" cap="none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https://onboarding.haberl.sk/onboarding/#/</a:t>
            </a:r>
            <a:r>
              <a:rPr lang="sk-SK" sz="1800" b="0" i="0" u="none" strike="noStrike" cap="none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88" name="Google Shape;288;p15"/>
          <p:cNvSpPr txBox="1"/>
          <p:nvPr/>
        </p:nvSpPr>
        <p:spPr>
          <a:xfrm>
            <a:off x="60892" y="2134356"/>
            <a:ext cx="122956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Validácia účtu a aktivácia: </a:t>
            </a:r>
            <a:r>
              <a:rPr lang="sk-SK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OCP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1800"/>
              <a:buFont typeface="Arial"/>
              <a:buChar char="•"/>
            </a:pPr>
            <a:r>
              <a:rPr lang="sk-SK" sz="1800" b="1" i="0" u="none" strike="noStrike" cap="none" dirty="0" err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Link</a:t>
            </a:r>
            <a:r>
              <a:rPr lang="sk-SK" sz="1800" b="1" i="0" u="none" strike="noStrike" cap="none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na prihlásenie k účtu: </a:t>
            </a:r>
            <a:r>
              <a:rPr lang="sk-SK" sz="1800" b="0" i="0" u="sng" strike="noStrike" cap="none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https://onboarding.haberl.sk/client-zone/#/public/login</a:t>
            </a:r>
            <a:r>
              <a:rPr lang="sk-SK" sz="1800" b="1" i="0" u="none" strike="noStrike" cap="none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60892" y="4035979"/>
            <a:ext cx="12295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dirty="0">
                <a:solidFill>
                  <a:srgbClr val="505359"/>
                </a:solidFill>
              </a:rPr>
              <a:t>4</a:t>
            </a:r>
            <a:r>
              <a:rPr lang="sk-SK" sz="18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Prevod prostriedkov na majetkový účet : </a:t>
            </a:r>
            <a:r>
              <a:rPr lang="sk-SK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KLIENT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90" name="Google Shape;290;p15"/>
          <p:cNvSpPr txBox="1"/>
          <p:nvPr/>
        </p:nvSpPr>
        <p:spPr>
          <a:xfrm>
            <a:off x="60892" y="4586316"/>
            <a:ext cx="12295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dirty="0">
                <a:solidFill>
                  <a:srgbClr val="505359"/>
                </a:solidFill>
              </a:rPr>
              <a:t>5</a:t>
            </a:r>
            <a:r>
              <a:rPr lang="sk-SK" sz="18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Vytvorenie pokynu na nákup CP: </a:t>
            </a:r>
            <a:r>
              <a:rPr lang="sk-SK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SPROSTREDKOVATEĽ/KLIENT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60892" y="5136653"/>
            <a:ext cx="12295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dirty="0">
                <a:solidFill>
                  <a:srgbClr val="505359"/>
                </a:solidFill>
              </a:rPr>
              <a:t>6</a:t>
            </a:r>
            <a:r>
              <a:rPr lang="sk-SK" sz="18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Potvrdenie pokynu na nákup CP: </a:t>
            </a:r>
            <a:r>
              <a:rPr lang="sk-SK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KLIENT</a:t>
            </a:r>
            <a:endParaRPr dirty="0"/>
          </a:p>
        </p:txBody>
      </p:sp>
      <p:sp>
        <p:nvSpPr>
          <p:cNvPr id="292" name="Google Shape;292;p15"/>
          <p:cNvSpPr txBox="1"/>
          <p:nvPr/>
        </p:nvSpPr>
        <p:spPr>
          <a:xfrm>
            <a:off x="60892" y="5683586"/>
            <a:ext cx="12295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dirty="0">
                <a:solidFill>
                  <a:srgbClr val="505359"/>
                </a:solidFill>
              </a:rPr>
              <a:t>7</a:t>
            </a:r>
            <a:r>
              <a:rPr lang="sk-SK" sz="18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Nákup CP a pripísanie CP na účet klienta: </a:t>
            </a:r>
            <a:r>
              <a:rPr lang="sk-SK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OCP</a:t>
            </a:r>
            <a:endParaRPr dirty="0"/>
          </a:p>
        </p:txBody>
      </p:sp>
      <p:sp>
        <p:nvSpPr>
          <p:cNvPr id="3" name="Google Shape;292;p15">
            <a:extLst>
              <a:ext uri="{FF2B5EF4-FFF2-40B4-BE49-F238E27FC236}">
                <a16:creationId xmlns:a16="http://schemas.microsoft.com/office/drawing/2014/main" id="{2C6731E6-B454-57F5-4CC8-ED229A47CBDA}"/>
              </a:ext>
            </a:extLst>
          </p:cNvPr>
          <p:cNvSpPr txBox="1"/>
          <p:nvPr/>
        </p:nvSpPr>
        <p:spPr>
          <a:xfrm>
            <a:off x="60892" y="6233923"/>
            <a:ext cx="12295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sk-SK" sz="1800" b="1" dirty="0">
                <a:solidFill>
                  <a:srgbClr val="505359"/>
                </a:solidFill>
              </a:rPr>
              <a:t>8</a:t>
            </a:r>
            <a:r>
              <a:rPr lang="sk-SK" sz="18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PROTOKOL KT</a:t>
            </a:r>
            <a:r>
              <a:rPr lang="sk-SK" sz="1800" dirty="0">
                <a:solidFill>
                  <a:srgbClr val="505359"/>
                </a:solidFill>
              </a:rPr>
              <a:t>: </a:t>
            </a:r>
            <a:r>
              <a:rPr lang="sk-SK" sz="1800" b="1" dirty="0">
                <a:solidFill>
                  <a:srgbClr val="FF0000"/>
                </a:solidFill>
              </a:rPr>
              <a:t>SPROSTREDKOVATEĽ</a:t>
            </a:r>
            <a:endParaRPr dirty="0"/>
          </a:p>
        </p:txBody>
      </p:sp>
      <p:sp>
        <p:nvSpPr>
          <p:cNvPr id="11" name="Google Shape;288;p15">
            <a:extLst>
              <a:ext uri="{FF2B5EF4-FFF2-40B4-BE49-F238E27FC236}">
                <a16:creationId xmlns:a16="http://schemas.microsoft.com/office/drawing/2014/main" id="{D205F836-4364-D547-84F0-E877EC15B865}"/>
              </a:ext>
            </a:extLst>
          </p:cNvPr>
          <p:cNvSpPr txBox="1"/>
          <p:nvPr/>
        </p:nvSpPr>
        <p:spPr>
          <a:xfrm>
            <a:off x="60891" y="3002180"/>
            <a:ext cx="119323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sk-SK" sz="1800" b="1" dirty="0">
                <a:solidFill>
                  <a:srgbClr val="505359"/>
                </a:solidFill>
              </a:rPr>
              <a:t>3</a:t>
            </a:r>
            <a:r>
              <a:rPr lang="sk-SK" sz="18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800" dirty="0">
                <a:solidFill>
                  <a:srgbClr val="505359"/>
                </a:solidFill>
              </a:rPr>
              <a:t>Vyplniť dokument „Prehlásenie klienta“, </a:t>
            </a:r>
            <a:r>
              <a:rPr lang="sk-SK" sz="1800" dirty="0" err="1">
                <a:solidFill>
                  <a:srgbClr val="505359"/>
                </a:solidFill>
              </a:rPr>
              <a:t>scan</a:t>
            </a:r>
            <a:r>
              <a:rPr lang="sk-SK" sz="1800" dirty="0">
                <a:solidFill>
                  <a:srgbClr val="505359"/>
                </a:solidFill>
              </a:rPr>
              <a:t> poslať na </a:t>
            </a:r>
            <a:r>
              <a:rPr lang="sk-SK" sz="1800" dirty="0" err="1">
                <a:solidFill>
                  <a:srgbClr val="505359"/>
                </a:solidFill>
              </a:rPr>
              <a:t>backoffice@haberl.sk</a:t>
            </a:r>
            <a:r>
              <a:rPr lang="sk-SK" sz="1800" dirty="0">
                <a:solidFill>
                  <a:srgbClr val="505359"/>
                </a:solidFill>
              </a:rPr>
              <a:t> </a:t>
            </a:r>
            <a:r>
              <a:rPr lang="sk-SK" sz="1800" dirty="0">
                <a:solidFill>
                  <a:srgbClr val="505359"/>
                </a:solidFill>
                <a:sym typeface="Wingdings" panose="05000000000000000000" pitchFamily="2" charset="2"/>
              </a:rPr>
              <a:t> odovzdať taxátorovi ORIGINÁL</a:t>
            </a:r>
            <a:r>
              <a:rPr lang="sk-SK" sz="1800" dirty="0">
                <a:solidFill>
                  <a:srgbClr val="505359"/>
                </a:solidFill>
              </a:rPr>
              <a:t>:   </a:t>
            </a:r>
          </a:p>
          <a:p>
            <a:r>
              <a:rPr lang="sk-SK" sz="1800" b="1" dirty="0">
                <a:solidFill>
                  <a:srgbClr val="505359"/>
                </a:solidFill>
              </a:rPr>
              <a:t> </a:t>
            </a:r>
            <a:r>
              <a:rPr lang="sk-SK" sz="1800" b="1" dirty="0">
                <a:solidFill>
                  <a:srgbClr val="FF0000"/>
                </a:solidFill>
              </a:rPr>
              <a:t>SPROSTREDKOVATEĽ </a:t>
            </a:r>
            <a:endParaRPr dirty="0"/>
          </a:p>
          <a:p>
            <a:pPr marL="742950" lvl="1" indent="-285750">
              <a:buClr>
                <a:srgbClr val="505359"/>
              </a:buClr>
              <a:buSzPts val="1800"/>
              <a:buFont typeface="Arial"/>
              <a:buChar char="•"/>
            </a:pPr>
            <a:r>
              <a:rPr lang="sk-SK" sz="1800" b="1" i="0" u="none" strike="noStrike" cap="none" dirty="0" err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Link</a:t>
            </a:r>
            <a:r>
              <a:rPr lang="sk-SK" sz="1800" b="1" i="0" u="none" strike="noStrike" cap="none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lang="sk-SK" sz="1800" b="1" dirty="0">
                <a:solidFill>
                  <a:srgbClr val="505359"/>
                </a:solidFill>
              </a:rPr>
              <a:t>dokument:  </a:t>
            </a:r>
            <a:r>
              <a:rPr lang="sk-SK" sz="1800" dirty="0">
                <a:solidFill>
                  <a:srgbClr val="505359"/>
                </a:solidFill>
                <a:hlinkClick r:id="rId5"/>
              </a:rPr>
              <a:t>https://umd.universal.sk/node/69736</a:t>
            </a:r>
            <a:r>
              <a:rPr lang="sk-SK" sz="1800" dirty="0">
                <a:solidFill>
                  <a:srgbClr val="505359"/>
                </a:solidFill>
              </a:rPr>
              <a:t> </a:t>
            </a:r>
            <a:r>
              <a:rPr lang="sk-SK" sz="1800" b="1" dirty="0">
                <a:solidFill>
                  <a:srgbClr val="505359"/>
                </a:solidFill>
              </a:rPr>
              <a:t> 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D62159D0-E6FE-764F-927F-8CE98E2B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688" y="1"/>
            <a:ext cx="1236268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-30866" y="0"/>
            <a:ext cx="131528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Povinná dokumentácia pri distribúcii dlhopisov</a:t>
            </a:r>
            <a:endParaRPr dirty="0"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1"/>
          </p:nvPr>
        </p:nvSpPr>
        <p:spPr>
          <a:xfrm>
            <a:off x="0" y="1141282"/>
            <a:ext cx="12192000" cy="52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None/>
            </a:pPr>
            <a:r>
              <a:rPr lang="sk-SK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Celé znenie uvedené v internej smernici </a:t>
            </a:r>
            <a:r>
              <a:rPr lang="sk-SK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Archív dokumentov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None/>
            </a:pPr>
            <a:endParaRPr lang="sk-SK" sz="2400" b="1" dirty="0">
              <a:solidFill>
                <a:srgbClr val="505359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None/>
            </a:pPr>
            <a:r>
              <a:rPr lang="sk-SK" sz="2400" b="1" dirty="0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Overenie klienta – </a:t>
            </a:r>
            <a:r>
              <a:rPr lang="sk-SK" sz="2400" b="1" dirty="0" err="1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Onboarding</a:t>
            </a:r>
            <a:endParaRPr lang="sk-SK" sz="2400" b="1" dirty="0">
              <a:solidFill>
                <a:srgbClr val="505359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None/>
            </a:pPr>
            <a:endParaRPr lang="sk-SK" sz="2400" b="1" dirty="0">
              <a:solidFill>
                <a:srgbClr val="505359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None/>
            </a:pPr>
            <a:r>
              <a:rPr lang="sk-SK" sz="2400" b="1" dirty="0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Potrebná dokumentácia na taxáciu v UMD:</a:t>
            </a:r>
          </a:p>
          <a:p>
            <a:pPr lvl="0" indent="-457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Font typeface="+mj-lt"/>
              <a:buAutoNum type="arabicPeriod"/>
            </a:pPr>
            <a:r>
              <a:rPr lang="sk-SK" sz="2400" b="1" dirty="0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Vyplnenie investičného dotazníka (</a:t>
            </a:r>
            <a:r>
              <a:rPr lang="sk-SK" sz="2400" b="1" dirty="0" err="1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Haberl</a:t>
            </a:r>
            <a:r>
              <a:rPr lang="sk-SK" sz="2400" b="1" dirty="0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 - OCP) – posielané na centrálu automaticky</a:t>
            </a:r>
          </a:p>
          <a:p>
            <a:pPr lvl="0" indent="-457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Font typeface="+mj-lt"/>
              <a:buAutoNum type="arabicPeriod"/>
            </a:pPr>
            <a:r>
              <a:rPr lang="sk-SK" sz="2400" b="1" dirty="0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Komisionárska zmluva a pokyn (</a:t>
            </a:r>
            <a:r>
              <a:rPr lang="sk-SK" sz="2400" b="1" dirty="0" err="1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Haberl</a:t>
            </a:r>
            <a:r>
              <a:rPr lang="sk-SK" sz="2400" b="1" dirty="0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 – OCP) – posielané na centrálu automaticky</a:t>
            </a:r>
          </a:p>
          <a:p>
            <a:pPr lvl="0" indent="-457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Font typeface="+mj-lt"/>
              <a:buAutoNum type="arabicPeriod"/>
            </a:pPr>
            <a:r>
              <a:rPr lang="sk-SK" sz="2400" b="1" dirty="0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Prehlásenie klienta (1. otázka prvá možnosť ; ďalšie zaškrtnúť všetky)</a:t>
            </a:r>
          </a:p>
          <a:p>
            <a:pPr lvl="0" indent="-457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Font typeface="+mj-lt"/>
              <a:buAutoNum type="arabicPeriod"/>
            </a:pPr>
            <a:r>
              <a:rPr lang="sk-SK" sz="2400" b="1" dirty="0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Prehlásenie agenta (Cieľový trh pozitívny, distribúcia bez investičného poradenstva ; dynamická kategória klienta ; vysoká odolnosť voči riziku)</a:t>
            </a:r>
          </a:p>
          <a:p>
            <a:pPr lvl="0" indent="-457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Font typeface="+mj-lt"/>
              <a:buAutoNum type="arabicPeriod"/>
            </a:pPr>
            <a:r>
              <a:rPr lang="sk-SK" sz="2400" b="1" dirty="0">
                <a:solidFill>
                  <a:srgbClr val="505359"/>
                </a:solidFill>
                <a:latin typeface="Arial"/>
                <a:cs typeface="Arial"/>
                <a:sym typeface="Wingdings" panose="05000000000000000000" pitchFamily="2" charset="2"/>
              </a:rPr>
              <a:t>Protokol UMD + Investičný dotazník + AML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None/>
            </a:pPr>
            <a:endParaRPr sz="24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2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14648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Poplatky a provízie</a:t>
            </a:r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515600" cy="48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3200"/>
              <a:buNone/>
            </a:pPr>
            <a:r>
              <a:rPr lang="sk-SK" sz="32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Poplatky: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359"/>
              </a:buClr>
              <a:buSzPts val="2400"/>
              <a:buChar char="•"/>
            </a:pPr>
            <a:r>
              <a:rPr lang="sk-SK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založenie majetkového účtu – </a:t>
            </a:r>
            <a:r>
              <a:rPr lang="sk-SK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bez poplatku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359"/>
              </a:buClr>
              <a:buSzPts val="2400"/>
              <a:buChar char="•"/>
            </a:pPr>
            <a:r>
              <a:rPr lang="sk-SK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vedenie majetkového účtu -  </a:t>
            </a:r>
            <a:r>
              <a:rPr lang="sk-SK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0,36% ročne z priemernej hodnoty účtu</a:t>
            </a:r>
            <a:endParaRPr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359"/>
              </a:buClr>
              <a:buSzPts val="2400"/>
              <a:buChar char="•"/>
            </a:pPr>
            <a:r>
              <a:rPr lang="sk-SK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Nákup CP: </a:t>
            </a:r>
            <a:r>
              <a:rPr lang="sk-SK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0,8% z hodnoty nákupu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359"/>
              </a:buClr>
              <a:buSzPts val="2400"/>
              <a:buChar char="•"/>
            </a:pPr>
            <a:r>
              <a:rPr lang="sk-SK" b="1" dirty="0">
                <a:solidFill>
                  <a:srgbClr val="505359"/>
                </a:solidFill>
                <a:latin typeface="Arial"/>
                <a:cs typeface="Arial"/>
                <a:sym typeface="Arial"/>
              </a:rPr>
              <a:t>Minimálna výška investície 10 000 EUR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5359"/>
              </a:buClr>
              <a:buSzPts val="3200"/>
              <a:buNone/>
            </a:pPr>
            <a:r>
              <a:rPr lang="sk-SK" sz="32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Provízia: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359"/>
              </a:buClr>
              <a:buSzPts val="2400"/>
              <a:buChar char="•"/>
            </a:pPr>
            <a:r>
              <a:rPr lang="sk-SK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3% z kúpnej ceny </a:t>
            </a:r>
            <a:r>
              <a:rPr lang="sk-SK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(vyplatená štandardne s províziami)</a:t>
            </a:r>
            <a:endParaRPr b="1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5359"/>
              </a:buClr>
              <a:buSzPts val="2800"/>
              <a:buNone/>
            </a:pPr>
            <a:r>
              <a:rPr lang="sk-SK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Produkcia: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5359"/>
              </a:buClr>
              <a:buSzPts val="2400"/>
              <a:buChar char="•"/>
            </a:pPr>
            <a:r>
              <a:rPr lang="sk-SK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100% z výšky provízie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 descr="A high angle view of a resort&#10;&#10;Description automatically generated with low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7302" b="9379"/>
          <a:stretch/>
        </p:blipFill>
        <p:spPr>
          <a:xfrm>
            <a:off x="7593013" y="5370513"/>
            <a:ext cx="1693863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A picture containing grass, sky, outdoor, tre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581" b="14864"/>
          <a:stretch/>
        </p:blipFill>
        <p:spPr>
          <a:xfrm>
            <a:off x="9355138" y="5370513"/>
            <a:ext cx="1697038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138238" y="169396"/>
            <a:ext cx="10515600" cy="150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LIOQA Resort 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455479" y="590095"/>
            <a:ext cx="31983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1" i="0" u="sng" strike="noStrike" cap="none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Lioqa.com</a:t>
            </a:r>
            <a:endParaRPr sz="3600"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 descr="Obrázok, na ktorom je vonkajšie, strom, zem, spôsob&#10;&#10;Automaticky generovaný pop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306" y="1848709"/>
            <a:ext cx="6401850" cy="444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Obrázok, na ktorom je obloha, strom, vonkajšie, mesto&#10;&#10;Automaticky generovaný popi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8206" y="1844675"/>
            <a:ext cx="3473970" cy="347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9" descr="Obrázok, na ktorom je obloha, vonkajšie, stredisko, pobrežie&#10;&#10;Automaticky generovaný pop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 txBox="1"/>
          <p:nvPr/>
        </p:nvSpPr>
        <p:spPr>
          <a:xfrm>
            <a:off x="2617939" y="5134854"/>
            <a:ext cx="49835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1" u="sng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Lioqafinancial.com</a:t>
            </a:r>
            <a:endParaRPr sz="3600"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 txBox="1">
            <a:spLocks noGrp="1"/>
          </p:cNvSpPr>
          <p:nvPr>
            <p:ph type="title"/>
          </p:nvPr>
        </p:nvSpPr>
        <p:spPr>
          <a:xfrm>
            <a:off x="512524" y="2973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Transparentné informácie pre investorov</a:t>
            </a:r>
            <a:endParaRPr sz="4000" b="1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138238" y="169396"/>
            <a:ext cx="10515600" cy="150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HABERL – Kontaktné údaje</a:t>
            </a:r>
            <a:endParaRPr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954901-BE6B-2546-7404-823F2EB31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sk-SK" dirty="0"/>
              <a:t>KAM – Roman Jánoš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sk-SK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frontoffice@haberl.sk</a:t>
            </a:r>
            <a:r>
              <a:rPr lang="sk-SK" dirty="0"/>
              <a:t> 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sk-SK" dirty="0"/>
              <a:t>+421910619176 </a:t>
            </a:r>
          </a:p>
        </p:txBody>
      </p:sp>
    </p:spTree>
    <p:extLst>
      <p:ext uri="{BB962C8B-B14F-4D97-AF65-F5344CB8AC3E}">
        <p14:creationId xmlns:p14="http://schemas.microsoft.com/office/powerpoint/2010/main" val="41328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742611" y="-907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Hlavní partneri a dodávatelia</a:t>
            </a:r>
            <a:endParaRPr sz="4000"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611" y="1371375"/>
            <a:ext cx="1536397" cy="600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2833436" y="1486753"/>
            <a:ext cx="61000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18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Zhotoviteľ projektu LIOQA </a:t>
            </a:r>
            <a:endParaRPr dirty="0"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422" y="1950262"/>
            <a:ext cx="1638300" cy="12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2833435" y="2381546"/>
            <a:ext cx="75859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18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 Globálna spoločnosť zabezpečujúca oceňovanie nehnuteľností</a:t>
            </a:r>
            <a:endParaRPr dirty="0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110" y="3182162"/>
            <a:ext cx="1663397" cy="937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2833436" y="3466373"/>
            <a:ext cx="7826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18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Globálna spoločnosť zabezpečujúca predaj víl rezortu LIOQA </a:t>
            </a:r>
            <a:endParaRPr dirty="0"/>
          </a:p>
        </p:txBody>
      </p:sp>
      <p:pic>
        <p:nvPicPr>
          <p:cNvPr id="115" name="Google Shape;115;p3" descr="Obrázok, na ktorom je text&#10;&#10;Automaticky generovaný pop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5808" y="4128917"/>
            <a:ext cx="1270000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2833436" y="4579251"/>
            <a:ext cx="89815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18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Developerská spoločnosť s 20 ročnými skúsenosťami</a:t>
            </a:r>
            <a:endParaRPr dirty="0"/>
          </a:p>
        </p:txBody>
      </p:sp>
      <p:pic>
        <p:nvPicPr>
          <p:cNvPr id="117" name="Google Shape;117;p3" descr="Obrázok, na ktorom je text, ClipArt&#10;&#10;Automaticky generovaný popi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9608" y="5283767"/>
            <a:ext cx="1422400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833435" y="5810301"/>
            <a:ext cx="89815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18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Chorvátska spoločnosť, zabezpečujúca nájmy nehnuteľností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1364105" y="101933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2078117" y="591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Náklady LIOQA RESORT d.o.o.</a:t>
            </a:r>
            <a:endParaRPr sz="4000"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" name="Google Shape;126;p4"/>
          <p:cNvGraphicFramePr/>
          <p:nvPr/>
        </p:nvGraphicFramePr>
        <p:xfrm>
          <a:off x="551543" y="1371375"/>
          <a:ext cx="11088914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7" name="Google Shape;127;p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9947" y="3429000"/>
            <a:ext cx="1536397" cy="60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5"/>
          <p:cNvGraphicFramePr/>
          <p:nvPr/>
        </p:nvGraphicFramePr>
        <p:xfrm>
          <a:off x="449705" y="1124262"/>
          <a:ext cx="11167672" cy="57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1676400" y="751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Financovanie LIOQA RESORT d.o.o.</a:t>
            </a:r>
            <a:endParaRPr sz="4000"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2149005" y="355539"/>
            <a:ext cx="91182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Výnosy LIOQA RESORT d.o.o.</a:t>
            </a:r>
            <a:endParaRPr sz="4000"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6"/>
          <p:cNvGrpSpPr/>
          <p:nvPr/>
        </p:nvGrpSpPr>
        <p:grpSpPr>
          <a:xfrm>
            <a:off x="6" y="2479036"/>
            <a:ext cx="12080588" cy="2854720"/>
            <a:chOff x="947458" y="1322261"/>
            <a:chExt cx="12080588" cy="2854720"/>
          </a:xfrm>
        </p:grpSpPr>
        <p:sp>
          <p:nvSpPr>
            <p:cNvPr id="141" name="Google Shape;141;p6"/>
            <p:cNvSpPr/>
            <p:nvPr/>
          </p:nvSpPr>
          <p:spPr>
            <a:xfrm>
              <a:off x="947458" y="1344309"/>
              <a:ext cx="2982677" cy="1193070"/>
            </a:xfrm>
            <a:prstGeom prst="chevron">
              <a:avLst>
                <a:gd name="adj" fmla="val 50000"/>
              </a:avLst>
            </a:prstGeom>
            <a:solidFill>
              <a:srgbClr val="E0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1543993" y="1344309"/>
              <a:ext cx="1789607" cy="1193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600"/>
                <a:buFont typeface="Noto Sans Symbols"/>
                <a:buNone/>
              </a:pPr>
              <a:r>
                <a:rPr lang="sk-SK" sz="1600" b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Predaj   jednotlivých víl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2931010" y="2961875"/>
              <a:ext cx="2982677" cy="1193070"/>
            </a:xfrm>
            <a:prstGeom prst="chevron">
              <a:avLst>
                <a:gd name="adj" fmla="val 50000"/>
              </a:avLst>
            </a:prstGeom>
            <a:solidFill>
              <a:srgbClr val="E0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 txBox="1"/>
            <p:nvPr/>
          </p:nvSpPr>
          <p:spPr>
            <a:xfrm>
              <a:off x="3527545" y="2961875"/>
              <a:ext cx="1789607" cy="1193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600"/>
                <a:buFont typeface="Noto Sans Symbols"/>
                <a:buNone/>
              </a:pPr>
              <a:r>
                <a:rPr lang="sk-SK" sz="1600" b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Presale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152188" y="1322261"/>
              <a:ext cx="2982677" cy="1193070"/>
            </a:xfrm>
            <a:prstGeom prst="chevron">
              <a:avLst>
                <a:gd name="adj" fmla="val 50000"/>
              </a:avLst>
            </a:prstGeom>
            <a:solidFill>
              <a:srgbClr val="E0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5748723" y="1322261"/>
              <a:ext cx="1789607" cy="1193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600"/>
                <a:buFont typeface="Noto Sans Symbols"/>
                <a:buNone/>
              </a:pPr>
              <a:r>
                <a:rPr lang="sk-SK" sz="1600" b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Kolaudácia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505359"/>
                </a:buClr>
                <a:buSzPts val="1600"/>
                <a:buFont typeface="Noto Sans Symbols"/>
                <a:buNone/>
              </a:pPr>
              <a:r>
                <a:rPr lang="sk-SK" sz="1600" b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1Q 2024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7590715" y="2983911"/>
              <a:ext cx="2982677" cy="1193070"/>
            </a:xfrm>
            <a:prstGeom prst="chevron">
              <a:avLst>
                <a:gd name="adj" fmla="val 50000"/>
              </a:avLst>
            </a:prstGeom>
            <a:solidFill>
              <a:srgbClr val="E0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8187250" y="2983911"/>
              <a:ext cx="1789607" cy="1193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550"/>
                <a:buFont typeface="Arial"/>
                <a:buNone/>
              </a:pPr>
              <a:r>
                <a:rPr lang="sk-SK" sz="1550" b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Výnosy z ďalšej prevádzky rezortu vo vlastníctve LIOQA RESORT d.o.o. </a:t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0045369" y="1366333"/>
              <a:ext cx="2982677" cy="1193070"/>
            </a:xfrm>
            <a:prstGeom prst="chevron">
              <a:avLst>
                <a:gd name="adj" fmla="val 50000"/>
              </a:avLst>
            </a:prstGeom>
            <a:solidFill>
              <a:srgbClr val="E0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10641904" y="1366333"/>
              <a:ext cx="1789607" cy="1193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600"/>
                <a:buFont typeface="Arial"/>
                <a:buNone/>
              </a:pPr>
              <a:r>
                <a:rPr lang="sk-SK" sz="1600" b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Vytvorenie realitného fondu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300179" y="-1"/>
            <a:ext cx="5795821" cy="182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Prospekt Emitenta:</a:t>
            </a:r>
            <a:endParaRPr sz="4000" b="1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8"/>
          <p:cNvGrpSpPr/>
          <p:nvPr/>
        </p:nvGrpSpPr>
        <p:grpSpPr>
          <a:xfrm>
            <a:off x="2438400" y="1451779"/>
            <a:ext cx="7315200" cy="4571384"/>
            <a:chOff x="406400" y="423641"/>
            <a:chExt cx="7315200" cy="4571384"/>
          </a:xfrm>
        </p:grpSpPr>
        <p:sp>
          <p:nvSpPr>
            <p:cNvPr id="179" name="Google Shape;179;p8"/>
            <p:cNvSpPr/>
            <p:nvPr/>
          </p:nvSpPr>
          <p:spPr>
            <a:xfrm>
              <a:off x="406400" y="423641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406400" y="423641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500"/>
                <a:buFont typeface="Noto Sans Symbols"/>
                <a:buNone/>
              </a:pPr>
              <a:r>
                <a:rPr lang="sk-SK" sz="150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schválenie NBS – 22.06.2022 LIOQA I </a:t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406400" y="1088659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1438655" y="1088659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2470911" y="1088659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03168" y="1088659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535423" y="1088659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567680" y="1088659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6599936" y="1088659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06400" y="1359592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406400" y="1359592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500"/>
                <a:buFont typeface="Noto Sans Symbols"/>
                <a:buNone/>
              </a:pPr>
              <a:r>
                <a:rPr lang="sk-SK" sz="1500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emitent: LIOQA FINANCIAL SERVICES, </a:t>
              </a:r>
              <a:r>
                <a:rPr lang="sk-SK" sz="1500" dirty="0" err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s.r.o</a:t>
              </a:r>
              <a:r>
                <a:rPr lang="sk-SK" sz="1500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. (LFS) – 100% dcéra chorvátskej    spoločnosti LIOQA RESORT </a:t>
              </a:r>
              <a:r>
                <a:rPr lang="sk-SK" sz="1500" dirty="0" err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d.o.o</a:t>
              </a:r>
              <a:r>
                <a:rPr lang="sk-SK" sz="1500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06400" y="2024611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438655" y="2024611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2470911" y="2024611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503168" y="2024611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535423" y="2024611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5567680" y="2024611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6599936" y="2024611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06400" y="2295544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406400" y="2295544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500"/>
                <a:buFont typeface="Noto Sans Symbols"/>
                <a:buNone/>
              </a:pPr>
              <a:r>
                <a:rPr lang="sk-SK" sz="150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výhradný účel použitia: financovanie výstavby projektu LIOQA RESORT prostredníctvom priamych pôžičiek z LFS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06400" y="2960562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438655" y="2960562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2470911" y="2960562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503168" y="2960562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4535423" y="2960562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567680" y="2960562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6599936" y="2960562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06400" y="3231495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406400" y="3231495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500"/>
                <a:buFont typeface="Noto Sans Symbols"/>
                <a:buNone/>
              </a:pPr>
              <a:r>
                <a:rPr lang="sk-SK" sz="150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ručenie: ručiteľské vyhlásenie materskej spoločnosti LIOQA RESORT d.o.o.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406400" y="3896514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1438655" y="3896514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470911" y="3896514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03168" y="3896514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535423" y="3896514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5567680" y="3896514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599936" y="3896514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406400" y="4167447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406400" y="4167447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1500"/>
                <a:buFont typeface="Noto Sans Symbols"/>
                <a:buNone/>
              </a:pPr>
              <a:r>
                <a:rPr lang="sk-SK" sz="150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prevoditeľnosť: voľne prevoditeľné, kótované na BCPB na regulovanom voľnom trhu od 01.07.2022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06400" y="4832465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438655" y="4832465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470911" y="4832465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503168" y="4832465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535423" y="4832465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567680" y="4832465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99936" y="4832465"/>
              <a:ext cx="975360" cy="162560"/>
            </a:xfrm>
            <a:prstGeom prst="parallelogram">
              <a:avLst>
                <a:gd name="adj" fmla="val 140840"/>
              </a:avLst>
            </a:prstGeom>
            <a:solidFill>
              <a:srgbClr val="B0A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300179" y="-1"/>
            <a:ext cx="5795821" cy="182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Produkty: Zero bonds</a:t>
            </a:r>
            <a:endParaRPr/>
          </a:p>
        </p:txBody>
      </p:sp>
      <p:grpSp>
        <p:nvGrpSpPr>
          <p:cNvPr id="157" name="Google Shape;157;p7"/>
          <p:cNvGrpSpPr/>
          <p:nvPr/>
        </p:nvGrpSpPr>
        <p:grpSpPr>
          <a:xfrm>
            <a:off x="229018" y="1605339"/>
            <a:ext cx="7537132" cy="5065460"/>
            <a:chOff x="3" y="14890"/>
            <a:chExt cx="7537132" cy="5065460"/>
          </a:xfrm>
        </p:grpSpPr>
        <p:sp>
          <p:nvSpPr>
            <p:cNvPr id="158" name="Google Shape;158;p7"/>
            <p:cNvSpPr/>
            <p:nvPr/>
          </p:nvSpPr>
          <p:spPr>
            <a:xfrm>
              <a:off x="3" y="14890"/>
              <a:ext cx="7537118" cy="1524105"/>
            </a:xfrm>
            <a:prstGeom prst="roundRect">
              <a:avLst>
                <a:gd name="adj" fmla="val 10000"/>
              </a:avLst>
            </a:prstGeom>
            <a:solidFill>
              <a:srgbClr val="DCDEE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44643" y="59530"/>
              <a:ext cx="5618016" cy="143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2400"/>
                <a:buFont typeface="Arial"/>
                <a:buNone/>
              </a:pPr>
              <a:r>
                <a:rPr lang="sk-SK" sz="2400" b="1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1. Emisia: Dlhopisy LIOQA I 2025    vo výške 6 000 000 EUR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505359"/>
                </a:buClr>
                <a:buSzPts val="2000"/>
                <a:buFont typeface="Arial"/>
                <a:buNone/>
              </a:pPr>
              <a:r>
                <a:rPr lang="sk-SK" sz="2000" b="0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Celá upísaná investormi k 30.06.2022 s fixným výnosom do splatnosti 7% </a:t>
              </a:r>
              <a:r>
                <a:rPr lang="sk-SK" sz="2000" b="0" dirty="0" err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p.a</a:t>
              </a:r>
              <a:r>
                <a:rPr lang="sk-SK" sz="2000" b="0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565268" y="1778122"/>
              <a:ext cx="6971867" cy="1524105"/>
            </a:xfrm>
            <a:prstGeom prst="roundRect">
              <a:avLst>
                <a:gd name="adj" fmla="val 10000"/>
              </a:avLst>
            </a:prstGeom>
            <a:solidFill>
              <a:srgbClr val="DCDEE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609908" y="1822762"/>
              <a:ext cx="5189338" cy="143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2400"/>
                <a:buFont typeface="Arial"/>
                <a:buNone/>
              </a:pPr>
              <a:r>
                <a:rPr lang="sk-SK" sz="2400" b="1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2. Emisia: Dlhopisy LIOQA II 2025 vo výške 6 000 000 EUR 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505359"/>
                </a:buClr>
                <a:buSzPts val="2000"/>
                <a:buFont typeface="Arial"/>
                <a:buNone/>
              </a:pPr>
              <a:r>
                <a:rPr lang="sk-SK" sz="2000" b="0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Dátum emisie 29.09.2022 s fixným výnosom do splatnosti 7% </a:t>
              </a:r>
              <a:r>
                <a:rPr lang="sk-SK" sz="2000" b="0" dirty="0" err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p.a</a:t>
              </a:r>
              <a:r>
                <a:rPr lang="sk-SK" sz="2000" b="0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695882" y="3556245"/>
              <a:ext cx="5841239" cy="1524105"/>
            </a:xfrm>
            <a:prstGeom prst="roundRect">
              <a:avLst>
                <a:gd name="adj" fmla="val 10000"/>
              </a:avLst>
            </a:prstGeom>
            <a:solidFill>
              <a:srgbClr val="DCDEE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1740522" y="3600885"/>
              <a:ext cx="4333304" cy="143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2800"/>
                <a:buFont typeface="Arial"/>
                <a:buNone/>
              </a:pPr>
              <a:r>
                <a:rPr lang="sk-SK" sz="2800" b="1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Sekundárny trh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359"/>
                </a:buClr>
                <a:buSzPts val="2800"/>
                <a:buFont typeface="Arial"/>
                <a:buNone/>
              </a:pPr>
              <a:r>
                <a:rPr lang="sk-SK" sz="2800" b="1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LIOQA I - BCPB/CDCP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505359"/>
                </a:buClr>
                <a:buSzPts val="2000"/>
                <a:buFont typeface="Arial"/>
                <a:buNone/>
              </a:pPr>
              <a:r>
                <a:rPr lang="sk-SK" sz="2000" b="1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Od 01.07.2022 s výnosom do splatnosti 7% </a:t>
              </a:r>
              <a:r>
                <a:rPr lang="sk-SK" sz="2000" b="1" dirty="0" err="1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p.a</a:t>
              </a:r>
              <a:r>
                <a:rPr lang="sk-SK" sz="2000" b="1" dirty="0">
                  <a:solidFill>
                    <a:srgbClr val="505359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5698526" y="1155779"/>
              <a:ext cx="990668" cy="9906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B0AAA4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5921426" y="1155779"/>
              <a:ext cx="544868" cy="745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5787963" y="2953520"/>
              <a:ext cx="990668" cy="9906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B0AAA4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6010863" y="2953520"/>
              <a:ext cx="544868" cy="745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8" name="Google Shape;168;p7" descr="Znak začiarknutia výplň plnou farbo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7899" y="1007924"/>
            <a:ext cx="1828238" cy="182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 descr="Obrázok, na ktorom je stôl&#10;&#10;Automaticky generovaný pop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4581" y="240195"/>
            <a:ext cx="3938404" cy="64306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0" name="Google Shape;170;p7"/>
          <p:cNvSpPr/>
          <p:nvPr/>
        </p:nvSpPr>
        <p:spPr>
          <a:xfrm>
            <a:off x="143305" y="5154817"/>
            <a:ext cx="1754089" cy="5010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F665"/>
          </a:solidFill>
          <a:ln w="12700" cap="flat" cmpd="sng">
            <a:solidFill>
              <a:srgbClr val="9FF6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28790" y="5655858"/>
            <a:ext cx="17540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>
                <a:solidFill>
                  <a:srgbClr val="9FF665"/>
                </a:solidFill>
                <a:latin typeface="Arial"/>
                <a:ea typeface="Arial"/>
                <a:cs typeface="Arial"/>
                <a:sym typeface="Arial"/>
              </a:rPr>
              <a:t>PRE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>
                <a:solidFill>
                  <a:srgbClr val="9FF665"/>
                </a:solidFill>
                <a:latin typeface="Arial"/>
                <a:ea typeface="Arial"/>
                <a:cs typeface="Arial"/>
                <a:sym typeface="Arial"/>
              </a:rPr>
              <a:t>DISTRIBÚCIU</a:t>
            </a:r>
            <a:endParaRPr/>
          </a:p>
        </p:txBody>
      </p:sp>
      <p:pic>
        <p:nvPicPr>
          <p:cNvPr id="2" name="Google Shape;168;p7" descr="Znak začiarknutia výplň plnou farbou">
            <a:extLst>
              <a:ext uri="{FF2B5EF4-FFF2-40B4-BE49-F238E27FC236}">
                <a16:creationId xmlns:a16="http://schemas.microsoft.com/office/drawing/2014/main" id="{77774311-7D71-150F-5C8C-DBA42001E4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8261" y="3185693"/>
            <a:ext cx="1828238" cy="182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4A7A-8230-2DA7-E0C0-B7124CB0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79" y="0"/>
            <a:ext cx="5795821" cy="13462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bonds 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4ED9485-905E-FD47-9970-493C7DBB47DF}"/>
              </a:ext>
            </a:extLst>
          </p:cNvPr>
          <p:cNvSpPr txBox="1"/>
          <p:nvPr/>
        </p:nvSpPr>
        <p:spPr>
          <a:xfrm>
            <a:off x="127000" y="1689100"/>
            <a:ext cx="1178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Dlhopis s nulovým kupónom je dlhový cenný papier, ktorý neplatí úroky ale namiesto toho sa obchoduje s výraznou zľavou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95F4C98-A55C-3541-B751-D3444DD926E9}"/>
              </a:ext>
            </a:extLst>
          </p:cNvPr>
          <p:cNvSpPr txBox="1"/>
          <p:nvPr/>
        </p:nvSpPr>
        <p:spPr>
          <a:xfrm>
            <a:off x="127000" y="2531359"/>
            <a:ext cx="1111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Zľava z ceny dlhopisu tvorí zhodnotenie/zisk pre klienta keď je dlhopis splatený v nominálnej hodnote (1ks = 1 000 EUR) 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D69CE9B-0E62-A44F-B9DB-DD61910E10EE}"/>
              </a:ext>
            </a:extLst>
          </p:cNvPr>
          <p:cNvSpPr txBox="1"/>
          <p:nvPr/>
        </p:nvSpPr>
        <p:spPr>
          <a:xfrm>
            <a:off x="127000" y="3503881"/>
            <a:ext cx="801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Rozdiel medzi kúpnou cenou a nominálnou hodnotou je zisk pre investora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94E2D25-B21C-D246-848A-7E060A5527DE}"/>
              </a:ext>
            </a:extLst>
          </p:cNvPr>
          <p:cNvSpPr txBox="1"/>
          <p:nvPr/>
        </p:nvSpPr>
        <p:spPr>
          <a:xfrm>
            <a:off x="127000" y="4199404"/>
            <a:ext cx="1169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Výška zľavy sa každý deň mení s blížiacim sa termínom splatnosti (stúpa cena = klesá zľava), pretože dlhopisy boli vydané 30.6.2022 s úročením 7% </a:t>
            </a:r>
            <a:r>
              <a:rPr lang="sk-SK" sz="1800" dirty="0" err="1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 3 roky.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990FC6D-AB75-A540-9FC8-17E8D3D6BBB4}"/>
              </a:ext>
            </a:extLst>
          </p:cNvPr>
          <p:cNvSpPr txBox="1"/>
          <p:nvPr/>
        </p:nvSpPr>
        <p:spPr>
          <a:xfrm>
            <a:off x="127000" y="5041663"/>
            <a:ext cx="1169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Dlhopisy sú voľne </a:t>
            </a:r>
            <a:r>
              <a:rPr lang="sk-SK" sz="1800" dirty="0">
                <a:solidFill>
                  <a:srgbClr val="505359"/>
                </a:solidFill>
                <a:sym typeface="Arial"/>
              </a:rPr>
              <a:t>prevoditeľné – keď sa klient rozhodne dlhopis pred dátumom splatnosti predať, je to možné (potreba nájsť kupujúceho) </a:t>
            </a:r>
            <a:endParaRPr lang="sk-SK" sz="1800" dirty="0">
              <a:solidFill>
                <a:srgbClr val="5053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title"/>
          </p:nvPr>
        </p:nvSpPr>
        <p:spPr>
          <a:xfrm>
            <a:off x="300179" y="-316524"/>
            <a:ext cx="8154889" cy="182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4000"/>
              <a:buFont typeface="Arial"/>
              <a:buNone/>
            </a:pPr>
            <a:r>
              <a:rPr lang="sk-SK" sz="4000" b="1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Hlavné benefity</a:t>
            </a:r>
            <a:endParaRPr sz="4000" b="1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300179" y="1001314"/>
            <a:ext cx="11591642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fixný výnos 7% </a:t>
            </a:r>
            <a:r>
              <a:rPr lang="sk-SK" sz="1800" dirty="0" err="1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p.a</a:t>
            </a: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. do splatnosti 30.6.2025</a:t>
            </a:r>
            <a:endParaRPr lang="sk-SK" sz="18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FO – po roku oslobodené od dane z príjmu (obchodované na regulovanom trhu)</a:t>
            </a:r>
            <a:endParaRPr lang="sk-SK" sz="18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transparentné projektové financovanie s ručením chorvátskej materskej spoločnosti </a:t>
            </a:r>
            <a:endParaRPr lang="sk-SK" sz="18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vysoká rozpracovanosť projektu s garantovaným kontraktom výstavby spoločnosťou STRABAG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     (k 10.11.2022 predaných 12 z 21 víl) </a:t>
            </a:r>
            <a:endParaRPr lang="sk-SK" sz="18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nulové kurzové riziko – Chorvátsko príjme od 01.01.2023 euro</a:t>
            </a:r>
            <a:endParaRPr lang="sk-SK" sz="18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  <a:latin typeface="Arial"/>
                <a:ea typeface="Arial"/>
                <a:cs typeface="Arial"/>
                <a:sym typeface="Arial"/>
              </a:rPr>
              <a:t>obľúbená dovolenková destinácia - medzinárodná klientela na kúpu a prenájom nehnuteľností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endParaRPr lang="sk-SK" sz="1800" dirty="0">
              <a:solidFill>
                <a:srgbClr val="505359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505359"/>
              </a:buClr>
              <a:buSzPts val="2400"/>
              <a:buFont typeface="Wingdings" pitchFamily="2" charset="2"/>
              <a:buChar char="Ø"/>
            </a:pPr>
            <a:r>
              <a:rPr lang="sk-SK" sz="1800" dirty="0">
                <a:solidFill>
                  <a:srgbClr val="505359"/>
                </a:solidFill>
              </a:rPr>
              <a:t>Bez vstupného poplatku pre klienta (iba transakčný + za správu)</a:t>
            </a:r>
            <a:endParaRPr sz="1800" dirty="0"/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053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1381</Words>
  <Application>Microsoft Office PowerPoint</Application>
  <PresentationFormat>Širokouhlá</PresentationFormat>
  <Paragraphs>186</Paragraphs>
  <Slides>19</Slides>
  <Notes>18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Arial</vt:lpstr>
      <vt:lpstr>Calibri</vt:lpstr>
      <vt:lpstr>Noto Sans Symbols</vt:lpstr>
      <vt:lpstr>Wingdings</vt:lpstr>
      <vt:lpstr>Office Theme</vt:lpstr>
      <vt:lpstr>Dlhopisy  LIOQA I 2025</vt:lpstr>
      <vt:lpstr>Hlavní partneri a dodávatelia</vt:lpstr>
      <vt:lpstr>Náklady LIOQA RESORT d.o.o.</vt:lpstr>
      <vt:lpstr>Financovanie LIOQA RESORT d.o.o.</vt:lpstr>
      <vt:lpstr>Výnosy LIOQA RESORT d.o.o.</vt:lpstr>
      <vt:lpstr>Prospekt Emitenta:</vt:lpstr>
      <vt:lpstr>Produkty: Zero bonds</vt:lpstr>
      <vt:lpstr>Zero bonds  </vt:lpstr>
      <vt:lpstr>Hlavné benefity</vt:lpstr>
      <vt:lpstr>Vzorový príklad</vt:lpstr>
      <vt:lpstr>Kalkulačka LIOQA</vt:lpstr>
      <vt:lpstr>Kalkulačka LIOQA</vt:lpstr>
      <vt:lpstr>Postup: Sekundárny trh (7% p.a.) </vt:lpstr>
      <vt:lpstr>Prezentácia programu PowerPoint</vt:lpstr>
      <vt:lpstr>Povinná dokumentácia pri distribúcii dlhopisov</vt:lpstr>
      <vt:lpstr>Poplatky a provízie</vt:lpstr>
      <vt:lpstr>LIOQA Resort </vt:lpstr>
      <vt:lpstr>Transparentné informácie pre investorov</vt:lpstr>
      <vt:lpstr>HABERL – Kontaktné údaje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Dlhopisy  LIOQA I 2025</dc:title>
  <dc:creator>Peter Gunda</dc:creator>
  <cp:lastModifiedBy>Marek Sokol</cp:lastModifiedBy>
  <cp:revision>16</cp:revision>
  <dcterms:created xsi:type="dcterms:W3CDTF">2022-06-20T09:30:09Z</dcterms:created>
  <dcterms:modified xsi:type="dcterms:W3CDTF">2022-12-12T14:36:10Z</dcterms:modified>
</cp:coreProperties>
</file>