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580" r:id="rId3"/>
    <p:sldId id="576" r:id="rId4"/>
    <p:sldId id="257" r:id="rId5"/>
    <p:sldId id="578" r:id="rId6"/>
    <p:sldId id="577" r:id="rId7"/>
    <p:sldId id="261" r:id="rId8"/>
    <p:sldId id="581" r:id="rId9"/>
    <p:sldId id="582" r:id="rId10"/>
    <p:sldId id="273" r:id="rId11"/>
    <p:sldId id="266" r:id="rId12"/>
    <p:sldId id="272" r:id="rId13"/>
    <p:sldId id="268" r:id="rId14"/>
    <p:sldId id="270" r:id="rId15"/>
    <p:sldId id="271" r:id="rId16"/>
    <p:sldId id="274" r:id="rId17"/>
    <p:sldId id="275" r:id="rId18"/>
    <p:sldId id="579" r:id="rId19"/>
    <p:sldId id="276" r:id="rId2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4B504-B77E-E148-ACE4-10A690FA6A71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71127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názvu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Text názvu</a:t>
            </a:r>
          </a:p>
        </p:txBody>
      </p:sp>
      <p:sp>
        <p:nvSpPr>
          <p:cNvPr id="12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B691-4A3B-AB4F-8C0E-FC5931380995}" type="datetimeFigureOut">
              <a:rPr lang="sk-SK" smtClean="0"/>
              <a:t>4.4.2023</a:t>
            </a:fld>
            <a:endParaRPr lang="sk-SK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F63CD-C266-9E45-9ECC-13BCDA8F327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26693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21" name="Text úrovně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22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názvu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 názvu</a:t>
            </a:r>
          </a:p>
        </p:txBody>
      </p:sp>
      <p:sp>
        <p:nvSpPr>
          <p:cNvPr id="30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31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39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0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názvu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48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9" name="Zástupný symbol pro text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58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 názvu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 názvu</a:t>
            </a:r>
          </a:p>
        </p:txBody>
      </p:sp>
      <p:sp>
        <p:nvSpPr>
          <p:cNvPr id="73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74" name="Zástupný symbol pro text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názvu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 názvu</a:t>
            </a:r>
          </a:p>
        </p:txBody>
      </p:sp>
      <p:sp>
        <p:nvSpPr>
          <p:cNvPr id="83" name="Zástupný symbol obrázku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8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názvu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 názvu</a:t>
            </a:r>
          </a:p>
        </p:txBody>
      </p:sp>
      <p:sp>
        <p:nvSpPr>
          <p:cNvPr id="3" name="Text úrovně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Nadpis 1"/>
          <p:cNvSpPr txBox="1">
            <a:spLocks noGrp="1"/>
          </p:cNvSpPr>
          <p:nvPr>
            <p:ph type="ctrTitle"/>
          </p:nvPr>
        </p:nvSpPr>
        <p:spPr>
          <a:xfrm>
            <a:off x="747771" y="1516303"/>
            <a:ext cx="6777871" cy="1942163"/>
          </a:xfrm>
          <a:prstGeom prst="rect">
            <a:avLst/>
          </a:prstGeom>
        </p:spPr>
        <p:txBody>
          <a:bodyPr/>
          <a:lstStyle/>
          <a:p>
            <a:r>
              <a:t>Zlatá Rezerva </a:t>
            </a:r>
            <a:br/>
            <a:r>
              <a:t>Investiční Kovy</a:t>
            </a:r>
          </a:p>
        </p:txBody>
      </p:sp>
      <p:pic>
        <p:nvPicPr>
          <p:cNvPr id="95" name="Obrázek 4" descr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208" y="389943"/>
            <a:ext cx="4791489" cy="5357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Zástupný symbol pro obsah 7" descr="Zástupný symbol pro obsah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88" y="5130878"/>
            <a:ext cx="2226100" cy="1764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Snímek obrazovky 2022-07-28 v 15.49.45.png" descr="Snímek obrazovky 2022-07-28 v 15.49.4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5412" y="6058614"/>
            <a:ext cx="2379548" cy="6041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nímek obrazovky 2022-07-28 v 20.01.12.png" descr="Snímek obrazovky 2022-07-28 v 20.01.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208" y="528580"/>
            <a:ext cx="10236235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nímek obrazovky 2022-07-28 v 20.01.29.png" descr="Snímek obrazovky 2022-07-28 v 20.01.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57" y="274941"/>
            <a:ext cx="10765486" cy="5843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Nadpis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Nový marketing, nové šance …</a:t>
            </a:r>
          </a:p>
        </p:txBody>
      </p:sp>
      <p:pic>
        <p:nvPicPr>
          <p:cNvPr id="162" name="Zástupný symbol pro obsah 5" descr="Zástupný symbol pro obsah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56" y="1967376"/>
            <a:ext cx="3860801" cy="3784601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TextovéPole 7"/>
          <p:cNvSpPr txBox="1"/>
          <p:nvPr/>
        </p:nvSpPr>
        <p:spPr>
          <a:xfrm>
            <a:off x="5989320" y="5791994"/>
            <a:ext cx="3770224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0000"/>
                </a:solidFill>
                <a:latin typeface="Lucida Calligraphy Italic"/>
                <a:ea typeface="Lucida Calligraphy Italic"/>
                <a:cs typeface="Lucida Calligraphy Italic"/>
                <a:sym typeface="Lucida Calligraphy Italic"/>
              </a:defRPr>
            </a:lvl1pPr>
          </a:lstStyle>
          <a:p>
            <a:r>
              <a:t>Pokud někoho miluji …</a:t>
            </a:r>
          </a:p>
        </p:txBody>
      </p:sp>
      <p:pic>
        <p:nvPicPr>
          <p:cNvPr id="164" name="Zástupný symbol pro obsah 7" descr="Zástupný symbol pro obsah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995" y="2405526"/>
            <a:ext cx="3937001" cy="290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Snímek obrazovky 2022-07-28 v 15.49.45.png" descr="Snímek obrazovky 2022-07-28 v 15.49.4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5412" y="6058614"/>
            <a:ext cx="2379548" cy="6041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Nadpis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Nový marketing, nové šance …</a:t>
            </a:r>
          </a:p>
        </p:txBody>
      </p:sp>
      <p:pic>
        <p:nvPicPr>
          <p:cNvPr id="140" name="Zástupný symbol pro obsah 10" descr="Zástupný symbol pro obsah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350" y="2216943"/>
            <a:ext cx="4051300" cy="3568701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TextovéPole 11"/>
          <p:cNvSpPr txBox="1"/>
          <p:nvPr/>
        </p:nvSpPr>
        <p:spPr>
          <a:xfrm>
            <a:off x="5989320" y="5791994"/>
            <a:ext cx="1663710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0000"/>
                </a:solidFill>
                <a:latin typeface="Lucida Calligraphy Italic"/>
                <a:ea typeface="Lucida Calligraphy Italic"/>
                <a:cs typeface="Lucida Calligraphy Italic"/>
                <a:sym typeface="Lucida Calligraphy Italic"/>
              </a:defRPr>
            </a:lvl1pPr>
          </a:lstStyle>
          <a:p>
            <a:r>
              <a:t>Z lásky …</a:t>
            </a:r>
          </a:p>
        </p:txBody>
      </p:sp>
      <p:pic>
        <p:nvPicPr>
          <p:cNvPr id="142" name="Snímek obrazovky 2022-07-28 v 15.49.45.png" descr="Snímek obrazovky 2022-07-28 v 15.49.4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5412" y="6058614"/>
            <a:ext cx="2379548" cy="6041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Zástupný symbol pro obsah 5" descr="Zástupný symbol pro obsah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050" y="2280443"/>
            <a:ext cx="4279900" cy="3441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Zástupný symbol pro obsah 7" descr="Zástupný symbol pro obsah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053" y="2041695"/>
            <a:ext cx="5862047" cy="4638505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Nadpis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Nový marketing, nové šance …</a:t>
            </a:r>
          </a:p>
        </p:txBody>
      </p:sp>
      <p:sp>
        <p:nvSpPr>
          <p:cNvPr id="152" name="TextovéPole 9"/>
          <p:cNvSpPr txBox="1"/>
          <p:nvPr/>
        </p:nvSpPr>
        <p:spPr>
          <a:xfrm>
            <a:off x="5989320" y="5791994"/>
            <a:ext cx="3034418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0000"/>
                </a:solidFill>
                <a:latin typeface="Lucida Calligraphy Italic"/>
                <a:ea typeface="Lucida Calligraphy Italic"/>
                <a:cs typeface="Lucida Calligraphy Italic"/>
                <a:sym typeface="Lucida Calligraphy Italic"/>
              </a:defRPr>
            </a:lvl1pPr>
          </a:lstStyle>
          <a:p>
            <a:r>
              <a:t>Narození dítěte …</a:t>
            </a:r>
          </a:p>
        </p:txBody>
      </p:sp>
      <p:pic>
        <p:nvPicPr>
          <p:cNvPr id="153" name="Snímek obrazovky 2022-07-28 v 15.49.45.png" descr="Snímek obrazovky 2022-07-28 v 15.49.4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5412" y="6058614"/>
            <a:ext cx="2379548" cy="6041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Nadpis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Nový marketing, nové šance …</a:t>
            </a:r>
          </a:p>
        </p:txBody>
      </p:sp>
      <p:pic>
        <p:nvPicPr>
          <p:cNvPr id="156" name="Zástupný symbol pro obsah 7" descr="Zástupný symbol pro obsah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2204243"/>
            <a:ext cx="4089400" cy="359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Zástupný symbol pro obsah 11" descr="Zástupný symbol pro obsah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600" y="2204243"/>
            <a:ext cx="4165600" cy="3505201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TextovéPole 12"/>
          <p:cNvSpPr txBox="1"/>
          <p:nvPr/>
        </p:nvSpPr>
        <p:spPr>
          <a:xfrm>
            <a:off x="5989320" y="5791994"/>
            <a:ext cx="3097223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0000"/>
                </a:solidFill>
                <a:latin typeface="Lucida Calligraphy Italic"/>
                <a:ea typeface="Lucida Calligraphy Italic"/>
                <a:cs typeface="Lucida Calligraphy Italic"/>
                <a:sym typeface="Lucida Calligraphy Italic"/>
              </a:defRPr>
            </a:lvl1pPr>
          </a:lstStyle>
          <a:p>
            <a:r>
              <a:t>K narozeninám …</a:t>
            </a:r>
          </a:p>
        </p:txBody>
      </p:sp>
      <p:pic>
        <p:nvPicPr>
          <p:cNvPr id="159" name="Snímek obrazovky 2022-07-28 v 15.49.45.png" descr="Snímek obrazovky 2022-07-28 v 15.49.4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5412" y="6058614"/>
            <a:ext cx="2379548" cy="6041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zr_skladackaA4_zlato_sk.jpg" descr="zr_skladackaA4_zlato_s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249" y="-57693"/>
            <a:ext cx="10179502" cy="72019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zr_skladackaA4_zlato_sk.jpg" descr="zr_skladackaA4_zlato_s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295" y="-1"/>
            <a:ext cx="9693410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E972C4F-1DEF-8977-7937-AE7E6B8A4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894" y="0"/>
            <a:ext cx="4846211" cy="6858000"/>
          </a:xfrm>
          <a:prstGeom prst="rect">
            <a:avLst/>
          </a:prstGeom>
        </p:spPr>
      </p:pic>
      <p:pic>
        <p:nvPicPr>
          <p:cNvPr id="4" name="Snímek obrazovky 2022-07-28 v 15.49.45.png" descr="Snímek obrazovky 2022-07-28 v 15.49.45.png">
            <a:extLst>
              <a:ext uri="{FF2B5EF4-FFF2-40B4-BE49-F238E27FC236}">
                <a16:creationId xmlns:a16="http://schemas.microsoft.com/office/drawing/2014/main" id="{6BC4EEE3-E33B-CD62-2A91-BD2FF5E53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5412" y="6058614"/>
            <a:ext cx="2379548" cy="60418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2111703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Obrázek 4" descr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238" y="55210"/>
            <a:ext cx="3599524" cy="4024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Snímek obrazovky 2022-07-28 v 15.49.45.png" descr="Snímek obrazovky 2022-07-28 v 15.49.4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4212" y="5618884"/>
            <a:ext cx="3105000" cy="7883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Zástupný symbol pro obsah 7" descr="Zástupný symbol pro obsah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88" y="5130878"/>
            <a:ext cx="2226100" cy="1764391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e-mail : centrala@zlatarezerva.cz                          telefon :   +420 733 729 022"/>
          <p:cNvSpPr txBox="1"/>
          <p:nvPr/>
        </p:nvSpPr>
        <p:spPr>
          <a:xfrm>
            <a:off x="1514953" y="4275538"/>
            <a:ext cx="9162094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300"/>
            </a:pPr>
            <a:r>
              <a:t> e-mail :</a:t>
            </a:r>
            <a:r>
              <a:rPr b="1"/>
              <a:t> centrala@zlatarezerva.cz</a:t>
            </a:r>
            <a:r>
              <a:t>                          telefon :   </a:t>
            </a:r>
            <a:r>
              <a:rPr b="1"/>
              <a:t>+420 733 729 022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DC45FBF-61FE-0340-6F2E-D3D2017268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6" y="641550"/>
            <a:ext cx="2661557" cy="159002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8A309E2-0CEC-BDF6-E871-019928462D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942" y="5028493"/>
            <a:ext cx="2661557" cy="159002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D02D070-CCCA-3A2F-82AC-FF3EEC3BAB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113" y="2067443"/>
            <a:ext cx="2661557" cy="159002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Nadpis 1"/>
          <p:cNvSpPr txBox="1">
            <a:spLocks noGrp="1"/>
          </p:cNvSpPr>
          <p:nvPr>
            <p:ph type="ctrTitle"/>
          </p:nvPr>
        </p:nvSpPr>
        <p:spPr>
          <a:xfrm>
            <a:off x="747771" y="1516303"/>
            <a:ext cx="6777871" cy="1942163"/>
          </a:xfrm>
          <a:prstGeom prst="rect">
            <a:avLst/>
          </a:prstGeom>
        </p:spPr>
        <p:txBody>
          <a:bodyPr/>
          <a:lstStyle/>
          <a:p>
            <a:r>
              <a:t>Zlatá Rezerva </a:t>
            </a:r>
            <a:br/>
            <a:r>
              <a:t>Investiční Kovy</a:t>
            </a:r>
          </a:p>
        </p:txBody>
      </p:sp>
      <p:pic>
        <p:nvPicPr>
          <p:cNvPr id="96" name="Zástupný symbol pro obsah 7" descr="Zástupný symbol pro obsah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88" y="5130878"/>
            <a:ext cx="2226100" cy="1764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Snímek obrazovky 2022-07-28 v 15.49.45.png" descr="Snímek obrazovky 2022-07-28 v 15.49.4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5412" y="6058614"/>
            <a:ext cx="2379548" cy="6041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Obrázek 1" descr="Obsah obrázku osoba, muž, nošení, oblek&#10;&#10;Popis byl vytvořen automaticky">
            <a:extLst>
              <a:ext uri="{FF2B5EF4-FFF2-40B4-BE49-F238E27FC236}">
                <a16:creationId xmlns:a16="http://schemas.microsoft.com/office/drawing/2014/main" id="{CE824801-3E95-C293-7A12-6491DB9B3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3410" y="1409213"/>
            <a:ext cx="1710179" cy="1867098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D2B6C8BE-079A-9194-424B-8A48BD02099E}"/>
              </a:ext>
            </a:extLst>
          </p:cNvPr>
          <p:cNvSpPr txBox="1">
            <a:spLocks/>
          </p:cNvSpPr>
          <p:nvPr/>
        </p:nvSpPr>
        <p:spPr>
          <a:xfrm>
            <a:off x="1362699" y="3766458"/>
            <a:ext cx="9144000" cy="916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 fontScale="25000" lnSpcReduction="20000"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sk-SK" dirty="0"/>
              <a:t> </a:t>
            </a:r>
            <a:br>
              <a:rPr lang="sk-SK" sz="3100" dirty="0"/>
            </a:br>
            <a:br>
              <a:rPr lang="sk-SK" sz="3100" dirty="0"/>
            </a:br>
            <a:br>
              <a:rPr lang="sk-SK" sz="9600" dirty="0"/>
            </a:br>
            <a:br>
              <a:rPr lang="sk-SK" sz="9600" dirty="0"/>
            </a:br>
            <a:r>
              <a:rPr lang="sk-SK" sz="9600" dirty="0" err="1"/>
              <a:t>Josef</a:t>
            </a:r>
            <a:r>
              <a:rPr lang="sk-SK" sz="9600" dirty="0"/>
              <a:t> </a:t>
            </a:r>
            <a:r>
              <a:rPr lang="sk-SK" sz="9600" dirty="0" err="1"/>
              <a:t>Řehořík</a:t>
            </a:r>
            <a:r>
              <a:rPr lang="sk-SK" sz="9600" dirty="0"/>
              <a:t>  -  </a:t>
            </a:r>
            <a:r>
              <a:rPr lang="cs-CZ" sz="9600" dirty="0" err="1"/>
              <a:t>Key</a:t>
            </a:r>
            <a:r>
              <a:rPr lang="cs-CZ" sz="9600" dirty="0"/>
              <a:t> </a:t>
            </a:r>
            <a:r>
              <a:rPr lang="cs-CZ" sz="9600" dirty="0" err="1"/>
              <a:t>account</a:t>
            </a:r>
            <a:r>
              <a:rPr lang="cs-CZ" sz="9600" dirty="0"/>
              <a:t> manager</a:t>
            </a:r>
            <a:br>
              <a:rPr lang="sk-SK" sz="9600" dirty="0"/>
            </a:br>
            <a:r>
              <a:rPr lang="sk-SK" sz="9600" dirty="0"/>
              <a:t>  603 811 222</a:t>
            </a:r>
            <a:br>
              <a:rPr lang="sk-SK" sz="9600" dirty="0"/>
            </a:br>
            <a:r>
              <a:rPr lang="sk-SK" sz="9600" dirty="0" err="1"/>
              <a:t>centrala@zlatarezerva.cz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54903764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B8A786A-1B3E-2E24-202D-98FE7D39F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72" y="5278720"/>
            <a:ext cx="4893192" cy="121415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08C7F38-ADAA-A6D1-5949-2ACD5073F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72" y="2684604"/>
            <a:ext cx="4318000" cy="1600200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E1061D1D-098C-FCD0-1061-A59AF2394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447" y="4270365"/>
            <a:ext cx="4890889" cy="11808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AD1E0D9-488A-CF67-633D-58CF27FF96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4007" y="1288176"/>
            <a:ext cx="6644315" cy="1259318"/>
          </a:xfrm>
          <a:prstGeom prst="rect">
            <a:avLst/>
          </a:prstGeom>
        </p:spPr>
      </p:pic>
      <p:pic>
        <p:nvPicPr>
          <p:cNvPr id="2" name="Snímek obrazovky 2022-07-28 v 15.49.45.png" descr="Snímek obrazovky 2022-07-28 v 15.49.45.png">
            <a:extLst>
              <a:ext uri="{FF2B5EF4-FFF2-40B4-BE49-F238E27FC236}">
                <a16:creationId xmlns:a16="http://schemas.microsoft.com/office/drawing/2014/main" id="{D15F3E42-88C8-563B-F2AB-7A932E1953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5412" y="6058614"/>
            <a:ext cx="2379548" cy="60418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BD037D3D-26D7-17EB-982C-7432D56806F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cs-CZ"/>
              <a:t>Situace na trhu 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8192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Nadpis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Situace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trhu</a:t>
            </a:r>
            <a:r>
              <a:rPr dirty="0"/>
              <a:t> …</a:t>
            </a:r>
          </a:p>
        </p:txBody>
      </p:sp>
      <p:sp>
        <p:nvSpPr>
          <p:cNvPr id="100" name="Obdélník 7"/>
          <p:cNvSpPr/>
          <p:nvPr/>
        </p:nvSpPr>
        <p:spPr>
          <a:xfrm>
            <a:off x="6423102" y="5029200"/>
            <a:ext cx="3836021" cy="4237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1" name="Obdélník 8"/>
          <p:cNvSpPr/>
          <p:nvPr/>
        </p:nvSpPr>
        <p:spPr>
          <a:xfrm>
            <a:off x="1797050" y="5330283"/>
            <a:ext cx="3198697" cy="5188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02" name="Snímek obrazovky 2022-07-28 v 15.49.45.png" descr="Snímek obrazovky 2022-07-28 v 15.49.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5412" y="6058614"/>
            <a:ext cx="2379548" cy="6041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0CD920CF-6BFF-D25F-7AEB-FE41E01F9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52" y="2141990"/>
            <a:ext cx="5634264" cy="1351120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8FD820CD-63DE-2466-F911-4848AB571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3" y="5241073"/>
            <a:ext cx="5988050" cy="1394765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3F8DBF08-FB3B-FA9A-A587-73BA70F02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582" y="1455430"/>
            <a:ext cx="5751286" cy="1201218"/>
          </a:xfrm>
          <a:prstGeom prst="rect">
            <a:avLst/>
          </a:prstGeom>
        </p:spPr>
      </p:pic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5EA766C2-A860-DF3E-54CD-AC2B7E64E8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8812" y="3418766"/>
            <a:ext cx="6324600" cy="1587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jekt pre obsah 7">
            <a:extLst>
              <a:ext uri="{FF2B5EF4-FFF2-40B4-BE49-F238E27FC236}">
                <a16:creationId xmlns:a16="http://schemas.microsoft.com/office/drawing/2014/main" id="{D0B69B25-F0BE-9A56-586B-889DC70305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8115" y="441885"/>
            <a:ext cx="9007406" cy="4583360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470" y="-575803"/>
            <a:ext cx="5549900" cy="5486400"/>
          </a:xfrm>
          <a:prstGeom prst="rect">
            <a:avLst/>
          </a:prstGeom>
        </p:spPr>
      </p:pic>
      <p:pic>
        <p:nvPicPr>
          <p:cNvPr id="11" name="Zástupný objekt pre obsah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22"/>
          <a:stretch/>
        </p:blipFill>
        <p:spPr>
          <a:xfrm>
            <a:off x="1858399" y="5107837"/>
            <a:ext cx="9007406" cy="86127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B1DF407-37F2-9021-1B8D-4B3BB1DAC5D5}"/>
              </a:ext>
            </a:extLst>
          </p:cNvPr>
          <p:cNvSpPr txBox="1"/>
          <p:nvPr/>
        </p:nvSpPr>
        <p:spPr>
          <a:xfrm>
            <a:off x="967552" y="592095"/>
            <a:ext cx="746957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800" dirty="0"/>
              <a:t>Vývoj ceny zlata od vzniku EURA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286C316-EA61-6D5F-F899-005D7977B654}"/>
              </a:ext>
            </a:extLst>
          </p:cNvPr>
          <p:cNvSpPr txBox="1"/>
          <p:nvPr/>
        </p:nvSpPr>
        <p:spPr>
          <a:xfrm>
            <a:off x="1858399" y="5321387"/>
            <a:ext cx="9007406" cy="52322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dirty="0"/>
              <a:t>Za posledních 20 roků vyrostla cena o více jak 500%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E77E651-EA00-00A4-A2E4-7034D7A4FFC2}"/>
              </a:ext>
            </a:extLst>
          </p:cNvPr>
          <p:cNvSpPr txBox="1"/>
          <p:nvPr/>
        </p:nvSpPr>
        <p:spPr>
          <a:xfrm>
            <a:off x="9093053" y="3986371"/>
            <a:ext cx="616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Euro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46D1FEC-8EAA-AB6D-9AF9-156A3DA34ED0}"/>
              </a:ext>
            </a:extLst>
          </p:cNvPr>
          <p:cNvSpPr txBox="1"/>
          <p:nvPr/>
        </p:nvSpPr>
        <p:spPr>
          <a:xfrm>
            <a:off x="9076542" y="1148535"/>
            <a:ext cx="649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Zlato</a:t>
            </a:r>
          </a:p>
        </p:txBody>
      </p:sp>
      <p:cxnSp>
        <p:nvCxnSpPr>
          <p:cNvPr id="10" name="Přímá spojovací šipka 9">
            <a:extLst>
              <a:ext uri="{FF2B5EF4-FFF2-40B4-BE49-F238E27FC236}">
                <a16:creationId xmlns:a16="http://schemas.microsoft.com/office/drawing/2014/main" id="{3A39F815-6723-D9AF-0404-08670FC20D4A}"/>
              </a:ext>
            </a:extLst>
          </p:cNvPr>
          <p:cNvCxnSpPr/>
          <p:nvPr/>
        </p:nvCxnSpPr>
        <p:spPr>
          <a:xfrm>
            <a:off x="9461105" y="1517867"/>
            <a:ext cx="0" cy="248400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Snímek obrazovky 2022-07-28 v 15.49.45.png" descr="Snímek obrazovky 2022-07-28 v 15.49.45.png">
            <a:extLst>
              <a:ext uri="{FF2B5EF4-FFF2-40B4-BE49-F238E27FC236}">
                <a16:creationId xmlns:a16="http://schemas.microsoft.com/office/drawing/2014/main" id="{7E1D1ED6-CAC5-0311-E3FE-2191A11220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5412" y="6058614"/>
            <a:ext cx="2379548" cy="60418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366114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7B222D-2E49-545D-9B7B-CEABA7C1E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zlato ……..?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D3E627A-2D8E-C6AE-4F99-B2C8EBE82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68457"/>
            <a:ext cx="4676775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Klient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Ochrání proti inflaci</a:t>
            </a:r>
          </a:p>
          <a:p>
            <a:pPr marL="0" indent="0">
              <a:buNone/>
            </a:pPr>
            <a:r>
              <a:rPr lang="cs-CZ" dirty="0"/>
              <a:t>Udrží hodnotu majetku v období krizí</a:t>
            </a:r>
          </a:p>
          <a:p>
            <a:pPr marL="0" indent="0">
              <a:buNone/>
            </a:pPr>
            <a:r>
              <a:rPr lang="cs-CZ" dirty="0"/>
              <a:t>Je osvobozeno od DPH</a:t>
            </a:r>
          </a:p>
          <a:p>
            <a:pPr marL="0" indent="0">
              <a:buNone/>
            </a:pPr>
            <a:r>
              <a:rPr lang="cs-CZ" dirty="0"/>
              <a:t>Vlastnictví je anonymní</a:t>
            </a:r>
          </a:p>
          <a:p>
            <a:pPr marL="0" indent="0">
              <a:buNone/>
            </a:pPr>
            <a:r>
              <a:rPr lang="cs-CZ" dirty="0"/>
              <a:t>Zlato je likvidní</a:t>
            </a:r>
          </a:p>
          <a:p>
            <a:pPr marL="0" indent="0">
              <a:buNone/>
            </a:pPr>
            <a:r>
              <a:rPr lang="cs-CZ" dirty="0" err="1"/>
              <a:t>Připravidelném</a:t>
            </a:r>
            <a:r>
              <a:rPr lang="cs-CZ" dirty="0"/>
              <a:t> investování neřeším volatilitu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text 2">
            <a:extLst>
              <a:ext uri="{FF2B5EF4-FFF2-40B4-BE49-F238E27FC236}">
                <a16:creationId xmlns:a16="http://schemas.microsoft.com/office/drawing/2014/main" id="{840CA977-CBEE-2C30-CDBB-571FA09254B8}"/>
              </a:ext>
            </a:extLst>
          </p:cNvPr>
          <p:cNvSpPr txBox="1">
            <a:spLocks/>
          </p:cNvSpPr>
          <p:nvPr/>
        </p:nvSpPr>
        <p:spPr>
          <a:xfrm>
            <a:off x="6677025" y="1668457"/>
            <a:ext cx="4676775" cy="4503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 fontScale="92500"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cs-CZ" dirty="0"/>
              <a:t>Spolupracovník</a:t>
            </a:r>
          </a:p>
          <a:p>
            <a:pPr hangingPunct="1"/>
            <a:endParaRPr lang="cs-CZ" dirty="0"/>
          </a:p>
          <a:p>
            <a:pPr marL="0" indent="0" hangingPunct="1">
              <a:buNone/>
            </a:pPr>
            <a:r>
              <a:rPr lang="cs-CZ" dirty="0"/>
              <a:t>Prodej zlata není regulován</a:t>
            </a:r>
          </a:p>
          <a:p>
            <a:pPr marL="0" indent="0" hangingPunct="1">
              <a:buNone/>
            </a:pPr>
            <a:r>
              <a:rPr lang="cs-CZ" dirty="0"/>
              <a:t>Okamžité zapracování nováčka</a:t>
            </a:r>
          </a:p>
          <a:p>
            <a:pPr marL="0" indent="0" hangingPunct="1">
              <a:buNone/>
            </a:pPr>
            <a:r>
              <a:rPr lang="cs-CZ" dirty="0"/>
              <a:t>Okamžitá provize</a:t>
            </a:r>
          </a:p>
          <a:p>
            <a:pPr marL="0" indent="0" hangingPunct="1">
              <a:buNone/>
            </a:pPr>
            <a:r>
              <a:rPr lang="cs-CZ" dirty="0"/>
              <a:t>Není storno</a:t>
            </a:r>
          </a:p>
          <a:p>
            <a:pPr marL="0" indent="0" hangingPunct="1">
              <a:buNone/>
            </a:pPr>
            <a:r>
              <a:rPr lang="cs-CZ" dirty="0"/>
              <a:t>Následná péče o klienta</a:t>
            </a:r>
          </a:p>
          <a:p>
            <a:pPr marL="0" indent="0" hangingPunct="1">
              <a:buNone/>
            </a:pPr>
            <a:r>
              <a:rPr lang="cs-CZ" dirty="0"/>
              <a:t>Bez podpisu, bez papíru</a:t>
            </a:r>
          </a:p>
          <a:p>
            <a:pPr marL="0" indent="0" hangingPunct="1">
              <a:buNone/>
            </a:pPr>
            <a:r>
              <a:rPr lang="cs-CZ" dirty="0"/>
              <a:t>Vysoká image, kvalitní doporučení</a:t>
            </a:r>
          </a:p>
          <a:p>
            <a:pPr marL="0" indent="0" hangingPunct="1">
              <a:buNone/>
            </a:pPr>
            <a:endParaRPr lang="cs-CZ" dirty="0"/>
          </a:p>
        </p:txBody>
      </p:sp>
      <p:pic>
        <p:nvPicPr>
          <p:cNvPr id="5" name="Snímek obrazovky 2022-07-28 v 15.49.45.png" descr="Snímek obrazovky 2022-07-28 v 15.49.45.png">
            <a:extLst>
              <a:ext uri="{FF2B5EF4-FFF2-40B4-BE49-F238E27FC236}">
                <a16:creationId xmlns:a16="http://schemas.microsoft.com/office/drawing/2014/main" id="{8AE56E5A-6A53-9DBC-1763-904C16DB6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5412" y="6058614"/>
            <a:ext cx="2379548" cy="60418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4154028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Snímek obrazovky 2022-07-28 v 15.49.45.png" descr="Snímek obrazovky 2022-07-28 v 15.49.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5412" y="6058614"/>
            <a:ext cx="2379548" cy="6041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A333D0A-8190-BAFB-3703-0A902D0A9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464" y="0"/>
            <a:ext cx="4869071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Webové stránky&#10;&#10;Popis byl vytvořen automaticky">
            <a:extLst>
              <a:ext uri="{FF2B5EF4-FFF2-40B4-BE49-F238E27FC236}">
                <a16:creationId xmlns:a16="http://schemas.microsoft.com/office/drawing/2014/main" id="{F1793851-3072-FE81-85DE-85B6A6978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56" y="628650"/>
            <a:ext cx="8701088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4902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A75CFA9E-D19A-9218-9A1B-D021CF2E1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246" y="714375"/>
            <a:ext cx="8671507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795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Motiv Office">
  <a:themeElements>
    <a:clrScheme name="Motiv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Motiv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tiv Office">
  <a:themeElements>
    <a:clrScheme name="Motiv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Motiv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5644</TotalTime>
  <Words>165</Words>
  <Application>Microsoft Macintosh PowerPoint</Application>
  <PresentationFormat>Širokoúhlá obrazovka</PresentationFormat>
  <Paragraphs>37</Paragraphs>
  <Slides>19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3" baseType="lpstr">
      <vt:lpstr>Arial</vt:lpstr>
      <vt:lpstr>Calibri</vt:lpstr>
      <vt:lpstr>Lucida Calligraphy Italic</vt:lpstr>
      <vt:lpstr>Motiv Office</vt:lpstr>
      <vt:lpstr>Zlatá Rezerva  Investiční Kovy</vt:lpstr>
      <vt:lpstr>Zlatá Rezerva  Investiční Kovy</vt:lpstr>
      <vt:lpstr>Prezentace aplikace PowerPoint</vt:lpstr>
      <vt:lpstr>Situace na trhu …</vt:lpstr>
      <vt:lpstr>Prezentace aplikace PowerPoint</vt:lpstr>
      <vt:lpstr>Proč zlato ……..?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Nový marketing, nové šance …</vt:lpstr>
      <vt:lpstr>Nový marketing, nové šance …</vt:lpstr>
      <vt:lpstr>Nový marketing, nové šance …</vt:lpstr>
      <vt:lpstr>Nový marketing, nové šance …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Zlatá Rezerva  Investiční Kovy</dc:title>
  <cp:lastModifiedBy>Josef Řehořík</cp:lastModifiedBy>
  <cp:revision>8</cp:revision>
  <dcterms:modified xsi:type="dcterms:W3CDTF">2023-04-04T18:44:22Z</dcterms:modified>
</cp:coreProperties>
</file>