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4" r:id="rId3"/>
    <p:sldId id="266" r:id="rId4"/>
    <p:sldId id="275" r:id="rId5"/>
    <p:sldId id="274" r:id="rId6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90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65DB24-F7C9-C9D9-9953-1176573CEA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A1C525D-3CE9-D222-208B-40FCE0662B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0F411D76-D3D5-8A96-3FBA-A31A421ED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3.5.2023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E42F0715-A1A1-D2F1-B009-19C744D55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3A2B9CEB-F6F2-FD41-1F45-17139BA3F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97140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F8BEA3-A74D-04D4-BC71-8A920E4B2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3B6D0EDB-A0EC-5E7B-60DC-ED388F6081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FF6C0159-C651-BC81-CBA1-CA8548A43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3.5.2023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9B06492A-2F42-41FD-10DE-9CAC44740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3273941E-487D-C923-DEC7-5C25F6DE6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30472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F4DA7CD0-2F72-50BA-66A9-0CD7085ED5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110FFABA-E885-C1B2-C5A6-E03C7C2DE0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0C2F05D2-4FE4-3CB9-9F7B-42106BAC8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3.5.2023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6444FDE3-BB0E-B381-80A3-FE6384E82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917B6092-7E21-3A8E-7FD3-B25D22538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176449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095999" y="1619249"/>
            <a:ext cx="3638550" cy="4533900"/>
          </a:xfrm>
          <a:custGeom>
            <a:avLst/>
            <a:gdLst>
              <a:gd name="connsiteX0" fmla="*/ 244474 w 3638550"/>
              <a:gd name="connsiteY0" fmla="*/ 0 h 4533900"/>
              <a:gd name="connsiteX1" fmla="*/ 3394076 w 3638550"/>
              <a:gd name="connsiteY1" fmla="*/ 0 h 4533900"/>
              <a:gd name="connsiteX2" fmla="*/ 3638550 w 3638550"/>
              <a:gd name="connsiteY2" fmla="*/ 244474 h 4533900"/>
              <a:gd name="connsiteX3" fmla="*/ 3638550 w 3638550"/>
              <a:gd name="connsiteY3" fmla="*/ 4289426 h 4533900"/>
              <a:gd name="connsiteX4" fmla="*/ 3394076 w 3638550"/>
              <a:gd name="connsiteY4" fmla="*/ 4533900 h 4533900"/>
              <a:gd name="connsiteX5" fmla="*/ 244474 w 3638550"/>
              <a:gd name="connsiteY5" fmla="*/ 4533900 h 4533900"/>
              <a:gd name="connsiteX6" fmla="*/ 0 w 3638550"/>
              <a:gd name="connsiteY6" fmla="*/ 4289426 h 4533900"/>
              <a:gd name="connsiteX7" fmla="*/ 0 w 3638550"/>
              <a:gd name="connsiteY7" fmla="*/ 244474 h 4533900"/>
              <a:gd name="connsiteX8" fmla="*/ 244474 w 3638550"/>
              <a:gd name="connsiteY8" fmla="*/ 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38550" h="4533900">
                <a:moveTo>
                  <a:pt x="244474" y="0"/>
                </a:moveTo>
                <a:lnTo>
                  <a:pt x="3394076" y="0"/>
                </a:lnTo>
                <a:cubicBezTo>
                  <a:pt x="3529095" y="0"/>
                  <a:pt x="3638550" y="109455"/>
                  <a:pt x="3638550" y="244474"/>
                </a:cubicBezTo>
                <a:lnTo>
                  <a:pt x="3638550" y="4289426"/>
                </a:lnTo>
                <a:cubicBezTo>
                  <a:pt x="3638550" y="4424445"/>
                  <a:pt x="3529095" y="4533900"/>
                  <a:pt x="3394076" y="4533900"/>
                </a:cubicBezTo>
                <a:lnTo>
                  <a:pt x="244474" y="4533900"/>
                </a:lnTo>
                <a:cubicBezTo>
                  <a:pt x="109455" y="4533900"/>
                  <a:pt x="0" y="4424445"/>
                  <a:pt x="0" y="4289426"/>
                </a:cubicBezTo>
                <a:lnTo>
                  <a:pt x="0" y="244474"/>
                </a:lnTo>
                <a:cubicBezTo>
                  <a:pt x="0" y="109455"/>
                  <a:pt x="109455" y="0"/>
                  <a:pt x="24447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127575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A650D79-55F8-CCD0-3C30-AECFF4C34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5DD76C2-E907-D708-C314-2ADFEA8CEB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DAF9236C-7D83-A689-C305-2567BED95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3.5.2023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92BCFB19-8269-E844-50A6-6DE951DB8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03752047-FAA1-0F14-1D00-6621BB475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94559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0CD771-432C-3C42-ADAA-6AF187F7F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29BAB59-E8D3-E04B-31D2-CFB213D46E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E5D280CF-E448-41CF-163A-294CE6E45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3.5.2023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7C1A1A4A-5DAA-8D2C-3481-AE93BBB8D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73075267-4316-6C65-33CC-0BEFE4289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27209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ACA66A0-2C8D-F8B2-BC22-7E39CD8FD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4E86E4F-6C36-9970-2E41-AF6C32635C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BDD5FA43-7484-9E0A-8235-72F196E71F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E1A1CB7B-6DE4-A013-EFA2-F0E2479B6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3.5.2023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56CE052F-00AA-16F0-E95B-9A4DAB031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30747F14-B745-5C44-0C6D-9FAFF7913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44022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19190F8-6770-EE2F-B6BB-9BC3DA158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78EC743-AB49-7C9D-C00A-035BB9B826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B81962BE-5EE4-FE33-93FE-30D135520E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ABE44060-C8E5-B6E7-5391-D231EEDC40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77AA2026-4E61-2E3B-BCFE-DD9E327F21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3F7D0C73-52E0-2F61-93B9-EEE4F28DE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3.5.2023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998B319E-E03A-F91B-81FC-F021FB038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53CEB3E7-0A64-CCA4-1ECF-0DC37F77E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00464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E8198F-8609-FB56-9A37-7D476A99B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BE8A1158-833D-1B9D-A340-059CCF7C7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3.5.2023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0C6DADD0-30BC-5330-FC5F-54840E92B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A0880E99-B596-2AEC-48FC-C1E4C2FFC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41486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0AA73E28-507A-2538-3AB5-E2B28B647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3.5.2023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7FFF7DF7-FA29-341A-6F79-3F4F65170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BC302E4B-D458-A27C-4573-7E0470AA6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71111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187391-6E5D-52F9-EDBF-1F6EFD4EF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C231E080-4066-F269-F072-E5D24493C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B2AD9641-58C4-4FD9-9FF3-8FA8B8614B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915B65AD-974A-59BD-B78B-4F781B6D9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3.5.2023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113441C8-4688-182B-E2C2-87E37C20F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D626281D-9FC9-CB5D-7A94-927796C54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41796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DDF174-B183-3325-EF49-B593AAAE6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DD316F62-5986-2563-CE8E-E3D7E30453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D0BDF309-E5C7-02E0-A2EA-AC9A47CA2F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C03B2758-045A-A73D-A782-F11293798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3.5.2023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AEC5F866-B7A6-D6D0-B1CE-8E63015D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E8BAC31F-6264-AD4D-41BD-9A6AE93CC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76985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FDD464D3-4CD3-C7C2-3C3C-8152FC543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750456F-60EA-2085-448C-6441A3E0B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764FF80C-D608-A1D4-E1AA-BBA577B4E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18435-E349-40FA-9DFE-938701343293}" type="datetimeFigureOut">
              <a:rPr lang="sk-SK" smtClean="0"/>
              <a:t>3.5.2023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45415128-618C-2F51-2DAF-401D58BB5A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275E7651-B046-7F9D-5E70-C100E8725E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12261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D9211604-DAE6-23CC-70A6-41D3182491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" r="3437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151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F9C4AE-E007-4FA2-827E-B2216E8BB85E}"/>
              </a:ext>
            </a:extLst>
          </p:cNvPr>
          <p:cNvSpPr/>
          <p:nvPr/>
        </p:nvSpPr>
        <p:spPr>
          <a:xfrm>
            <a:off x="7569200" y="294641"/>
            <a:ext cx="4384674" cy="2838450"/>
          </a:xfrm>
          <a:prstGeom prst="roundRect">
            <a:avLst>
              <a:gd name="adj" fmla="val 8547"/>
            </a:avLst>
          </a:prstGeom>
          <a:solidFill>
            <a:srgbClr val="072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6388" name="TextBox 11">
            <a:extLst>
              <a:ext uri="{FF2B5EF4-FFF2-40B4-BE49-F238E27FC236}">
                <a16:creationId xmlns:a16="http://schemas.microsoft.com/office/drawing/2014/main" id="{3793174C-BDD1-4717-8130-B80076158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74850"/>
            <a:ext cx="7703863" cy="518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sk-SK" altLang="sk-SK" sz="28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1. Dočasné zrušenie poplatku za SÚ 50 EUR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800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sym typeface="Wingdings" panose="05000000000000000000" pitchFamily="2" charset="2"/>
              </a:rPr>
              <a:t>Stále aktuálna kampaň  odmena pre klienta až 600 EUR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800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sym typeface="Wingdings" panose="05000000000000000000" pitchFamily="2" charset="2"/>
              </a:rPr>
              <a:t>Platnosť do 31.5.2023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endParaRPr lang="sk-SK" altLang="sk-SK" sz="2800" dirty="0">
              <a:solidFill>
                <a:srgbClr val="002060"/>
              </a:solidFill>
              <a:latin typeface="Rubik" pitchFamily="2" charset="-79"/>
              <a:cs typeface="Rubik" pitchFamily="2" charset="-79"/>
              <a:sym typeface="Wingdings" panose="05000000000000000000" pitchFamily="2" charset="2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800" b="1" dirty="0">
              <a:solidFill>
                <a:srgbClr val="002060"/>
              </a:solidFill>
              <a:latin typeface="Rubik" pitchFamily="2" charset="-79"/>
              <a:cs typeface="Rubik" pitchFamily="2" charset="-79"/>
              <a:sym typeface="Wingdings" panose="05000000000000000000" pitchFamily="2" charset="2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8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8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6" name="Obdĺžnik 15">
            <a:extLst>
              <a:ext uri="{FF2B5EF4-FFF2-40B4-BE49-F238E27FC236}">
                <a16:creationId xmlns:a16="http://schemas.microsoft.com/office/drawing/2014/main" id="{8CC916E8-069B-46F5-BFAE-379D962C2055}"/>
              </a:ext>
            </a:extLst>
          </p:cNvPr>
          <p:cNvSpPr/>
          <p:nvPr/>
        </p:nvSpPr>
        <p:spPr>
          <a:xfrm>
            <a:off x="-1501775" y="-1516063"/>
            <a:ext cx="3003550" cy="300355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</a:t>
            </a:r>
            <a:endParaRPr lang="sk-SK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AA279D9B-4E11-7AB6-2909-1057F0276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3656" y="1355941"/>
            <a:ext cx="2485585" cy="71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857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F9C4AE-E007-4FA2-827E-B2216E8BB85E}"/>
              </a:ext>
            </a:extLst>
          </p:cNvPr>
          <p:cNvSpPr/>
          <p:nvPr/>
        </p:nvSpPr>
        <p:spPr>
          <a:xfrm>
            <a:off x="7439024" y="294641"/>
            <a:ext cx="4514850" cy="2838450"/>
          </a:xfrm>
          <a:prstGeom prst="roundRect">
            <a:avLst>
              <a:gd name="adj" fmla="val 8547"/>
            </a:avLst>
          </a:prstGeom>
          <a:solidFill>
            <a:srgbClr val="072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6" name="Obdĺžnik 15">
            <a:extLst>
              <a:ext uri="{FF2B5EF4-FFF2-40B4-BE49-F238E27FC236}">
                <a16:creationId xmlns:a16="http://schemas.microsoft.com/office/drawing/2014/main" id="{8CC916E8-069B-46F5-BFAE-379D962C2055}"/>
              </a:ext>
            </a:extLst>
          </p:cNvPr>
          <p:cNvSpPr/>
          <p:nvPr/>
        </p:nvSpPr>
        <p:spPr>
          <a:xfrm>
            <a:off x="-1501775" y="-1516063"/>
            <a:ext cx="3003550" cy="300355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</a:t>
            </a:r>
            <a:endParaRPr lang="sk-SK" dirty="0"/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10515440-EB06-38B9-0608-2264CA7C9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1557" y="1164577"/>
            <a:ext cx="3049783" cy="1098577"/>
          </a:xfrm>
          <a:prstGeom prst="rect">
            <a:avLst/>
          </a:prstGeom>
        </p:spPr>
      </p:pic>
      <p:sp>
        <p:nvSpPr>
          <p:cNvPr id="2" name="TextBox 11">
            <a:extLst>
              <a:ext uri="{FF2B5EF4-FFF2-40B4-BE49-F238E27FC236}">
                <a16:creationId xmlns:a16="http://schemas.microsoft.com/office/drawing/2014/main" id="{CE5C4432-71A4-8661-76F3-09609E373A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126" y="1713865"/>
            <a:ext cx="9200514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9pPr>
          </a:lstStyle>
          <a:p>
            <a:pPr marL="342900" indent="-342900" eaLnBrk="1" hangingPunct="1">
              <a:buAutoNum type="arabicPeriod"/>
            </a:pPr>
            <a:r>
              <a:rPr lang="sk-SK" altLang="sk-SK" sz="2400" b="1" dirty="0" err="1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mKonto</a:t>
            </a: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 pre deti s odmenou 20 EUR</a:t>
            </a:r>
          </a:p>
          <a:p>
            <a:pPr marL="285750" indent="-285750" eaLnBrk="1" hangingPunct="1">
              <a:buFontTx/>
              <a:buChar char="-"/>
            </a:pPr>
            <a:r>
              <a:rPr lang="sk-SK" altLang="sk-SK" sz="2400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platnosť od 1.5.2023 – 31.10.2023</a:t>
            </a:r>
          </a:p>
          <a:p>
            <a:pPr eaLnBrk="1" hangingPunct="1"/>
            <a:endParaRPr lang="sk-SK" altLang="sk-SK" sz="24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/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2. Aktualizované tlačivo </a:t>
            </a:r>
          </a:p>
          <a:p>
            <a:pPr eaLnBrk="1" hangingPunct="1"/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„Potvrdenie o výške vyplatených provízií“</a:t>
            </a:r>
          </a:p>
          <a:p>
            <a:pPr eaLnBrk="1" hangingPunct="1"/>
            <a:endParaRPr lang="sk-SK" altLang="sk-SK" sz="24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/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3. „Súťaž o tankovacie karty – mPôžička“ stále platná do 31.5.2023</a:t>
            </a:r>
          </a:p>
          <a:p>
            <a:pPr eaLnBrk="1" hangingPunct="1"/>
            <a:endParaRPr lang="sk-SK" altLang="sk-SK" sz="24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/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4. Pripomenutie: Zadávanie žiadosti o </a:t>
            </a:r>
            <a:r>
              <a:rPr lang="sk-SK" altLang="sk-SK" sz="2400" b="1" dirty="0" err="1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mHypotéku</a:t>
            </a: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 / </a:t>
            </a:r>
            <a:r>
              <a:rPr lang="sk-SK" altLang="sk-SK" sz="2400" b="1" dirty="0" err="1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mPôžičku</a:t>
            </a: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 už iba cez broker portál</a:t>
            </a:r>
          </a:p>
          <a:p>
            <a:pPr eaLnBrk="1" hangingPunct="1"/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- </a:t>
            </a:r>
            <a:r>
              <a:rPr lang="sk-SK" altLang="sk-SK" sz="2400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pri </a:t>
            </a:r>
            <a:r>
              <a:rPr lang="sk-SK" altLang="sk-SK" sz="2400" dirty="0" err="1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mHypotéka</a:t>
            </a:r>
            <a:r>
              <a:rPr lang="sk-SK" altLang="sk-SK" sz="2400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 je potrebné podpísať zmluvu do 10 dní a odovzdať na pobočku aj s kópiou OP </a:t>
            </a:r>
            <a:endParaRPr lang="en-ID" altLang="sk-SK" sz="2400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236342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F9C4AE-E007-4FA2-827E-B2216E8BB85E}"/>
              </a:ext>
            </a:extLst>
          </p:cNvPr>
          <p:cNvSpPr/>
          <p:nvPr/>
        </p:nvSpPr>
        <p:spPr>
          <a:xfrm>
            <a:off x="7439024" y="294641"/>
            <a:ext cx="4514850" cy="2838450"/>
          </a:xfrm>
          <a:prstGeom prst="roundRect">
            <a:avLst>
              <a:gd name="adj" fmla="val 8547"/>
            </a:avLst>
          </a:prstGeom>
          <a:solidFill>
            <a:srgbClr val="072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6388" name="TextBox 11">
            <a:extLst>
              <a:ext uri="{FF2B5EF4-FFF2-40B4-BE49-F238E27FC236}">
                <a16:creationId xmlns:a16="http://schemas.microsoft.com/office/drawing/2014/main" id="{3793174C-BDD1-4717-8130-B80076158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75616" y="1511012"/>
            <a:ext cx="7914640" cy="4536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9pPr>
          </a:lstStyle>
          <a:p>
            <a:pPr marL="457200" indent="-457200" algn="ctr" eaLnBrk="1" hangingPunct="1">
              <a:lnSpc>
                <a:spcPct val="150000"/>
              </a:lnSpc>
              <a:buAutoNum type="arabicPeriod"/>
            </a:pPr>
            <a:r>
              <a:rPr lang="sk-SK" altLang="sk-SK" sz="28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Zmena výšky cieľovej sumy pri stavebných sporeniach až na 300 000 EUR </a:t>
            </a:r>
          </a:p>
          <a:p>
            <a:pPr algn="ctr" eaLnBrk="1" hangingPunct="1">
              <a:lnSpc>
                <a:spcPct val="150000"/>
              </a:lnSpc>
            </a:pPr>
            <a:r>
              <a:rPr lang="sk-SK" altLang="sk-SK" sz="28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(max. výška poskytnutého MÚ a SÚ)</a:t>
            </a:r>
          </a:p>
          <a:p>
            <a:pPr algn="ctr" eaLnBrk="1" hangingPunct="1">
              <a:lnSpc>
                <a:spcPct val="150000"/>
              </a:lnSpc>
            </a:pPr>
            <a:r>
              <a:rPr lang="sk-SK" altLang="sk-SK" sz="2800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- platnosť od 1.5.2023</a:t>
            </a:r>
          </a:p>
          <a:p>
            <a:pPr marL="457200" indent="-457200" algn="ctr" eaLnBrk="1" hangingPunct="1">
              <a:lnSpc>
                <a:spcPct val="150000"/>
              </a:lnSpc>
              <a:buAutoNum type="arabicPeriod"/>
            </a:pPr>
            <a:endParaRPr lang="sk-SK" altLang="sk-SK" sz="28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8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8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6" name="Obdĺžnik 15">
            <a:extLst>
              <a:ext uri="{FF2B5EF4-FFF2-40B4-BE49-F238E27FC236}">
                <a16:creationId xmlns:a16="http://schemas.microsoft.com/office/drawing/2014/main" id="{8CC916E8-069B-46F5-BFAE-379D962C2055}"/>
              </a:ext>
            </a:extLst>
          </p:cNvPr>
          <p:cNvSpPr/>
          <p:nvPr/>
        </p:nvSpPr>
        <p:spPr>
          <a:xfrm>
            <a:off x="-1501775" y="-1516063"/>
            <a:ext cx="3003550" cy="300355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</a:t>
            </a:r>
            <a:endParaRPr lang="sk-SK" dirty="0"/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F6E62392-CE99-F038-FD8D-73E335011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2661" y="1029715"/>
            <a:ext cx="2335163" cy="123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265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F9C4AE-E007-4FA2-827E-B2216E8BB85E}"/>
              </a:ext>
            </a:extLst>
          </p:cNvPr>
          <p:cNvSpPr/>
          <p:nvPr/>
        </p:nvSpPr>
        <p:spPr>
          <a:xfrm>
            <a:off x="7439024" y="294641"/>
            <a:ext cx="4514850" cy="2838450"/>
          </a:xfrm>
          <a:prstGeom prst="roundRect">
            <a:avLst>
              <a:gd name="adj" fmla="val 8547"/>
            </a:avLst>
          </a:prstGeom>
          <a:solidFill>
            <a:srgbClr val="072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6388" name="TextBox 11">
            <a:extLst>
              <a:ext uri="{FF2B5EF4-FFF2-40B4-BE49-F238E27FC236}">
                <a16:creationId xmlns:a16="http://schemas.microsoft.com/office/drawing/2014/main" id="{3793174C-BDD1-4717-8130-B80076158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24203"/>
            <a:ext cx="7439024" cy="3266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9pPr>
          </a:lstStyle>
          <a:p>
            <a:pPr marL="457200" indent="-457200" algn="ctr" eaLnBrk="1" hangingPunct="1">
              <a:lnSpc>
                <a:spcPct val="150000"/>
              </a:lnSpc>
              <a:buAutoNum type="arabicPeriod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Predĺženie platnosti úrokových sadzieb až do 12.5.2023</a:t>
            </a:r>
          </a:p>
          <a:p>
            <a:pPr algn="ctr" eaLnBrk="1" hangingPunct="1">
              <a:lnSpc>
                <a:spcPct val="150000"/>
              </a:lnSpc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Odovzdaná dokumentácia najneskôr do 5.5. 13:00</a:t>
            </a:r>
          </a:p>
          <a:p>
            <a:pPr algn="ctr"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TRVALO NAJATRAKTÍVNEJŠIE SADZBY </a:t>
            </a:r>
          </a:p>
          <a:p>
            <a:pPr algn="ctr"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6" name="Obdĺžnik 15">
            <a:extLst>
              <a:ext uri="{FF2B5EF4-FFF2-40B4-BE49-F238E27FC236}">
                <a16:creationId xmlns:a16="http://schemas.microsoft.com/office/drawing/2014/main" id="{8CC916E8-069B-46F5-BFAE-379D962C2055}"/>
              </a:ext>
            </a:extLst>
          </p:cNvPr>
          <p:cNvSpPr/>
          <p:nvPr/>
        </p:nvSpPr>
        <p:spPr>
          <a:xfrm>
            <a:off x="-1501775" y="-1516063"/>
            <a:ext cx="3003550" cy="300355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</a:t>
            </a:r>
            <a:endParaRPr lang="sk-SK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CAE31FF8-2ADA-6943-C3FF-5E2B865721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6647" y="1333116"/>
            <a:ext cx="2419604" cy="761500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4703CDA6-0608-C171-A1A9-692CF09A99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6433" y="3336868"/>
            <a:ext cx="4866158" cy="125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121873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1908</TotalTime>
  <Words>138</Words>
  <Application>Microsoft Office PowerPoint</Application>
  <PresentationFormat>Širokouhlá</PresentationFormat>
  <Paragraphs>28</Paragraphs>
  <Slides>5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Rubik</vt:lpstr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Marek Sokol</dc:creator>
  <cp:lastModifiedBy>Marek Sokol</cp:lastModifiedBy>
  <cp:revision>8</cp:revision>
  <dcterms:created xsi:type="dcterms:W3CDTF">2023-03-21T08:47:39Z</dcterms:created>
  <dcterms:modified xsi:type="dcterms:W3CDTF">2023-05-03T11:10:12Z</dcterms:modified>
</cp:coreProperties>
</file>