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74" r:id="rId5"/>
    <p:sldId id="263" r:id="rId6"/>
    <p:sldId id="264" r:id="rId7"/>
    <p:sldId id="4100" r:id="rId8"/>
    <p:sldId id="4101" r:id="rId9"/>
    <p:sldId id="265" r:id="rId10"/>
    <p:sldId id="273" r:id="rId11"/>
    <p:sldId id="275" r:id="rId12"/>
    <p:sldId id="278" r:id="rId13"/>
    <p:sldId id="277" r:id="rId14"/>
    <p:sldId id="279" r:id="rId15"/>
    <p:sldId id="4102" r:id="rId16"/>
    <p:sldId id="4103" r:id="rId17"/>
    <p:sldId id="4099" r:id="rId18"/>
    <p:sldId id="1989" r:id="rId19"/>
    <p:sldId id="276" r:id="rId20"/>
    <p:sldId id="3375" r:id="rId21"/>
    <p:sldId id="3401" r:id="rId22"/>
    <p:sldId id="304" r:id="rId23"/>
    <p:sldId id="2342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721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72156">
                  <a:alpha val="50196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C779-9244-A520-C87458B52A9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C779-9244-A520-C87458B52A95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79-9244-A520-C87458B52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72156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spPr>
              <a:solidFill>
                <a:srgbClr val="072156">
                  <a:alpha val="50196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0-E06C-6E4C-9BA9-C958BAE01B4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E06C-6E4C-9BA9-C958BAE01B4C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6C-6E4C-9BA9-C958BAE01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72156">
                <a:alpha val="50196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843-3D48-A40F-50425E37C649}"/>
              </c:ext>
            </c:extLst>
          </c:dPt>
          <c:dPt>
            <c:idx val="1"/>
            <c:bubble3D val="0"/>
            <c:spPr>
              <a:solidFill>
                <a:srgbClr val="07215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43-3D48-A40F-50425E37C649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43-3D48-A40F-50425E37C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072156">
                <a:alpha val="50196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145-354F-BF04-A01F8EB53A61}"/>
              </c:ext>
            </c:extLst>
          </c:dPt>
          <c:dPt>
            <c:idx val="1"/>
            <c:bubble3D val="0"/>
            <c:spPr>
              <a:solidFill>
                <a:srgbClr val="07215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45-354F-BF04-A01F8EB53A61}"/>
              </c:ext>
            </c:extLst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45-354F-BF04-A01F8EB53A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2E78D-AC1A-46BC-B484-06FDACB9EDBE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F8E6B-AA34-4B27-AD64-0CC69E71F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05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23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19722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50643-98D2-19AF-55B0-D4BA56E9B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7A4CC7-C405-3CC3-6ACC-A27B801B9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EEF7C97-35FC-3EB5-8AC9-5FC32CE9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952BD24-A33B-7A12-122C-42C47063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D7F385D-16F5-E3DF-851F-1E03270D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F44D4-89F4-0BAE-C670-2B0F841A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7BEA4C5-CD98-140E-1C74-550402317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1283477-A19E-38E6-7A93-B568AC20C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D8DD341-7FE7-07ED-C122-E25BE880A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5F412B-0FBB-B70D-0514-F182C433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9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92F2D39-BD1E-CEF4-08B3-E7AB31684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F57B221-20FC-ACCA-5059-81A2F0907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3F2943B-C28C-9FDF-6D12-7F5F0D42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D28E55-BA95-C8ED-C0EB-9DFE2409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30885C-A634-1560-96FC-E642774E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 dirty="0"/>
          </a:p>
        </p:txBody>
      </p:sp>
    </p:spTree>
    <p:extLst>
      <p:ext uri="{BB962C8B-B14F-4D97-AF65-F5344CB8AC3E}">
        <p14:creationId xmlns:p14="http://schemas.microsoft.com/office/powerpoint/2010/main" val="315534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5999" y="685799"/>
            <a:ext cx="3638550" cy="4591050"/>
          </a:xfrm>
          <a:custGeom>
            <a:avLst/>
            <a:gdLst>
              <a:gd name="connsiteX0" fmla="*/ 244474 w 3638550"/>
              <a:gd name="connsiteY0" fmla="*/ 0 h 4591050"/>
              <a:gd name="connsiteX1" fmla="*/ 3394076 w 3638550"/>
              <a:gd name="connsiteY1" fmla="*/ 0 h 4591050"/>
              <a:gd name="connsiteX2" fmla="*/ 3638550 w 3638550"/>
              <a:gd name="connsiteY2" fmla="*/ 244474 h 4591050"/>
              <a:gd name="connsiteX3" fmla="*/ 3638550 w 3638550"/>
              <a:gd name="connsiteY3" fmla="*/ 4346576 h 4591050"/>
              <a:gd name="connsiteX4" fmla="*/ 3394076 w 3638550"/>
              <a:gd name="connsiteY4" fmla="*/ 4591050 h 4591050"/>
              <a:gd name="connsiteX5" fmla="*/ 244474 w 3638550"/>
              <a:gd name="connsiteY5" fmla="*/ 4591050 h 4591050"/>
              <a:gd name="connsiteX6" fmla="*/ 0 w 3638550"/>
              <a:gd name="connsiteY6" fmla="*/ 4346576 h 4591050"/>
              <a:gd name="connsiteX7" fmla="*/ 0 w 3638550"/>
              <a:gd name="connsiteY7" fmla="*/ 244474 h 4591050"/>
              <a:gd name="connsiteX8" fmla="*/ 244474 w 3638550"/>
              <a:gd name="connsiteY8" fmla="*/ 0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4591050">
                <a:moveTo>
                  <a:pt x="244474" y="0"/>
                </a:moveTo>
                <a:lnTo>
                  <a:pt x="3394076" y="0"/>
                </a:lnTo>
                <a:cubicBezTo>
                  <a:pt x="3529095" y="0"/>
                  <a:pt x="3638550" y="109455"/>
                  <a:pt x="3638550" y="244474"/>
                </a:cubicBezTo>
                <a:lnTo>
                  <a:pt x="3638550" y="4346576"/>
                </a:lnTo>
                <a:cubicBezTo>
                  <a:pt x="3638550" y="4481595"/>
                  <a:pt x="3529095" y="4591050"/>
                  <a:pt x="3394076" y="4591050"/>
                </a:cubicBezTo>
                <a:lnTo>
                  <a:pt x="244474" y="4591050"/>
                </a:lnTo>
                <a:cubicBezTo>
                  <a:pt x="109455" y="4591050"/>
                  <a:pt x="0" y="4481595"/>
                  <a:pt x="0" y="4346576"/>
                </a:cubicBezTo>
                <a:lnTo>
                  <a:pt x="0" y="244474"/>
                </a:lnTo>
                <a:cubicBezTo>
                  <a:pt x="0" y="109455"/>
                  <a:pt x="109455" y="0"/>
                  <a:pt x="244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629877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5999" y="1619249"/>
            <a:ext cx="3638550" cy="4533900"/>
          </a:xfrm>
          <a:custGeom>
            <a:avLst/>
            <a:gdLst>
              <a:gd name="connsiteX0" fmla="*/ 244474 w 3638550"/>
              <a:gd name="connsiteY0" fmla="*/ 0 h 4533900"/>
              <a:gd name="connsiteX1" fmla="*/ 3394076 w 3638550"/>
              <a:gd name="connsiteY1" fmla="*/ 0 h 4533900"/>
              <a:gd name="connsiteX2" fmla="*/ 3638550 w 3638550"/>
              <a:gd name="connsiteY2" fmla="*/ 244474 h 4533900"/>
              <a:gd name="connsiteX3" fmla="*/ 3638550 w 3638550"/>
              <a:gd name="connsiteY3" fmla="*/ 4289426 h 4533900"/>
              <a:gd name="connsiteX4" fmla="*/ 3394076 w 3638550"/>
              <a:gd name="connsiteY4" fmla="*/ 4533900 h 4533900"/>
              <a:gd name="connsiteX5" fmla="*/ 244474 w 3638550"/>
              <a:gd name="connsiteY5" fmla="*/ 4533900 h 4533900"/>
              <a:gd name="connsiteX6" fmla="*/ 0 w 3638550"/>
              <a:gd name="connsiteY6" fmla="*/ 4289426 h 4533900"/>
              <a:gd name="connsiteX7" fmla="*/ 0 w 3638550"/>
              <a:gd name="connsiteY7" fmla="*/ 244474 h 4533900"/>
              <a:gd name="connsiteX8" fmla="*/ 244474 w 3638550"/>
              <a:gd name="connsiteY8" fmla="*/ 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4533900">
                <a:moveTo>
                  <a:pt x="244474" y="0"/>
                </a:moveTo>
                <a:lnTo>
                  <a:pt x="3394076" y="0"/>
                </a:lnTo>
                <a:cubicBezTo>
                  <a:pt x="3529095" y="0"/>
                  <a:pt x="3638550" y="109455"/>
                  <a:pt x="3638550" y="244474"/>
                </a:cubicBezTo>
                <a:lnTo>
                  <a:pt x="3638550" y="4289426"/>
                </a:lnTo>
                <a:cubicBezTo>
                  <a:pt x="3638550" y="4424445"/>
                  <a:pt x="3529095" y="4533900"/>
                  <a:pt x="3394076" y="4533900"/>
                </a:cubicBezTo>
                <a:lnTo>
                  <a:pt x="244474" y="4533900"/>
                </a:lnTo>
                <a:cubicBezTo>
                  <a:pt x="109455" y="4533900"/>
                  <a:pt x="0" y="4424445"/>
                  <a:pt x="0" y="4289426"/>
                </a:cubicBezTo>
                <a:lnTo>
                  <a:pt x="0" y="244474"/>
                </a:lnTo>
                <a:cubicBezTo>
                  <a:pt x="0" y="109455"/>
                  <a:pt x="109455" y="0"/>
                  <a:pt x="244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92039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06477" y="0"/>
            <a:ext cx="5485524" cy="6858000"/>
          </a:xfrm>
          <a:custGeom>
            <a:avLst/>
            <a:gdLst>
              <a:gd name="connsiteX0" fmla="*/ 1712578 w 5485524"/>
              <a:gd name="connsiteY0" fmla="*/ 0 h 6858000"/>
              <a:gd name="connsiteX1" fmla="*/ 5485524 w 5485524"/>
              <a:gd name="connsiteY1" fmla="*/ 0 h 6858000"/>
              <a:gd name="connsiteX2" fmla="*/ 5485524 w 5485524"/>
              <a:gd name="connsiteY2" fmla="*/ 6858000 h 6858000"/>
              <a:gd name="connsiteX3" fmla="*/ 1712578 w 5485524"/>
              <a:gd name="connsiteY3" fmla="*/ 6858000 h 6858000"/>
              <a:gd name="connsiteX4" fmla="*/ 1684056 w 5485524"/>
              <a:gd name="connsiteY4" fmla="*/ 6838318 h 6858000"/>
              <a:gd name="connsiteX5" fmla="*/ 0 w 5485524"/>
              <a:gd name="connsiteY5" fmla="*/ 3429000 h 6858000"/>
              <a:gd name="connsiteX6" fmla="*/ 1684056 w 5485524"/>
              <a:gd name="connsiteY6" fmla="*/ 196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5524" h="6858000">
                <a:moveTo>
                  <a:pt x="1712578" y="0"/>
                </a:moveTo>
                <a:lnTo>
                  <a:pt x="5485524" y="0"/>
                </a:lnTo>
                <a:lnTo>
                  <a:pt x="5485524" y="6858000"/>
                </a:lnTo>
                <a:lnTo>
                  <a:pt x="1712578" y="6858000"/>
                </a:lnTo>
                <a:lnTo>
                  <a:pt x="1684056" y="6838318"/>
                </a:lnTo>
                <a:cubicBezTo>
                  <a:pt x="668017" y="6099452"/>
                  <a:pt x="0" y="4848198"/>
                  <a:pt x="0" y="3429000"/>
                </a:cubicBezTo>
                <a:cubicBezTo>
                  <a:pt x="0" y="2009802"/>
                  <a:pt x="668017" y="758548"/>
                  <a:pt x="1684056" y="196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3466482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3067050"/>
            <a:ext cx="12192000" cy="3086100"/>
          </a:xfrm>
          <a:custGeom>
            <a:avLst/>
            <a:gdLst>
              <a:gd name="connsiteX0" fmla="*/ 0 w 12192000"/>
              <a:gd name="connsiteY0" fmla="*/ 0 h 3086100"/>
              <a:gd name="connsiteX1" fmla="*/ 12192000 w 12192000"/>
              <a:gd name="connsiteY1" fmla="*/ 0 h 3086100"/>
              <a:gd name="connsiteX2" fmla="*/ 12192000 w 12192000"/>
              <a:gd name="connsiteY2" fmla="*/ 3086100 h 3086100"/>
              <a:gd name="connsiteX3" fmla="*/ 0 w 12192000"/>
              <a:gd name="connsiteY3" fmla="*/ 3086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86100">
                <a:moveTo>
                  <a:pt x="0" y="0"/>
                </a:moveTo>
                <a:lnTo>
                  <a:pt x="12192000" y="0"/>
                </a:lnTo>
                <a:lnTo>
                  <a:pt x="12192000" y="3086100"/>
                </a:lnTo>
                <a:lnTo>
                  <a:pt x="0" y="3086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12678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181600" cy="6858000"/>
          </a:xfrm>
          <a:custGeom>
            <a:avLst/>
            <a:gdLst>
              <a:gd name="connsiteX0" fmla="*/ 0 w 5181600"/>
              <a:gd name="connsiteY0" fmla="*/ 0 h 6858000"/>
              <a:gd name="connsiteX1" fmla="*/ 5181600 w 5181600"/>
              <a:gd name="connsiteY1" fmla="*/ 0 h 6858000"/>
              <a:gd name="connsiteX2" fmla="*/ 5181600 w 5181600"/>
              <a:gd name="connsiteY2" fmla="*/ 6858000 h 6858000"/>
              <a:gd name="connsiteX3" fmla="*/ 0 w 5181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1600" h="6858000">
                <a:moveTo>
                  <a:pt x="0" y="0"/>
                </a:moveTo>
                <a:lnTo>
                  <a:pt x="5181600" y="0"/>
                </a:lnTo>
                <a:lnTo>
                  <a:pt x="51816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65766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3BED778F-C919-4DD1-A09C-D509A05FC9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604375" cy="6858000"/>
            <a:chOff x="0" y="0"/>
            <a:chExt cx="9604977" cy="6858000"/>
          </a:xfrm>
        </p:grpSpPr>
        <p:sp>
          <p:nvSpPr>
            <p:cNvPr id="4" name="Freeform: Shape 6">
              <a:extLst>
                <a:ext uri="{FF2B5EF4-FFF2-40B4-BE49-F238E27FC236}">
                  <a16:creationId xmlns:a16="http://schemas.microsoft.com/office/drawing/2014/main" id="{0D2B51E1-683E-40A6-A078-78705E27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0"/>
              <a:ext cx="7229427" cy="6858000"/>
            </a:xfrm>
            <a:custGeom>
              <a:avLst/>
              <a:gdLst>
                <a:gd name="T0" fmla="*/ 1701082 w 7229427"/>
                <a:gd name="T1" fmla="*/ 0 h 6858000"/>
                <a:gd name="T2" fmla="*/ 4150872 w 7229427"/>
                <a:gd name="T3" fmla="*/ 0 h 6858000"/>
                <a:gd name="T4" fmla="*/ 4207819 w 7229427"/>
                <a:gd name="T5" fmla="*/ 16158 h 6858000"/>
                <a:gd name="T6" fmla="*/ 7229427 w 7229427"/>
                <a:gd name="T7" fmla="*/ 4128057 h 6858000"/>
                <a:gd name="T8" fmla="*/ 6493448 w 7229427"/>
                <a:gd name="T9" fmla="*/ 6534344 h 6858000"/>
                <a:gd name="T10" fmla="*/ 6251325 w 7229427"/>
                <a:gd name="T11" fmla="*/ 6858000 h 6858000"/>
                <a:gd name="T12" fmla="*/ 3813273 w 7229427"/>
                <a:gd name="T13" fmla="*/ 6858000 h 6858000"/>
                <a:gd name="T14" fmla="*/ 4047526 w 7229427"/>
                <a:gd name="T15" fmla="*/ 6772517 h 6858000"/>
                <a:gd name="T16" fmla="*/ 5806566 w 7229427"/>
                <a:gd name="T17" fmla="*/ 4115678 h 6858000"/>
                <a:gd name="T18" fmla="*/ 2923746 w 7229427"/>
                <a:gd name="T19" fmla="*/ 1232858 h 6858000"/>
                <a:gd name="T20" fmla="*/ 40925 w 7229427"/>
                <a:gd name="T21" fmla="*/ 4115678 h 6858000"/>
                <a:gd name="T22" fmla="*/ 1805182 w 7229427"/>
                <a:gd name="T23" fmla="*/ 6772517 h 6858000"/>
                <a:gd name="T24" fmla="*/ 2038883 w 7229427"/>
                <a:gd name="T25" fmla="*/ 6858000 h 6858000"/>
                <a:gd name="T26" fmla="*/ 0 w 7229427"/>
                <a:gd name="T27" fmla="*/ 6858000 h 6858000"/>
                <a:gd name="T28" fmla="*/ 0 w 7229427"/>
                <a:gd name="T29" fmla="*/ 970040 h 6858000"/>
                <a:gd name="T30" fmla="*/ 29661 w 7229427"/>
                <a:gd name="T31" fmla="*/ 941759 h 6858000"/>
                <a:gd name="T32" fmla="*/ 1644264 w 7229427"/>
                <a:gd name="T33" fmla="*/ 16158 h 6858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29427" h="6858000">
                  <a:moveTo>
                    <a:pt x="1701082" y="0"/>
                  </a:moveTo>
                  <a:lnTo>
                    <a:pt x="4150872" y="0"/>
                  </a:lnTo>
                  <a:lnTo>
                    <a:pt x="4207819" y="16158"/>
                  </a:lnTo>
                  <a:cubicBezTo>
                    <a:pt x="5963401" y="561835"/>
                    <a:pt x="7229427" y="2197924"/>
                    <a:pt x="7229427" y="4128057"/>
                  </a:cubicBezTo>
                  <a:cubicBezTo>
                    <a:pt x="7229427" y="5018888"/>
                    <a:pt x="6958002" y="5847082"/>
                    <a:pt x="6493448" y="6534344"/>
                  </a:cubicBezTo>
                  <a:lnTo>
                    <a:pt x="6251325" y="6858000"/>
                  </a:lnTo>
                  <a:lnTo>
                    <a:pt x="3813273" y="6858000"/>
                  </a:lnTo>
                  <a:lnTo>
                    <a:pt x="4047526" y="6772517"/>
                  </a:lnTo>
                  <a:cubicBezTo>
                    <a:pt x="5082766" y="6335801"/>
                    <a:pt x="5806566" y="5312737"/>
                    <a:pt x="5806566" y="4115678"/>
                  </a:cubicBezTo>
                  <a:cubicBezTo>
                    <a:pt x="5806566" y="2519613"/>
                    <a:pt x="4519811" y="1232858"/>
                    <a:pt x="2923746" y="1232858"/>
                  </a:cubicBezTo>
                  <a:cubicBezTo>
                    <a:pt x="1327668" y="1232858"/>
                    <a:pt x="40925" y="2531992"/>
                    <a:pt x="40925" y="4115678"/>
                  </a:cubicBezTo>
                  <a:cubicBezTo>
                    <a:pt x="40925" y="5312737"/>
                    <a:pt x="771681" y="6335801"/>
                    <a:pt x="1805182" y="6772517"/>
                  </a:cubicBezTo>
                  <a:lnTo>
                    <a:pt x="2038883" y="6858000"/>
                  </a:lnTo>
                  <a:lnTo>
                    <a:pt x="0" y="6858000"/>
                  </a:lnTo>
                  <a:lnTo>
                    <a:pt x="0" y="970040"/>
                  </a:lnTo>
                  <a:lnTo>
                    <a:pt x="29661" y="941759"/>
                  </a:lnTo>
                  <a:cubicBezTo>
                    <a:pt x="488588" y="524590"/>
                    <a:pt x="1037799" y="205046"/>
                    <a:pt x="1644264" y="16158"/>
                  </a:cubicBezTo>
                  <a:lnTo>
                    <a:pt x="1701082" y="0"/>
                  </a:ln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000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" name="Freeform: Shape 7">
              <a:extLst>
                <a:ext uri="{FF2B5EF4-FFF2-40B4-BE49-F238E27FC236}">
                  <a16:creationId xmlns:a16="http://schemas.microsoft.com/office/drawing/2014/main" id="{D686775F-3466-458A-9B49-AAB67E948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165627"/>
              <a:ext cx="632321" cy="692373"/>
            </a:xfrm>
            <a:custGeom>
              <a:avLst/>
              <a:gdLst>
                <a:gd name="T0" fmla="*/ 0 w 632321"/>
                <a:gd name="T1" fmla="*/ 0 h 692373"/>
                <a:gd name="T2" fmla="*/ 79654 w 632321"/>
                <a:gd name="T3" fmla="*/ 115034 h 692373"/>
                <a:gd name="T4" fmla="*/ 481760 w 632321"/>
                <a:gd name="T5" fmla="*/ 562371 h 692373"/>
                <a:gd name="T6" fmla="*/ 632321 w 632321"/>
                <a:gd name="T7" fmla="*/ 692373 h 692373"/>
                <a:gd name="T8" fmla="*/ 0 w 632321"/>
                <a:gd name="T9" fmla="*/ 692373 h 692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2321" h="692373">
                  <a:moveTo>
                    <a:pt x="0" y="0"/>
                  </a:moveTo>
                  <a:lnTo>
                    <a:pt x="79654" y="115034"/>
                  </a:lnTo>
                  <a:cubicBezTo>
                    <a:pt x="200958" y="275287"/>
                    <a:pt x="335517" y="424930"/>
                    <a:pt x="481760" y="562371"/>
                  </a:cubicBezTo>
                  <a:lnTo>
                    <a:pt x="632321" y="692373"/>
                  </a:lnTo>
                  <a:lnTo>
                    <a:pt x="0" y="692373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9998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62747B94-A75D-462E-9A90-0CC1F5A8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0"/>
              <a:ext cx="2379349" cy="2067996"/>
            </a:xfrm>
            <a:custGeom>
              <a:avLst/>
              <a:gdLst>
                <a:gd name="T0" fmla="*/ 0 w 2379349"/>
                <a:gd name="T1" fmla="*/ 0 h 2067996"/>
                <a:gd name="T2" fmla="*/ 2379349 w 2379349"/>
                <a:gd name="T3" fmla="*/ 0 h 2067996"/>
                <a:gd name="T4" fmla="*/ 2379349 w 2379349"/>
                <a:gd name="T5" fmla="*/ 589482 h 2067996"/>
                <a:gd name="T6" fmla="*/ 19364 w 2379349"/>
                <a:gd name="T7" fmla="*/ 2038559 h 2067996"/>
                <a:gd name="T8" fmla="*/ 0 w 2379349"/>
                <a:gd name="T9" fmla="*/ 2067996 h 20679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9349" h="2067996">
                  <a:moveTo>
                    <a:pt x="0" y="0"/>
                  </a:moveTo>
                  <a:lnTo>
                    <a:pt x="2379349" y="0"/>
                  </a:lnTo>
                  <a:lnTo>
                    <a:pt x="2379349" y="589482"/>
                  </a:lnTo>
                  <a:cubicBezTo>
                    <a:pt x="1405004" y="736412"/>
                    <a:pt x="565984" y="1274817"/>
                    <a:pt x="19364" y="2038559"/>
                  </a:cubicBezTo>
                  <a:lnTo>
                    <a:pt x="0" y="2067996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998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26A6C948-6C81-49AC-A7D7-4B672AF39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439" y="4536350"/>
              <a:ext cx="3129253" cy="2321650"/>
            </a:xfrm>
            <a:custGeom>
              <a:avLst/>
              <a:gdLst>
                <a:gd name="T0" fmla="*/ 1347592 w 3129253"/>
                <a:gd name="T1" fmla="*/ 0 h 2321650"/>
                <a:gd name="T2" fmla="*/ 3129253 w 3129253"/>
                <a:gd name="T3" fmla="*/ 0 h 2321650"/>
                <a:gd name="T4" fmla="*/ 2428276 w 3129253"/>
                <a:gd name="T5" fmla="*/ 2187872 h 2321650"/>
                <a:gd name="T6" fmla="*/ 2342392 w 3129253"/>
                <a:gd name="T7" fmla="*/ 2321650 h 2321650"/>
                <a:gd name="T8" fmla="*/ 0 w 3129253"/>
                <a:gd name="T9" fmla="*/ 2321650 h 2321650"/>
                <a:gd name="T10" fmla="*/ 146733 w 3129253"/>
                <a:gd name="T11" fmla="*/ 2204269 h 2321650"/>
                <a:gd name="T12" fmla="*/ 1347592 w 3129253"/>
                <a:gd name="T13" fmla="*/ 0 h 23216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29253" h="2321650">
                  <a:moveTo>
                    <a:pt x="1347592" y="0"/>
                  </a:moveTo>
                  <a:lnTo>
                    <a:pt x="3129253" y="0"/>
                  </a:lnTo>
                  <a:cubicBezTo>
                    <a:pt x="3055788" y="792625"/>
                    <a:pt x="2809544" y="1534501"/>
                    <a:pt x="2428276" y="2187872"/>
                  </a:cubicBezTo>
                  <a:lnTo>
                    <a:pt x="2342392" y="2321650"/>
                  </a:lnTo>
                  <a:lnTo>
                    <a:pt x="0" y="2321650"/>
                  </a:lnTo>
                  <a:lnTo>
                    <a:pt x="146733" y="2204269"/>
                  </a:lnTo>
                  <a:cubicBezTo>
                    <a:pt x="783864" y="1652039"/>
                    <a:pt x="1222319" y="876912"/>
                    <a:pt x="1347592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4999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6CD80572-395B-409F-BDC9-57195636A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0884" y="0"/>
              <a:ext cx="4724093" cy="3398079"/>
            </a:xfrm>
            <a:custGeom>
              <a:avLst/>
              <a:gdLst>
                <a:gd name="T0" fmla="*/ 0 w 4724093"/>
                <a:gd name="T1" fmla="*/ 0 h 3398079"/>
                <a:gd name="T2" fmla="*/ 3392066 w 4724093"/>
                <a:gd name="T3" fmla="*/ 0 h 3398079"/>
                <a:gd name="T4" fmla="*/ 3533340 w 4724093"/>
                <a:gd name="T5" fmla="*/ 190343 h 3398079"/>
                <a:gd name="T6" fmla="*/ 4724093 w 4724093"/>
                <a:gd name="T7" fmla="*/ 3398079 h 3398079"/>
                <a:gd name="T8" fmla="*/ 2521761 w 4724093"/>
                <a:gd name="T9" fmla="*/ 3398079 h 3398079"/>
                <a:gd name="T10" fmla="*/ 108506 w 4724093"/>
                <a:gd name="T11" fmla="*/ 48756 h 33980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24093" h="3398079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E6A75545-628B-43D4-A6B8-BA561F5A0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271" y="4276532"/>
              <a:ext cx="2820965" cy="2581468"/>
            </a:xfrm>
            <a:custGeom>
              <a:avLst/>
              <a:gdLst>
                <a:gd name="T0" fmla="*/ 1794041 w 2820965"/>
                <a:gd name="T1" fmla="*/ 0 h 2581468"/>
                <a:gd name="T2" fmla="*/ 2820965 w 2820965"/>
                <a:gd name="T3" fmla="*/ 0 h 2581468"/>
                <a:gd name="T4" fmla="*/ 1337599 w 2820965"/>
                <a:gd name="T5" fmla="*/ 2567906 h 2581468"/>
                <a:gd name="T6" fmla="*/ 1312898 w 2820965"/>
                <a:gd name="T7" fmla="*/ 2581468 h 2581468"/>
                <a:gd name="T8" fmla="*/ 0 w 2820965"/>
                <a:gd name="T9" fmla="*/ 2581468 h 2581468"/>
                <a:gd name="T10" fmla="*/ 0 w 2820965"/>
                <a:gd name="T11" fmla="*/ 1967245 h 2581468"/>
                <a:gd name="T12" fmla="*/ 1794041 w 2820965"/>
                <a:gd name="T13" fmla="*/ 0 h 25814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0965" h="2581468">
                  <a:moveTo>
                    <a:pt x="1794041" y="0"/>
                  </a:moveTo>
                  <a:lnTo>
                    <a:pt x="2820965" y="0"/>
                  </a:lnTo>
                  <a:cubicBezTo>
                    <a:pt x="2795451" y="1088794"/>
                    <a:pt x="2208522" y="2037235"/>
                    <a:pt x="1337599" y="2567906"/>
                  </a:cubicBezTo>
                  <a:lnTo>
                    <a:pt x="1312898" y="2581468"/>
                  </a:lnTo>
                  <a:lnTo>
                    <a:pt x="0" y="2581468"/>
                  </a:lnTo>
                  <a:lnTo>
                    <a:pt x="0" y="1967245"/>
                  </a:lnTo>
                  <a:cubicBezTo>
                    <a:pt x="977433" y="1831153"/>
                    <a:pt x="1744551" y="1014558"/>
                    <a:pt x="1794041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EFFF71D-052A-43FD-A5BC-C3E0946AB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74045"/>
              <a:ext cx="2602060" cy="3006561"/>
            </a:xfrm>
            <a:custGeom>
              <a:avLst/>
              <a:gdLst>
                <a:gd name="T0" fmla="*/ 2602060 w 2602060"/>
                <a:gd name="T1" fmla="*/ 0 h 3006561"/>
                <a:gd name="T2" fmla="*/ 2602060 w 2602060"/>
                <a:gd name="T3" fmla="*/ 1113539 h 3006561"/>
                <a:gd name="T4" fmla="*/ 733784 w 2602060"/>
                <a:gd name="T5" fmla="*/ 3006561 h 3006561"/>
                <a:gd name="T6" fmla="*/ 0 w 2602060"/>
                <a:gd name="T7" fmla="*/ 3006561 h 3006561"/>
                <a:gd name="T8" fmla="*/ 0 w 2602060"/>
                <a:gd name="T9" fmla="*/ 1751087 h 3006561"/>
                <a:gd name="T10" fmla="*/ 58636 w 2602060"/>
                <a:gd name="T11" fmla="*/ 1639875 h 3006561"/>
                <a:gd name="T12" fmla="*/ 2602060 w 2602060"/>
                <a:gd name="T13" fmla="*/ 0 h 30065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02060" h="3006561">
                  <a:moveTo>
                    <a:pt x="2602060" y="0"/>
                  </a:moveTo>
                  <a:lnTo>
                    <a:pt x="2602060" y="1113539"/>
                  </a:lnTo>
                  <a:cubicBezTo>
                    <a:pt x="1636994" y="1262011"/>
                    <a:pt x="869889" y="2029115"/>
                    <a:pt x="733784" y="3006561"/>
                  </a:cubicBezTo>
                  <a:lnTo>
                    <a:pt x="0" y="3006561"/>
                  </a:lnTo>
                  <a:lnTo>
                    <a:pt x="0" y="1751087"/>
                  </a:lnTo>
                  <a:lnTo>
                    <a:pt x="58636" y="1639875"/>
                  </a:lnTo>
                  <a:cubicBezTo>
                    <a:pt x="582367" y="741640"/>
                    <a:pt x="1513267" y="110585"/>
                    <a:pt x="260206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3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CA525B0D-B264-4D6D-932C-5708006C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0884" y="0"/>
              <a:ext cx="4724093" cy="3398079"/>
            </a:xfrm>
            <a:custGeom>
              <a:avLst/>
              <a:gdLst>
                <a:gd name="T0" fmla="*/ 0 w 4724093"/>
                <a:gd name="T1" fmla="*/ 0 h 3398079"/>
                <a:gd name="T2" fmla="*/ 3392066 w 4724093"/>
                <a:gd name="T3" fmla="*/ 0 h 3398079"/>
                <a:gd name="T4" fmla="*/ 3533340 w 4724093"/>
                <a:gd name="T5" fmla="*/ 190343 h 3398079"/>
                <a:gd name="T6" fmla="*/ 4724093 w 4724093"/>
                <a:gd name="T7" fmla="*/ 3398079 h 3398079"/>
                <a:gd name="T8" fmla="*/ 2521761 w 4724093"/>
                <a:gd name="T9" fmla="*/ 3398079 h 3398079"/>
                <a:gd name="T10" fmla="*/ 108506 w 4724093"/>
                <a:gd name="T11" fmla="*/ 48756 h 33980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24093" h="3398079">
                  <a:moveTo>
                    <a:pt x="0" y="0"/>
                  </a:moveTo>
                  <a:lnTo>
                    <a:pt x="3392066" y="0"/>
                  </a:lnTo>
                  <a:lnTo>
                    <a:pt x="3533340" y="190343"/>
                  </a:lnTo>
                  <a:cubicBezTo>
                    <a:pt x="4188196" y="1112999"/>
                    <a:pt x="4612734" y="2210300"/>
                    <a:pt x="4724093" y="3398079"/>
                  </a:cubicBezTo>
                  <a:lnTo>
                    <a:pt x="2521761" y="3398079"/>
                  </a:lnTo>
                  <a:cubicBezTo>
                    <a:pt x="2317613" y="1931920"/>
                    <a:pt x="1389657" y="688462"/>
                    <a:pt x="108506" y="48756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6C25BF">
                    <a:alpha val="0"/>
                  </a:srgbClr>
                </a:gs>
                <a:gs pos="100000">
                  <a:srgbClr val="5A1F9D">
                    <a:alpha val="4999"/>
                  </a:srgbClr>
                </a:gs>
              </a:gsLst>
              <a:lin ang="108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727200" y="1640114"/>
            <a:ext cx="3475876" cy="7300686"/>
          </a:xfrm>
          <a:custGeom>
            <a:avLst/>
            <a:gdLst>
              <a:gd name="connsiteX0" fmla="*/ 298439 w 3475876"/>
              <a:gd name="connsiteY0" fmla="*/ 0 h 7300686"/>
              <a:gd name="connsiteX1" fmla="*/ 3177437 w 3475876"/>
              <a:gd name="connsiteY1" fmla="*/ 0 h 7300686"/>
              <a:gd name="connsiteX2" fmla="*/ 3475876 w 3475876"/>
              <a:gd name="connsiteY2" fmla="*/ 298439 h 7300686"/>
              <a:gd name="connsiteX3" fmla="*/ 3475876 w 3475876"/>
              <a:gd name="connsiteY3" fmla="*/ 7002247 h 7300686"/>
              <a:gd name="connsiteX4" fmla="*/ 3177437 w 3475876"/>
              <a:gd name="connsiteY4" fmla="*/ 7300686 h 7300686"/>
              <a:gd name="connsiteX5" fmla="*/ 298439 w 3475876"/>
              <a:gd name="connsiteY5" fmla="*/ 7300686 h 7300686"/>
              <a:gd name="connsiteX6" fmla="*/ 0 w 3475876"/>
              <a:gd name="connsiteY6" fmla="*/ 7002247 h 7300686"/>
              <a:gd name="connsiteX7" fmla="*/ 0 w 3475876"/>
              <a:gd name="connsiteY7" fmla="*/ 298439 h 7300686"/>
              <a:gd name="connsiteX8" fmla="*/ 298439 w 3475876"/>
              <a:gd name="connsiteY8" fmla="*/ 0 h 730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5876" h="7300686">
                <a:moveTo>
                  <a:pt x="298439" y="0"/>
                </a:moveTo>
                <a:lnTo>
                  <a:pt x="3177437" y="0"/>
                </a:lnTo>
                <a:cubicBezTo>
                  <a:pt x="3342260" y="0"/>
                  <a:pt x="3475876" y="133616"/>
                  <a:pt x="3475876" y="298439"/>
                </a:cubicBezTo>
                <a:lnTo>
                  <a:pt x="3475876" y="7002247"/>
                </a:lnTo>
                <a:cubicBezTo>
                  <a:pt x="3475876" y="7167070"/>
                  <a:pt x="3342260" y="7300686"/>
                  <a:pt x="3177437" y="7300686"/>
                </a:cubicBezTo>
                <a:lnTo>
                  <a:pt x="298439" y="7300686"/>
                </a:lnTo>
                <a:cubicBezTo>
                  <a:pt x="133616" y="7300686"/>
                  <a:pt x="0" y="7167070"/>
                  <a:pt x="0" y="7002247"/>
                </a:cubicBezTo>
                <a:lnTo>
                  <a:pt x="0" y="298439"/>
                </a:lnTo>
                <a:cubicBezTo>
                  <a:pt x="0" y="133616"/>
                  <a:pt x="133616" y="0"/>
                  <a:pt x="298439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50649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03B80-86EA-054D-DBA3-E8C96750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DDE500-C361-CE08-894D-E8AE36686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05AF5EC-CEC9-15B2-7C0D-6255C8AE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AC5E248-A62F-FDD7-0620-134BDE14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F838FE9-1834-708D-78C6-EF6BC94B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28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3124" cy="5857708"/>
          </a:xfrm>
          <a:custGeom>
            <a:avLst/>
            <a:gdLst>
              <a:gd name="connsiteX0" fmla="*/ 0 w 6403124"/>
              <a:gd name="connsiteY0" fmla="*/ 0 h 5857708"/>
              <a:gd name="connsiteX1" fmla="*/ 5119671 w 6403124"/>
              <a:gd name="connsiteY1" fmla="*/ 0 h 5857708"/>
              <a:gd name="connsiteX2" fmla="*/ 5650815 w 6403124"/>
              <a:gd name="connsiteY2" fmla="*/ 627439 h 5857708"/>
              <a:gd name="connsiteX3" fmla="*/ 5278630 w 6403124"/>
              <a:gd name="connsiteY3" fmla="*/ 5105401 h 5857708"/>
              <a:gd name="connsiteX4" fmla="*/ 5278631 w 6403124"/>
              <a:gd name="connsiteY4" fmla="*/ 5105399 h 5857708"/>
              <a:gd name="connsiteX5" fmla="*/ 800669 w 6403124"/>
              <a:gd name="connsiteY5" fmla="*/ 4733215 h 5857708"/>
              <a:gd name="connsiteX6" fmla="*/ 0 w 6403124"/>
              <a:gd name="connsiteY6" fmla="*/ 3787387 h 585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3124" h="5857708">
                <a:moveTo>
                  <a:pt x="0" y="0"/>
                </a:moveTo>
                <a:lnTo>
                  <a:pt x="5119671" y="0"/>
                </a:lnTo>
                <a:lnTo>
                  <a:pt x="5650815" y="627439"/>
                </a:lnTo>
                <a:cubicBezTo>
                  <a:pt x="6784594" y="1966770"/>
                  <a:pt x="6617962" y="3971621"/>
                  <a:pt x="5278630" y="5105401"/>
                </a:cubicBezTo>
                <a:lnTo>
                  <a:pt x="5278631" y="5105399"/>
                </a:lnTo>
                <a:cubicBezTo>
                  <a:pt x="3939299" y="6239179"/>
                  <a:pt x="1934448" y="6072546"/>
                  <a:pt x="800669" y="4733215"/>
                </a:cubicBezTo>
                <a:lnTo>
                  <a:pt x="0" y="37873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1154629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e Va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4CD333-4BF8-EA4E-B7BF-D6560BAAA0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4906910" cy="6858000"/>
          </a:xfrm>
          <a:custGeom>
            <a:avLst/>
            <a:gdLst>
              <a:gd name="connsiteX0" fmla="*/ 0 w 9811264"/>
              <a:gd name="connsiteY0" fmla="*/ 0 h 13715999"/>
              <a:gd name="connsiteX1" fmla="*/ 5851617 w 9811264"/>
              <a:gd name="connsiteY1" fmla="*/ 0 h 13715999"/>
              <a:gd name="connsiteX2" fmla="*/ 5997745 w 9811264"/>
              <a:gd name="connsiteY2" fmla="*/ 84022 h 13715999"/>
              <a:gd name="connsiteX3" fmla="*/ 9811264 w 9811264"/>
              <a:gd name="connsiteY3" fmla="*/ 6857999 h 13715999"/>
              <a:gd name="connsiteX4" fmla="*/ 5997745 w 9811264"/>
              <a:gd name="connsiteY4" fmla="*/ 13631976 h 13715999"/>
              <a:gd name="connsiteX5" fmla="*/ 5851615 w 9811264"/>
              <a:gd name="connsiteY5" fmla="*/ 13715999 h 13715999"/>
              <a:gd name="connsiteX6" fmla="*/ 0 w 9811264"/>
              <a:gd name="connsiteY6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11264" h="13715999">
                <a:moveTo>
                  <a:pt x="0" y="0"/>
                </a:moveTo>
                <a:lnTo>
                  <a:pt x="5851617" y="0"/>
                </a:lnTo>
                <a:lnTo>
                  <a:pt x="5997745" y="84022"/>
                </a:lnTo>
                <a:cubicBezTo>
                  <a:pt x="8284039" y="1473208"/>
                  <a:pt x="9811264" y="3987253"/>
                  <a:pt x="9811264" y="6857999"/>
                </a:cubicBezTo>
                <a:cubicBezTo>
                  <a:pt x="9811264" y="9728746"/>
                  <a:pt x="8284039" y="12242790"/>
                  <a:pt x="5997745" y="13631976"/>
                </a:cubicBezTo>
                <a:lnTo>
                  <a:pt x="5851615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1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Nunito Sans SemiBold" pitchFamily="2" charset="77"/>
                <a:ea typeface="Source Sans Pro Light" panose="020B0403030403020204" pitchFamily="34" charset="0"/>
                <a:cs typeface="Noto Sans Light" panose="020B04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2349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C0E20-42B0-CBC1-D7D0-345EFD9B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3D3A4F-2349-7F87-B030-36766B4D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9332D2-83DD-6BC9-69B9-6846DB8E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5D711B5-24E6-E482-A772-03E25C6D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76AFDEF-511B-4C4A-7524-343576F8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4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22EE5-4F81-D204-7A0A-B10B4A93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AC6A37-5078-CE8A-3098-CA6DBFB2F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6987854-FC3E-62D5-3BB9-B96AB9019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1B12708-1A8A-24F3-1656-340FCC30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2BAABF6-33CB-63F2-364A-69AFEBA70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9AD2DA2-B6E6-AA48-53D3-648D1AAB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8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2966ED-EADD-13AD-7CDD-BDA5EDFE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02363A-07AA-19B4-F108-D68509072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8A00886-B213-D580-CFDE-5B5644735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98A507-E79E-7D05-0837-2B26FDC83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6CBF831E-0C57-E3BF-4351-E4CBEEEE6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E33497A-93C9-E907-C7E7-80D0ECD3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14D8AC3-94F8-DD21-535F-6B8074B6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49C9D61B-CCE4-071A-07E4-086F22CC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0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7D7D2-410B-36F4-15DC-B283210C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D619A87-05AD-4709-6BCB-9457B594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65D86BF-A781-08F7-8A03-E15B4C99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FA084A8-E26E-42D4-C445-D71D6249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4C26B9B-63AB-8566-5AFA-9D691632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E97DE8D-FADE-A0A0-904E-ED9095CD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62E8575-F220-BAD8-01D2-D97D5B88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4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DDDE6-7663-5D90-1B3A-B4BE4445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7E72FA-5745-D170-F47D-8D6FD587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F79B37-198B-F728-2AFD-493B66BA4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CE19573-A332-135E-A362-A21B1E0A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D5304C8-B37B-5027-4AD4-5E2BE259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DD1BB3-AED1-E84E-386C-049DF093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0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AEE10-82DE-5FBA-FA6B-47156C76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F97F102-DA3E-C415-51FB-FE100E16E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774A42-E8F2-82C8-A02B-FE05C9BB0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DD1F80D-DD7B-D754-E77F-0CA28B5B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05885B-4986-1ED1-1ACF-E3E9A8B6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1C99D40-898A-7C02-7A1A-DAFB8B24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4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46D65CD-6AC1-932E-1764-902AD017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FEEAAC-4DCC-8BB8-FA01-A4E4D2FC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C4DC61D-BDD6-0D42-A9B7-5A00558F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C161C-14B3-4E49-A96E-2F02A7D9E68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963D8AF-171F-399C-E987-24ABC7508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5EE0189-DB74-C034-8241-5AB65F995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FA8F8-2B6D-4791-BEA6-006A9144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8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2E3A06B0-5657-4133-8B78-C33AFC8270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890" b="14890"/>
          <a:stretch>
            <a:fillRect/>
          </a:stretch>
        </p:blipFill>
        <p:spPr bwMode="auto"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0 h 6858000"/>
              <a:gd name="T4" fmla="*/ 12192000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3B42C9-287E-4E0F-BCAF-C2D29BFF1C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pic>
        <p:nvPicPr>
          <p:cNvPr id="13316" name="Obrázok 4">
            <a:extLst>
              <a:ext uri="{FF2B5EF4-FFF2-40B4-BE49-F238E27FC236}">
                <a16:creationId xmlns:a16="http://schemas.microsoft.com/office/drawing/2014/main" id="{59DF6406-2032-4743-A4C7-AA004258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744663"/>
            <a:ext cx="42037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>
            <a:extLst>
              <a:ext uri="{FF2B5EF4-FFF2-40B4-BE49-F238E27FC236}">
                <a16:creationId xmlns:a16="http://schemas.microsoft.com/office/drawing/2014/main" id="{F4CBA329-FFDD-4ECF-B6D7-37DC940E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514475"/>
            <a:ext cx="4514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Vysvetlíme príležitosť na kúpu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159C-AF36-4C25-B0FC-0B5B777B6909}"/>
              </a:ext>
            </a:extLst>
          </p:cNvPr>
          <p:cNvSpPr txBox="1"/>
          <p:nvPr/>
        </p:nvSpPr>
        <p:spPr>
          <a:xfrm>
            <a:off x="6275388" y="1671638"/>
            <a:ext cx="4411662" cy="14431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Nakupovať treba pravidelne NIE EMOCIONÁLNE !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Keď sú trhy dole je to VÝHODA pri nákupe.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Pri DLHOM HORIZONTE sa trhy vždy vyhrabali a potom lacný nákup pomáha rýchlejšiemu zotaveniu portfólia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ZAČÍNAŤ pri poklese DLHÉ sporenie je VÝHODA ! TERAZ !</a:t>
            </a:r>
          </a:p>
        </p:txBody>
      </p:sp>
      <p:pic>
        <p:nvPicPr>
          <p:cNvPr id="2" name="Zástupný objekt pre obrázok 1">
            <a:extLst>
              <a:ext uri="{FF2B5EF4-FFF2-40B4-BE49-F238E27FC236}">
                <a16:creationId xmlns:a16="http://schemas.microsoft.com/office/drawing/2014/main" id="{F33AB321-6CDB-00C7-2CB9-D54E88B1E8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94" t="22363" r="1394" b="10422"/>
          <a:stretch/>
        </p:blipFill>
        <p:spPr>
          <a:xfrm>
            <a:off x="0" y="3067050"/>
            <a:ext cx="12178189" cy="3749040"/>
          </a:xfrm>
          <a:prstGeom prst="rect">
            <a:avLst/>
          </a:prstGeom>
        </p:spPr>
      </p:pic>
      <p:sp>
        <p:nvSpPr>
          <p:cNvPr id="9" name="Obdĺžnik 8">
            <a:extLst>
              <a:ext uri="{FF2B5EF4-FFF2-40B4-BE49-F238E27FC236}">
                <a16:creationId xmlns:a16="http://schemas.microsoft.com/office/drawing/2014/main" id="{48648B79-68BF-4296-B959-6B70929D6DAF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08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95 rokov dôvodov nezačať investíciu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08906" y="3468688"/>
            <a:ext cx="4065587" cy="8891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Spoločnosť AMUNDI urobila zoznam 95 príkladov, dôvodov prečo nezačať investovať, čo zlé sa stalo každý rok od roku 1928.......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Každý rok od 1928 do 2022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4E9A1CB-6A7E-5C75-9CA8-E142DD1CA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111" y="0"/>
            <a:ext cx="5737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4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08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95 rokov dôvodov nezačať investíciu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08906" y="3468688"/>
            <a:ext cx="4065587" cy="8891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Spoločnosť AMUNDI urobila zoznam 95 príkladov, dôvodov prečo nezačať investovať, čo zlé sa stalo každý rok od roku 1928.......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Každý rok od 1928 do 2022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A100B54-4612-DF39-3650-432CF9D6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956" y="39688"/>
            <a:ext cx="6720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60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>
            <a:extLst>
              <a:ext uri="{FF2B5EF4-FFF2-40B4-BE49-F238E27FC236}">
                <a16:creationId xmlns:a16="http://schemas.microsoft.com/office/drawing/2014/main" id="{F4CBA329-FFDD-4ECF-B6D7-37DC940E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514475"/>
            <a:ext cx="4514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Vysvetlíme príležitosť na kúpu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159C-AF36-4C25-B0FC-0B5B777B6909}"/>
              </a:ext>
            </a:extLst>
          </p:cNvPr>
          <p:cNvSpPr txBox="1"/>
          <p:nvPr/>
        </p:nvSpPr>
        <p:spPr>
          <a:xfrm>
            <a:off x="6275388" y="1671638"/>
            <a:ext cx="4411662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Americké akcie majú od roku 1928 dlhodobú výkonnosť 9,9%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A najlepšie porážajú infláciu, ktorej dlhodobý priemer bol 3%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8648B79-68BF-4296-B959-6B70929D6DAF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6" name="Zástupný objekt pre obrázok 5">
            <a:extLst>
              <a:ext uri="{FF2B5EF4-FFF2-40B4-BE49-F238E27FC236}">
                <a16:creationId xmlns:a16="http://schemas.microsoft.com/office/drawing/2014/main" id="{BD0D5C6A-040D-E062-A02F-9F675F2AD8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9923" r="1000" b="-4019"/>
          <a:stretch/>
        </p:blipFill>
        <p:spPr>
          <a:xfrm>
            <a:off x="60960" y="2618680"/>
            <a:ext cx="12070080" cy="4316593"/>
          </a:xfrm>
        </p:spPr>
      </p:pic>
    </p:spTree>
    <p:extLst>
      <p:ext uri="{BB962C8B-B14F-4D97-AF65-F5344CB8AC3E}">
        <p14:creationId xmlns:p14="http://schemas.microsoft.com/office/powerpoint/2010/main" val="22506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>
            <a:extLst>
              <a:ext uri="{FF2B5EF4-FFF2-40B4-BE49-F238E27FC236}">
                <a16:creationId xmlns:a16="http://schemas.microsoft.com/office/drawing/2014/main" id="{F4CBA329-FFDD-4ECF-B6D7-37DC940E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514475"/>
            <a:ext cx="4514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Vysvetlíme príležitosť na kúpu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B159C-AF36-4C25-B0FC-0B5B777B6909}"/>
              </a:ext>
            </a:extLst>
          </p:cNvPr>
          <p:cNvSpPr txBox="1"/>
          <p:nvPr/>
        </p:nvSpPr>
        <p:spPr>
          <a:xfrm>
            <a:off x="6275388" y="1671638"/>
            <a:ext cx="4411662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Americké akcie sa VŽDY doteraz vyhrabali z poklesu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RAST bol dlhší a väčší ako poklesy.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8648B79-68BF-4296-B959-6B70929D6DAF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5" name="Zástupný objekt pre obrázok 4">
            <a:extLst>
              <a:ext uri="{FF2B5EF4-FFF2-40B4-BE49-F238E27FC236}">
                <a16:creationId xmlns:a16="http://schemas.microsoft.com/office/drawing/2014/main" id="{C5C7261C-7B9A-58C6-5BC2-7C1676AB74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9244" b="2614"/>
          <a:stretch/>
        </p:blipFill>
        <p:spPr>
          <a:xfrm>
            <a:off x="0" y="2641038"/>
            <a:ext cx="12192000" cy="4266307"/>
          </a:xfrm>
        </p:spPr>
      </p:pic>
    </p:spTree>
    <p:extLst>
      <p:ext uri="{BB962C8B-B14F-4D97-AF65-F5344CB8AC3E}">
        <p14:creationId xmlns:p14="http://schemas.microsoft.com/office/powerpoint/2010/main" val="27467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F0A3AA-5B82-4A5C-B3BF-F0D3FEDEB7F2}"/>
              </a:ext>
            </a:extLst>
          </p:cNvPr>
          <p:cNvSpPr/>
          <p:nvPr/>
        </p:nvSpPr>
        <p:spPr>
          <a:xfrm>
            <a:off x="45364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2D73F8-94EE-4066-820B-5A4AC363051A}"/>
              </a:ext>
            </a:extLst>
          </p:cNvPr>
          <p:cNvSpPr/>
          <p:nvPr/>
        </p:nvSpPr>
        <p:spPr>
          <a:xfrm>
            <a:off x="430865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grpSp>
        <p:nvGrpSpPr>
          <p:cNvPr id="8" name="Graphic 33" descr="Target Audience">
            <a:extLst>
              <a:ext uri="{FF2B5EF4-FFF2-40B4-BE49-F238E27FC236}">
                <a16:creationId xmlns:a16="http://schemas.microsoft.com/office/drawing/2014/main" id="{3A1205E8-5FEC-49BC-BC95-06C343ACD541}"/>
              </a:ext>
            </a:extLst>
          </p:cNvPr>
          <p:cNvGrpSpPr/>
          <p:nvPr/>
        </p:nvGrpSpPr>
        <p:grpSpPr>
          <a:xfrm>
            <a:off x="5806693" y="2618631"/>
            <a:ext cx="680565" cy="680565"/>
            <a:chOff x="5638800" y="2971800"/>
            <a:chExt cx="914400" cy="914400"/>
          </a:xfrm>
          <a:solidFill>
            <a:schemeClr val="accent5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AB17E1-905E-4974-8557-3279D08B1E60}"/>
                </a:ext>
              </a:extLst>
            </p:cNvPr>
            <p:cNvSpPr/>
            <p:nvPr/>
          </p:nvSpPr>
          <p:spPr>
            <a:xfrm>
              <a:off x="5924550" y="3555682"/>
              <a:ext cx="342900" cy="120967"/>
            </a:xfrm>
            <a:custGeom>
              <a:avLst/>
              <a:gdLst>
                <a:gd name="connsiteX0" fmla="*/ 326708 w 342900"/>
                <a:gd name="connsiteY0" fmla="*/ 74295 h 120967"/>
                <a:gd name="connsiteX1" fmla="*/ 303848 w 342900"/>
                <a:gd name="connsiteY1" fmla="*/ 20003 h 120967"/>
                <a:gd name="connsiteX2" fmla="*/ 298133 w 342900"/>
                <a:gd name="connsiteY2" fmla="*/ 14288 h 120967"/>
                <a:gd name="connsiteX3" fmla="*/ 20002 w 342900"/>
                <a:gd name="connsiteY3" fmla="*/ 0 h 120967"/>
                <a:gd name="connsiteX4" fmla="*/ 17145 w 342900"/>
                <a:gd name="connsiteY4" fmla="*/ 1905 h 120967"/>
                <a:gd name="connsiteX5" fmla="*/ 0 w 342900"/>
                <a:gd name="connsiteY5" fmla="*/ 35243 h 120967"/>
                <a:gd name="connsiteX6" fmla="*/ 0 w 342900"/>
                <a:gd name="connsiteY6" fmla="*/ 120968 h 120967"/>
                <a:gd name="connsiteX7" fmla="*/ 342900 w 342900"/>
                <a:gd name="connsiteY7" fmla="*/ 120968 h 120967"/>
                <a:gd name="connsiteX8" fmla="*/ 342900 w 342900"/>
                <a:gd name="connsiteY8" fmla="*/ 90488 h 120967"/>
                <a:gd name="connsiteX9" fmla="*/ 326708 w 342900"/>
                <a:gd name="connsiteY9" fmla="*/ 74295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20967">
                  <a:moveTo>
                    <a:pt x="326708" y="74295"/>
                  </a:moveTo>
                  <a:cubicBezTo>
                    <a:pt x="312420" y="60007"/>
                    <a:pt x="303848" y="40005"/>
                    <a:pt x="303848" y="20003"/>
                  </a:cubicBezTo>
                  <a:lnTo>
                    <a:pt x="298133" y="14288"/>
                  </a:lnTo>
                  <a:cubicBezTo>
                    <a:pt x="211455" y="67628"/>
                    <a:pt x="100965" y="61913"/>
                    <a:pt x="20002" y="0"/>
                  </a:cubicBezTo>
                  <a:lnTo>
                    <a:pt x="17145" y="1905"/>
                  </a:lnTo>
                  <a:cubicBezTo>
                    <a:pt x="6668" y="9525"/>
                    <a:pt x="0" y="21907"/>
                    <a:pt x="0" y="35243"/>
                  </a:cubicBezTo>
                  <a:lnTo>
                    <a:pt x="0" y="120968"/>
                  </a:lnTo>
                  <a:lnTo>
                    <a:pt x="342900" y="120968"/>
                  </a:lnTo>
                  <a:lnTo>
                    <a:pt x="342900" y="90488"/>
                  </a:lnTo>
                  <a:lnTo>
                    <a:pt x="326708" y="742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7648D6-E98F-4DF2-AE74-A8738DAD5510}"/>
                </a:ext>
              </a:extLst>
            </p:cNvPr>
            <p:cNvSpPr/>
            <p:nvPr/>
          </p:nvSpPr>
          <p:spPr>
            <a:xfrm>
              <a:off x="6274117" y="3177354"/>
              <a:ext cx="136393" cy="170683"/>
            </a:xfrm>
            <a:custGeom>
              <a:avLst/>
              <a:gdLst>
                <a:gd name="connsiteX0" fmla="*/ 64770 w 136393"/>
                <a:gd name="connsiteY0" fmla="*/ 170683 h 170683"/>
                <a:gd name="connsiteX1" fmla="*/ 135255 w 136393"/>
                <a:gd name="connsiteY1" fmla="*/ 71623 h 170683"/>
                <a:gd name="connsiteX2" fmla="*/ 36195 w 136393"/>
                <a:gd name="connsiteY2" fmla="*/ 1138 h 170683"/>
                <a:gd name="connsiteX3" fmla="*/ 0 w 136393"/>
                <a:gd name="connsiteY3" fmla="*/ 16378 h 170683"/>
                <a:gd name="connsiteX4" fmla="*/ 64770 w 136393"/>
                <a:gd name="connsiteY4" fmla="*/ 170683 h 1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93" h="170683">
                  <a:moveTo>
                    <a:pt x="64770" y="170683"/>
                  </a:moveTo>
                  <a:cubicBezTo>
                    <a:pt x="111443" y="163063"/>
                    <a:pt x="142875" y="118296"/>
                    <a:pt x="135255" y="71623"/>
                  </a:cubicBezTo>
                  <a:cubicBezTo>
                    <a:pt x="127635" y="24951"/>
                    <a:pt x="82868" y="-6482"/>
                    <a:pt x="36195" y="1138"/>
                  </a:cubicBezTo>
                  <a:cubicBezTo>
                    <a:pt x="22860" y="3043"/>
                    <a:pt x="10478" y="8758"/>
                    <a:pt x="0" y="16378"/>
                  </a:cubicBezTo>
                  <a:cubicBezTo>
                    <a:pt x="39053" y="58288"/>
                    <a:pt x="61913" y="112581"/>
                    <a:pt x="64770" y="17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8B909E-246B-4C47-B693-6267A30AA41F}"/>
                </a:ext>
              </a:extLst>
            </p:cNvPr>
            <p:cNvSpPr/>
            <p:nvPr/>
          </p:nvSpPr>
          <p:spPr>
            <a:xfrm>
              <a:off x="6302692" y="3372802"/>
              <a:ext cx="193357" cy="170497"/>
            </a:xfrm>
            <a:custGeom>
              <a:avLst/>
              <a:gdLst>
                <a:gd name="connsiteX0" fmla="*/ 176213 w 193357"/>
                <a:gd name="connsiteY0" fmla="*/ 50483 h 170497"/>
                <a:gd name="connsiteX1" fmla="*/ 92393 w 193357"/>
                <a:gd name="connsiteY1" fmla="*/ 10478 h 170497"/>
                <a:gd name="connsiteX2" fmla="*/ 36195 w 193357"/>
                <a:gd name="connsiteY2" fmla="*/ 0 h 170497"/>
                <a:gd name="connsiteX3" fmla="*/ 0 w 193357"/>
                <a:gd name="connsiteY3" fmla="*/ 116205 h 170497"/>
                <a:gd name="connsiteX4" fmla="*/ 5715 w 193357"/>
                <a:gd name="connsiteY4" fmla="*/ 121920 h 170497"/>
                <a:gd name="connsiteX5" fmla="*/ 60008 w 193357"/>
                <a:gd name="connsiteY5" fmla="*/ 144780 h 170497"/>
                <a:gd name="connsiteX6" fmla="*/ 85725 w 193357"/>
                <a:gd name="connsiteY6" fmla="*/ 170498 h 170497"/>
                <a:gd name="connsiteX7" fmla="*/ 193358 w 193357"/>
                <a:gd name="connsiteY7" fmla="*/ 170498 h 170497"/>
                <a:gd name="connsiteX8" fmla="*/ 193358 w 193357"/>
                <a:gd name="connsiteY8" fmla="*/ 84773 h 170497"/>
                <a:gd name="connsiteX9" fmla="*/ 176213 w 193357"/>
                <a:gd name="connsiteY9" fmla="*/ 50483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357" h="170497">
                  <a:moveTo>
                    <a:pt x="176213" y="50483"/>
                  </a:moveTo>
                  <a:cubicBezTo>
                    <a:pt x="151448" y="31433"/>
                    <a:pt x="122873" y="17145"/>
                    <a:pt x="92393" y="10478"/>
                  </a:cubicBezTo>
                  <a:cubicBezTo>
                    <a:pt x="74295" y="4763"/>
                    <a:pt x="55245" y="1905"/>
                    <a:pt x="36195" y="0"/>
                  </a:cubicBezTo>
                  <a:cubicBezTo>
                    <a:pt x="34290" y="40958"/>
                    <a:pt x="21908" y="80963"/>
                    <a:pt x="0" y="116205"/>
                  </a:cubicBezTo>
                  <a:lnTo>
                    <a:pt x="5715" y="121920"/>
                  </a:lnTo>
                  <a:cubicBezTo>
                    <a:pt x="25718" y="121920"/>
                    <a:pt x="45720" y="130493"/>
                    <a:pt x="60008" y="144780"/>
                  </a:cubicBezTo>
                  <a:lnTo>
                    <a:pt x="85725" y="170498"/>
                  </a:lnTo>
                  <a:lnTo>
                    <a:pt x="193358" y="170498"/>
                  </a:lnTo>
                  <a:lnTo>
                    <a:pt x="193358" y="84773"/>
                  </a:lnTo>
                  <a:cubicBezTo>
                    <a:pt x="193358" y="71438"/>
                    <a:pt x="187643" y="58103"/>
                    <a:pt x="176213" y="50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D13B1B-C63B-4ABA-AD31-C8222F238EC7}"/>
                </a:ext>
              </a:extLst>
            </p:cNvPr>
            <p:cNvSpPr/>
            <p:nvPr/>
          </p:nvSpPr>
          <p:spPr>
            <a:xfrm>
              <a:off x="5875972" y="3142290"/>
              <a:ext cx="573781" cy="573788"/>
            </a:xfrm>
            <a:custGeom>
              <a:avLst/>
              <a:gdLst>
                <a:gd name="connsiteX0" fmla="*/ 557213 w 573781"/>
                <a:gd name="connsiteY0" fmla="*/ 485782 h 573788"/>
                <a:gd name="connsiteX1" fmla="*/ 467678 w 573781"/>
                <a:gd name="connsiteY1" fmla="*/ 395294 h 573788"/>
                <a:gd name="connsiteX2" fmla="*/ 421957 w 573781"/>
                <a:gd name="connsiteY2" fmla="*/ 381959 h 573788"/>
                <a:gd name="connsiteX3" fmla="*/ 389573 w 573781"/>
                <a:gd name="connsiteY3" fmla="*/ 350527 h 573788"/>
                <a:gd name="connsiteX4" fmla="*/ 434340 w 573781"/>
                <a:gd name="connsiteY4" fmla="*/ 219082 h 573788"/>
                <a:gd name="connsiteX5" fmla="*/ 217170 w 573781"/>
                <a:gd name="connsiteY5" fmla="*/ 7 h 573788"/>
                <a:gd name="connsiteX6" fmla="*/ 0 w 573781"/>
                <a:gd name="connsiteY6" fmla="*/ 216224 h 573788"/>
                <a:gd name="connsiteX7" fmla="*/ 217170 w 573781"/>
                <a:gd name="connsiteY7" fmla="*/ 435299 h 573788"/>
                <a:gd name="connsiteX8" fmla="*/ 350520 w 573781"/>
                <a:gd name="connsiteY8" fmla="*/ 390532 h 573788"/>
                <a:gd name="connsiteX9" fmla="*/ 382905 w 573781"/>
                <a:gd name="connsiteY9" fmla="*/ 421964 h 573788"/>
                <a:gd name="connsiteX10" fmla="*/ 396240 w 573781"/>
                <a:gd name="connsiteY10" fmla="*/ 467684 h 573788"/>
                <a:gd name="connsiteX11" fmla="*/ 486728 w 573781"/>
                <a:gd name="connsiteY11" fmla="*/ 558172 h 573788"/>
                <a:gd name="connsiteX12" fmla="*/ 558165 w 573781"/>
                <a:gd name="connsiteY12" fmla="*/ 560077 h 573788"/>
                <a:gd name="connsiteX13" fmla="*/ 560070 w 573781"/>
                <a:gd name="connsiteY13" fmla="*/ 488639 h 573788"/>
                <a:gd name="connsiteX14" fmla="*/ 557213 w 573781"/>
                <a:gd name="connsiteY14" fmla="*/ 485782 h 573788"/>
                <a:gd name="connsiteX15" fmla="*/ 557213 w 573781"/>
                <a:gd name="connsiteY15" fmla="*/ 485782 h 573788"/>
                <a:gd name="connsiteX16" fmla="*/ 218123 w 573781"/>
                <a:gd name="connsiteY16" fmla="*/ 44774 h 573788"/>
                <a:gd name="connsiteX17" fmla="*/ 391478 w 573781"/>
                <a:gd name="connsiteY17" fmla="*/ 218129 h 573788"/>
                <a:gd name="connsiteX18" fmla="*/ 350520 w 573781"/>
                <a:gd name="connsiteY18" fmla="*/ 329572 h 573788"/>
                <a:gd name="connsiteX19" fmla="*/ 295275 w 573781"/>
                <a:gd name="connsiteY19" fmla="*/ 309569 h 573788"/>
                <a:gd name="connsiteX20" fmla="*/ 216217 w 573781"/>
                <a:gd name="connsiteY20" fmla="*/ 297187 h 573788"/>
                <a:gd name="connsiteX21" fmla="*/ 137160 w 573781"/>
                <a:gd name="connsiteY21" fmla="*/ 309569 h 573788"/>
                <a:gd name="connsiteX22" fmla="*/ 85725 w 573781"/>
                <a:gd name="connsiteY22" fmla="*/ 330524 h 573788"/>
                <a:gd name="connsiteX23" fmla="*/ 104775 w 573781"/>
                <a:gd name="connsiteY23" fmla="*/ 86684 h 573788"/>
                <a:gd name="connsiteX24" fmla="*/ 218123 w 573781"/>
                <a:gd name="connsiteY24" fmla="*/ 44774 h 57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3781" h="573788">
                  <a:moveTo>
                    <a:pt x="557213" y="485782"/>
                  </a:moveTo>
                  <a:lnTo>
                    <a:pt x="467678" y="395294"/>
                  </a:lnTo>
                  <a:cubicBezTo>
                    <a:pt x="455295" y="383864"/>
                    <a:pt x="439103" y="378149"/>
                    <a:pt x="421957" y="381959"/>
                  </a:cubicBezTo>
                  <a:lnTo>
                    <a:pt x="389573" y="350527"/>
                  </a:lnTo>
                  <a:cubicBezTo>
                    <a:pt x="419100" y="312427"/>
                    <a:pt x="434340" y="266707"/>
                    <a:pt x="434340" y="219082"/>
                  </a:cubicBezTo>
                  <a:cubicBezTo>
                    <a:pt x="435293" y="99067"/>
                    <a:pt x="338138" y="959"/>
                    <a:pt x="217170" y="7"/>
                  </a:cubicBezTo>
                  <a:cubicBezTo>
                    <a:pt x="96203" y="-946"/>
                    <a:pt x="0" y="96209"/>
                    <a:pt x="0" y="216224"/>
                  </a:cubicBezTo>
                  <a:cubicBezTo>
                    <a:pt x="0" y="336239"/>
                    <a:pt x="96203" y="434347"/>
                    <a:pt x="217170" y="435299"/>
                  </a:cubicBezTo>
                  <a:cubicBezTo>
                    <a:pt x="264795" y="435299"/>
                    <a:pt x="311468" y="420059"/>
                    <a:pt x="350520" y="390532"/>
                  </a:cubicBezTo>
                  <a:lnTo>
                    <a:pt x="382905" y="421964"/>
                  </a:lnTo>
                  <a:cubicBezTo>
                    <a:pt x="380048" y="438157"/>
                    <a:pt x="384810" y="455302"/>
                    <a:pt x="396240" y="467684"/>
                  </a:cubicBezTo>
                  <a:lnTo>
                    <a:pt x="486728" y="558172"/>
                  </a:lnTo>
                  <a:cubicBezTo>
                    <a:pt x="505778" y="578174"/>
                    <a:pt x="538163" y="579127"/>
                    <a:pt x="558165" y="560077"/>
                  </a:cubicBezTo>
                  <a:cubicBezTo>
                    <a:pt x="578168" y="541027"/>
                    <a:pt x="579120" y="508642"/>
                    <a:pt x="560070" y="488639"/>
                  </a:cubicBezTo>
                  <a:cubicBezTo>
                    <a:pt x="559118" y="487687"/>
                    <a:pt x="558165" y="486734"/>
                    <a:pt x="557213" y="485782"/>
                  </a:cubicBezTo>
                  <a:lnTo>
                    <a:pt x="557213" y="485782"/>
                  </a:lnTo>
                  <a:close/>
                  <a:moveTo>
                    <a:pt x="218123" y="44774"/>
                  </a:moveTo>
                  <a:cubicBezTo>
                    <a:pt x="314325" y="44774"/>
                    <a:pt x="391478" y="121927"/>
                    <a:pt x="391478" y="218129"/>
                  </a:cubicBezTo>
                  <a:cubicBezTo>
                    <a:pt x="391478" y="259087"/>
                    <a:pt x="377190" y="299092"/>
                    <a:pt x="350520" y="329572"/>
                  </a:cubicBezTo>
                  <a:cubicBezTo>
                    <a:pt x="332423" y="320999"/>
                    <a:pt x="314325" y="314332"/>
                    <a:pt x="295275" y="309569"/>
                  </a:cubicBezTo>
                  <a:cubicBezTo>
                    <a:pt x="269558" y="301949"/>
                    <a:pt x="242888" y="297187"/>
                    <a:pt x="216217" y="297187"/>
                  </a:cubicBezTo>
                  <a:cubicBezTo>
                    <a:pt x="189548" y="297187"/>
                    <a:pt x="162878" y="301949"/>
                    <a:pt x="137160" y="309569"/>
                  </a:cubicBezTo>
                  <a:cubicBezTo>
                    <a:pt x="119063" y="314332"/>
                    <a:pt x="101917" y="320999"/>
                    <a:pt x="85725" y="330524"/>
                  </a:cubicBezTo>
                  <a:cubicBezTo>
                    <a:pt x="23813" y="258134"/>
                    <a:pt x="32385" y="148597"/>
                    <a:pt x="104775" y="86684"/>
                  </a:cubicBezTo>
                  <a:cubicBezTo>
                    <a:pt x="136208" y="59062"/>
                    <a:pt x="176213" y="44774"/>
                    <a:pt x="218123" y="44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5B8CBD-B894-4ADF-AD66-DAC9752E90F3}"/>
                </a:ext>
              </a:extLst>
            </p:cNvPr>
            <p:cNvSpPr/>
            <p:nvPr/>
          </p:nvSpPr>
          <p:spPr>
            <a:xfrm>
              <a:off x="5995987" y="3226117"/>
              <a:ext cx="192405" cy="192405"/>
            </a:xfrm>
            <a:custGeom>
              <a:avLst/>
              <a:gdLst>
                <a:gd name="connsiteX0" fmla="*/ 192405 w 192405"/>
                <a:gd name="connsiteY0" fmla="*/ 96202 h 192405"/>
                <a:gd name="connsiteX1" fmla="*/ 96203 w 192405"/>
                <a:gd name="connsiteY1" fmla="*/ 192405 h 192405"/>
                <a:gd name="connsiteX2" fmla="*/ 0 w 192405"/>
                <a:gd name="connsiteY2" fmla="*/ 96202 h 192405"/>
                <a:gd name="connsiteX3" fmla="*/ 96203 w 192405"/>
                <a:gd name="connsiteY3" fmla="*/ 0 h 192405"/>
                <a:gd name="connsiteX4" fmla="*/ 192405 w 192405"/>
                <a:gd name="connsiteY4" fmla="*/ 96202 h 1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5" h="192405">
                  <a:moveTo>
                    <a:pt x="192405" y="96202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2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887588-70A0-4D44-BD5D-E005F696B86C}"/>
                </a:ext>
              </a:extLst>
            </p:cNvPr>
            <p:cNvSpPr/>
            <p:nvPr/>
          </p:nvSpPr>
          <p:spPr>
            <a:xfrm>
              <a:off x="5695950" y="3372802"/>
              <a:ext cx="220027" cy="170497"/>
            </a:xfrm>
            <a:custGeom>
              <a:avLst/>
              <a:gdLst>
                <a:gd name="connsiteX0" fmla="*/ 152400 w 220027"/>
                <a:gd name="connsiteY0" fmla="*/ 0 h 170497"/>
                <a:gd name="connsiteX1" fmla="*/ 100965 w 220027"/>
                <a:gd name="connsiteY1" fmla="*/ 10478 h 170497"/>
                <a:gd name="connsiteX2" fmla="*/ 17145 w 220027"/>
                <a:gd name="connsiteY2" fmla="*/ 50483 h 170497"/>
                <a:gd name="connsiteX3" fmla="*/ 0 w 220027"/>
                <a:gd name="connsiteY3" fmla="*/ 84773 h 170497"/>
                <a:gd name="connsiteX4" fmla="*/ 0 w 220027"/>
                <a:gd name="connsiteY4" fmla="*/ 170498 h 170497"/>
                <a:gd name="connsiteX5" fmla="*/ 205740 w 220027"/>
                <a:gd name="connsiteY5" fmla="*/ 170498 h 170497"/>
                <a:gd name="connsiteX6" fmla="*/ 220028 w 220027"/>
                <a:gd name="connsiteY6" fmla="*/ 156210 h 170497"/>
                <a:gd name="connsiteX7" fmla="*/ 152400 w 220027"/>
                <a:gd name="connsiteY7" fmla="*/ 0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" h="170497">
                  <a:moveTo>
                    <a:pt x="152400" y="0"/>
                  </a:moveTo>
                  <a:cubicBezTo>
                    <a:pt x="135255" y="1905"/>
                    <a:pt x="118110" y="4763"/>
                    <a:pt x="100965" y="10478"/>
                  </a:cubicBezTo>
                  <a:cubicBezTo>
                    <a:pt x="71438" y="19050"/>
                    <a:pt x="42863" y="33338"/>
                    <a:pt x="17145" y="50483"/>
                  </a:cubicBezTo>
                  <a:cubicBezTo>
                    <a:pt x="5715" y="58103"/>
                    <a:pt x="0" y="71438"/>
                    <a:pt x="0" y="84773"/>
                  </a:cubicBezTo>
                  <a:lnTo>
                    <a:pt x="0" y="170498"/>
                  </a:lnTo>
                  <a:lnTo>
                    <a:pt x="205740" y="170498"/>
                  </a:lnTo>
                  <a:cubicBezTo>
                    <a:pt x="209550" y="164783"/>
                    <a:pt x="214313" y="160020"/>
                    <a:pt x="220028" y="156210"/>
                  </a:cubicBezTo>
                  <a:cubicBezTo>
                    <a:pt x="179070" y="113348"/>
                    <a:pt x="155258" y="58103"/>
                    <a:pt x="1524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C96192-16C2-45A2-8FB1-29971F543512}"/>
                </a:ext>
              </a:extLst>
            </p:cNvPr>
            <p:cNvSpPr/>
            <p:nvPr/>
          </p:nvSpPr>
          <p:spPr>
            <a:xfrm>
              <a:off x="5781228" y="3177093"/>
              <a:ext cx="133796" cy="169991"/>
            </a:xfrm>
            <a:custGeom>
              <a:avLst/>
              <a:gdLst>
                <a:gd name="connsiteX0" fmla="*/ 67122 w 133796"/>
                <a:gd name="connsiteY0" fmla="*/ 169992 h 169991"/>
                <a:gd name="connsiteX1" fmla="*/ 133797 w 133796"/>
                <a:gd name="connsiteY1" fmla="*/ 14734 h 169991"/>
                <a:gd name="connsiteX2" fmla="*/ 14734 w 133796"/>
                <a:gd name="connsiteY2" fmla="*/ 38547 h 169991"/>
                <a:gd name="connsiteX3" fmla="*/ 38547 w 133796"/>
                <a:gd name="connsiteY3" fmla="*/ 157609 h 169991"/>
                <a:gd name="connsiteX4" fmla="*/ 67122 w 133796"/>
                <a:gd name="connsiteY4" fmla="*/ 169992 h 1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96" h="169991">
                  <a:moveTo>
                    <a:pt x="67122" y="169992"/>
                  </a:moveTo>
                  <a:cubicBezTo>
                    <a:pt x="69979" y="111889"/>
                    <a:pt x="93792" y="57597"/>
                    <a:pt x="133797" y="14734"/>
                  </a:cubicBezTo>
                  <a:cubicBezTo>
                    <a:pt x="94744" y="-11936"/>
                    <a:pt x="41404" y="-1458"/>
                    <a:pt x="14734" y="38547"/>
                  </a:cubicBezTo>
                  <a:cubicBezTo>
                    <a:pt x="-11936" y="78552"/>
                    <a:pt x="-1458" y="130939"/>
                    <a:pt x="38547" y="157609"/>
                  </a:cubicBezTo>
                  <a:cubicBezTo>
                    <a:pt x="47119" y="163324"/>
                    <a:pt x="56644" y="167134"/>
                    <a:pt x="67122" y="169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089AC4-615A-4D47-B1D8-B831F98B7067}"/>
              </a:ext>
            </a:extLst>
          </p:cNvPr>
          <p:cNvSpPr txBox="1"/>
          <p:nvPr/>
        </p:nvSpPr>
        <p:spPr>
          <a:xfrm>
            <a:off x="4953227" y="3471762"/>
            <a:ext cx="236728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accent5"/>
                </a:solidFill>
                <a:latin typeface="Rubik" pitchFamily="2" charset="-79"/>
                <a:ea typeface="Open Sans SemiBold" panose="020B0706030804020204" pitchFamily="34" charset="0"/>
                <a:cs typeface="Rubik" pitchFamily="2" charset="-79"/>
              </a:rPr>
              <a:t>URČITE NIE !!!</a:t>
            </a:r>
            <a:endParaRPr lang="id-ID" sz="2400" b="1" dirty="0">
              <a:solidFill>
                <a:schemeClr val="accent5"/>
              </a:solidFill>
              <a:latin typeface="Rubik" pitchFamily="2" charset="-79"/>
              <a:ea typeface="Open Sans SemiBold" panose="020B0706030804020204" pitchFamily="34" charset="0"/>
              <a:cs typeface="Rubik" pitchFamily="2" charset="-79"/>
            </a:endParaRPr>
          </a:p>
        </p:txBody>
      </p:sp>
      <p:sp>
        <p:nvSpPr>
          <p:cNvPr id="26634" name="TextBox 21">
            <a:extLst>
              <a:ext uri="{FF2B5EF4-FFF2-40B4-BE49-F238E27FC236}">
                <a16:creationId xmlns:a16="http://schemas.microsoft.com/office/drawing/2014/main" id="{B72E5C0B-863C-43DB-B964-1BFE9E84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37" y="3200401"/>
            <a:ext cx="2793637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Vieme ich zobraziť takto?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6635" name="Graphic 3" descr="Hourglass">
            <a:extLst>
              <a:ext uri="{FF2B5EF4-FFF2-40B4-BE49-F238E27FC236}">
                <a16:creationId xmlns:a16="http://schemas.microsoft.com/office/drawing/2014/main" id="{500C2828-DBA7-404F-A3FF-809B20E08077}"/>
              </a:ext>
            </a:extLst>
          </p:cNvPr>
          <p:cNvSpPr>
            <a:spLocks/>
          </p:cNvSpPr>
          <p:nvPr/>
        </p:nvSpPr>
        <p:spPr bwMode="auto">
          <a:xfrm>
            <a:off x="2133215" y="2744788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577565BC-7BF8-43A3-A0C5-E2A6F4BEDD01}"/>
              </a:ext>
            </a:extLst>
          </p:cNvPr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5E491A5-1448-4EE7-97ED-5471C235DFA2}"/>
              </a:ext>
            </a:extLst>
          </p:cNvPr>
          <p:cNvSpPr txBox="1"/>
          <p:nvPr/>
        </p:nvSpPr>
        <p:spPr>
          <a:xfrm>
            <a:off x="2526756" y="264477"/>
            <a:ext cx="7138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72156"/>
                </a:solidFill>
                <a:latin typeface="Poppins" pitchFamily="2" charset="77"/>
                <a:cs typeface="Rubik" pitchFamily="2" charset="-79"/>
              </a:rPr>
              <a:t>No a čo vstupné poplatky?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D3666A2-009F-46CB-AFDC-283357518EDB}"/>
              </a:ext>
            </a:extLst>
          </p:cNvPr>
          <p:cNvSpPr txBox="1"/>
          <p:nvPr/>
        </p:nvSpPr>
        <p:spPr>
          <a:xfrm>
            <a:off x="3661685" y="914985"/>
            <a:ext cx="486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Sú ozaj zbytočná záťaž neprinášajúca hodnotu?</a:t>
            </a:r>
            <a:endParaRPr lang="en-US" sz="14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Rectangle: Rounded Corners 9">
            <a:extLst>
              <a:ext uri="{FF2B5EF4-FFF2-40B4-BE49-F238E27FC236}">
                <a16:creationId xmlns:a16="http://schemas.microsoft.com/office/drawing/2014/main" id="{9533560C-E7F8-4C3C-B702-4B677A4D8D44}"/>
              </a:ext>
            </a:extLst>
          </p:cNvPr>
          <p:cNvSpPr/>
          <p:nvPr/>
        </p:nvSpPr>
        <p:spPr>
          <a:xfrm>
            <a:off x="816041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8" name="Graphic 3" descr="Hourglass">
            <a:extLst>
              <a:ext uri="{FF2B5EF4-FFF2-40B4-BE49-F238E27FC236}">
                <a16:creationId xmlns:a16="http://schemas.microsoft.com/office/drawing/2014/main" id="{C8C5E17F-2617-4ADD-B245-C472D1305692}"/>
              </a:ext>
            </a:extLst>
          </p:cNvPr>
          <p:cNvSpPr>
            <a:spLocks/>
          </p:cNvSpPr>
          <p:nvPr/>
        </p:nvSpPr>
        <p:spPr bwMode="auto">
          <a:xfrm>
            <a:off x="9839985" y="2733676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EA24E2CF-7E58-205A-E295-90961D36B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327" y="3211427"/>
            <a:ext cx="2793637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Alebo až takto?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050" name="Picture 2" descr="Investiční poplatky - Jaké existují a na co si dát pozor? » Finex.cz">
            <a:extLst>
              <a:ext uri="{FF2B5EF4-FFF2-40B4-BE49-F238E27FC236}">
                <a16:creationId xmlns:a16="http://schemas.microsoft.com/office/drawing/2014/main" id="{09EF1778-F3FA-3DFC-6DE9-4FB6E6A6B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05" y="2446338"/>
            <a:ext cx="3327310" cy="22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investujte do podielových fondov. Dôvod? Poplatky. - Peniaze sú čas">
            <a:extLst>
              <a:ext uri="{FF2B5EF4-FFF2-40B4-BE49-F238E27FC236}">
                <a16:creationId xmlns:a16="http://schemas.microsoft.com/office/drawing/2014/main" id="{0A74395E-ADBD-E9B2-4D49-AC90B5B9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22" y="2464793"/>
            <a:ext cx="3465238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922FC306-C8E6-3597-FFD6-9E12D142643C}"/>
              </a:ext>
            </a:extLst>
          </p:cNvPr>
          <p:cNvCxnSpPr/>
          <p:nvPr/>
        </p:nvCxnSpPr>
        <p:spPr>
          <a:xfrm flipV="1">
            <a:off x="953037" y="2834685"/>
            <a:ext cx="2793637" cy="15827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523C0E1D-5A0A-469B-74E4-5C679CC7E09C}"/>
              </a:ext>
            </a:extLst>
          </p:cNvPr>
          <p:cNvCxnSpPr/>
          <p:nvPr/>
        </p:nvCxnSpPr>
        <p:spPr>
          <a:xfrm flipV="1">
            <a:off x="8530327" y="2680377"/>
            <a:ext cx="2793637" cy="15827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62E050DC-DEC7-A71A-FC2A-38DDEBAAFEA7}"/>
              </a:ext>
            </a:extLst>
          </p:cNvPr>
          <p:cNvCxnSpPr>
            <a:cxnSpLocks/>
          </p:cNvCxnSpPr>
          <p:nvPr/>
        </p:nvCxnSpPr>
        <p:spPr>
          <a:xfrm>
            <a:off x="1049628" y="2897945"/>
            <a:ext cx="2565500" cy="151950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ovná spojnica 28">
            <a:extLst>
              <a:ext uri="{FF2B5EF4-FFF2-40B4-BE49-F238E27FC236}">
                <a16:creationId xmlns:a16="http://schemas.microsoft.com/office/drawing/2014/main" id="{E42F725D-E8FD-3A42-4DE2-CCD2B2C135C6}"/>
              </a:ext>
            </a:extLst>
          </p:cNvPr>
          <p:cNvCxnSpPr>
            <a:cxnSpLocks/>
          </p:cNvCxnSpPr>
          <p:nvPr/>
        </p:nvCxnSpPr>
        <p:spPr>
          <a:xfrm>
            <a:off x="8672023" y="2747000"/>
            <a:ext cx="2565500" cy="151950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F0A3AA-5B82-4A5C-B3BF-F0D3FEDEB7F2}"/>
              </a:ext>
            </a:extLst>
          </p:cNvPr>
          <p:cNvSpPr/>
          <p:nvPr/>
        </p:nvSpPr>
        <p:spPr>
          <a:xfrm>
            <a:off x="45364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2D73F8-94EE-4066-820B-5A4AC363051A}"/>
              </a:ext>
            </a:extLst>
          </p:cNvPr>
          <p:cNvSpPr/>
          <p:nvPr/>
        </p:nvSpPr>
        <p:spPr>
          <a:xfrm>
            <a:off x="430865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grpSp>
        <p:nvGrpSpPr>
          <p:cNvPr id="8" name="Graphic 33" descr="Target Audience">
            <a:extLst>
              <a:ext uri="{FF2B5EF4-FFF2-40B4-BE49-F238E27FC236}">
                <a16:creationId xmlns:a16="http://schemas.microsoft.com/office/drawing/2014/main" id="{3A1205E8-5FEC-49BC-BC95-06C343ACD541}"/>
              </a:ext>
            </a:extLst>
          </p:cNvPr>
          <p:cNvGrpSpPr/>
          <p:nvPr/>
        </p:nvGrpSpPr>
        <p:grpSpPr>
          <a:xfrm>
            <a:off x="5806693" y="2618631"/>
            <a:ext cx="680565" cy="680565"/>
            <a:chOff x="5638800" y="2971800"/>
            <a:chExt cx="914400" cy="914400"/>
          </a:xfrm>
          <a:solidFill>
            <a:schemeClr val="accent5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AB17E1-905E-4974-8557-3279D08B1E60}"/>
                </a:ext>
              </a:extLst>
            </p:cNvPr>
            <p:cNvSpPr/>
            <p:nvPr/>
          </p:nvSpPr>
          <p:spPr>
            <a:xfrm>
              <a:off x="5924550" y="3555682"/>
              <a:ext cx="342900" cy="120967"/>
            </a:xfrm>
            <a:custGeom>
              <a:avLst/>
              <a:gdLst>
                <a:gd name="connsiteX0" fmla="*/ 326708 w 342900"/>
                <a:gd name="connsiteY0" fmla="*/ 74295 h 120967"/>
                <a:gd name="connsiteX1" fmla="*/ 303848 w 342900"/>
                <a:gd name="connsiteY1" fmla="*/ 20003 h 120967"/>
                <a:gd name="connsiteX2" fmla="*/ 298133 w 342900"/>
                <a:gd name="connsiteY2" fmla="*/ 14288 h 120967"/>
                <a:gd name="connsiteX3" fmla="*/ 20002 w 342900"/>
                <a:gd name="connsiteY3" fmla="*/ 0 h 120967"/>
                <a:gd name="connsiteX4" fmla="*/ 17145 w 342900"/>
                <a:gd name="connsiteY4" fmla="*/ 1905 h 120967"/>
                <a:gd name="connsiteX5" fmla="*/ 0 w 342900"/>
                <a:gd name="connsiteY5" fmla="*/ 35243 h 120967"/>
                <a:gd name="connsiteX6" fmla="*/ 0 w 342900"/>
                <a:gd name="connsiteY6" fmla="*/ 120968 h 120967"/>
                <a:gd name="connsiteX7" fmla="*/ 342900 w 342900"/>
                <a:gd name="connsiteY7" fmla="*/ 120968 h 120967"/>
                <a:gd name="connsiteX8" fmla="*/ 342900 w 342900"/>
                <a:gd name="connsiteY8" fmla="*/ 90488 h 120967"/>
                <a:gd name="connsiteX9" fmla="*/ 326708 w 342900"/>
                <a:gd name="connsiteY9" fmla="*/ 74295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20967">
                  <a:moveTo>
                    <a:pt x="326708" y="74295"/>
                  </a:moveTo>
                  <a:cubicBezTo>
                    <a:pt x="312420" y="60007"/>
                    <a:pt x="303848" y="40005"/>
                    <a:pt x="303848" y="20003"/>
                  </a:cubicBezTo>
                  <a:lnTo>
                    <a:pt x="298133" y="14288"/>
                  </a:lnTo>
                  <a:cubicBezTo>
                    <a:pt x="211455" y="67628"/>
                    <a:pt x="100965" y="61913"/>
                    <a:pt x="20002" y="0"/>
                  </a:cubicBezTo>
                  <a:lnTo>
                    <a:pt x="17145" y="1905"/>
                  </a:lnTo>
                  <a:cubicBezTo>
                    <a:pt x="6668" y="9525"/>
                    <a:pt x="0" y="21907"/>
                    <a:pt x="0" y="35243"/>
                  </a:cubicBezTo>
                  <a:lnTo>
                    <a:pt x="0" y="120968"/>
                  </a:lnTo>
                  <a:lnTo>
                    <a:pt x="342900" y="120968"/>
                  </a:lnTo>
                  <a:lnTo>
                    <a:pt x="342900" y="90488"/>
                  </a:lnTo>
                  <a:lnTo>
                    <a:pt x="326708" y="742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7648D6-E98F-4DF2-AE74-A8738DAD5510}"/>
                </a:ext>
              </a:extLst>
            </p:cNvPr>
            <p:cNvSpPr/>
            <p:nvPr/>
          </p:nvSpPr>
          <p:spPr>
            <a:xfrm>
              <a:off x="6274117" y="3177354"/>
              <a:ext cx="136393" cy="170683"/>
            </a:xfrm>
            <a:custGeom>
              <a:avLst/>
              <a:gdLst>
                <a:gd name="connsiteX0" fmla="*/ 64770 w 136393"/>
                <a:gd name="connsiteY0" fmla="*/ 170683 h 170683"/>
                <a:gd name="connsiteX1" fmla="*/ 135255 w 136393"/>
                <a:gd name="connsiteY1" fmla="*/ 71623 h 170683"/>
                <a:gd name="connsiteX2" fmla="*/ 36195 w 136393"/>
                <a:gd name="connsiteY2" fmla="*/ 1138 h 170683"/>
                <a:gd name="connsiteX3" fmla="*/ 0 w 136393"/>
                <a:gd name="connsiteY3" fmla="*/ 16378 h 170683"/>
                <a:gd name="connsiteX4" fmla="*/ 64770 w 136393"/>
                <a:gd name="connsiteY4" fmla="*/ 170683 h 1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93" h="170683">
                  <a:moveTo>
                    <a:pt x="64770" y="170683"/>
                  </a:moveTo>
                  <a:cubicBezTo>
                    <a:pt x="111443" y="163063"/>
                    <a:pt x="142875" y="118296"/>
                    <a:pt x="135255" y="71623"/>
                  </a:cubicBezTo>
                  <a:cubicBezTo>
                    <a:pt x="127635" y="24951"/>
                    <a:pt x="82868" y="-6482"/>
                    <a:pt x="36195" y="1138"/>
                  </a:cubicBezTo>
                  <a:cubicBezTo>
                    <a:pt x="22860" y="3043"/>
                    <a:pt x="10478" y="8758"/>
                    <a:pt x="0" y="16378"/>
                  </a:cubicBezTo>
                  <a:cubicBezTo>
                    <a:pt x="39053" y="58288"/>
                    <a:pt x="61913" y="112581"/>
                    <a:pt x="64770" y="17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8B909E-246B-4C47-B693-6267A30AA41F}"/>
                </a:ext>
              </a:extLst>
            </p:cNvPr>
            <p:cNvSpPr/>
            <p:nvPr/>
          </p:nvSpPr>
          <p:spPr>
            <a:xfrm>
              <a:off x="6302692" y="3372802"/>
              <a:ext cx="193357" cy="170497"/>
            </a:xfrm>
            <a:custGeom>
              <a:avLst/>
              <a:gdLst>
                <a:gd name="connsiteX0" fmla="*/ 176213 w 193357"/>
                <a:gd name="connsiteY0" fmla="*/ 50483 h 170497"/>
                <a:gd name="connsiteX1" fmla="*/ 92393 w 193357"/>
                <a:gd name="connsiteY1" fmla="*/ 10478 h 170497"/>
                <a:gd name="connsiteX2" fmla="*/ 36195 w 193357"/>
                <a:gd name="connsiteY2" fmla="*/ 0 h 170497"/>
                <a:gd name="connsiteX3" fmla="*/ 0 w 193357"/>
                <a:gd name="connsiteY3" fmla="*/ 116205 h 170497"/>
                <a:gd name="connsiteX4" fmla="*/ 5715 w 193357"/>
                <a:gd name="connsiteY4" fmla="*/ 121920 h 170497"/>
                <a:gd name="connsiteX5" fmla="*/ 60008 w 193357"/>
                <a:gd name="connsiteY5" fmla="*/ 144780 h 170497"/>
                <a:gd name="connsiteX6" fmla="*/ 85725 w 193357"/>
                <a:gd name="connsiteY6" fmla="*/ 170498 h 170497"/>
                <a:gd name="connsiteX7" fmla="*/ 193358 w 193357"/>
                <a:gd name="connsiteY7" fmla="*/ 170498 h 170497"/>
                <a:gd name="connsiteX8" fmla="*/ 193358 w 193357"/>
                <a:gd name="connsiteY8" fmla="*/ 84773 h 170497"/>
                <a:gd name="connsiteX9" fmla="*/ 176213 w 193357"/>
                <a:gd name="connsiteY9" fmla="*/ 50483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357" h="170497">
                  <a:moveTo>
                    <a:pt x="176213" y="50483"/>
                  </a:moveTo>
                  <a:cubicBezTo>
                    <a:pt x="151448" y="31433"/>
                    <a:pt x="122873" y="17145"/>
                    <a:pt x="92393" y="10478"/>
                  </a:cubicBezTo>
                  <a:cubicBezTo>
                    <a:pt x="74295" y="4763"/>
                    <a:pt x="55245" y="1905"/>
                    <a:pt x="36195" y="0"/>
                  </a:cubicBezTo>
                  <a:cubicBezTo>
                    <a:pt x="34290" y="40958"/>
                    <a:pt x="21908" y="80963"/>
                    <a:pt x="0" y="116205"/>
                  </a:cubicBezTo>
                  <a:lnTo>
                    <a:pt x="5715" y="121920"/>
                  </a:lnTo>
                  <a:cubicBezTo>
                    <a:pt x="25718" y="121920"/>
                    <a:pt x="45720" y="130493"/>
                    <a:pt x="60008" y="144780"/>
                  </a:cubicBezTo>
                  <a:lnTo>
                    <a:pt x="85725" y="170498"/>
                  </a:lnTo>
                  <a:lnTo>
                    <a:pt x="193358" y="170498"/>
                  </a:lnTo>
                  <a:lnTo>
                    <a:pt x="193358" y="84773"/>
                  </a:lnTo>
                  <a:cubicBezTo>
                    <a:pt x="193358" y="71438"/>
                    <a:pt x="187643" y="58103"/>
                    <a:pt x="176213" y="50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D13B1B-C63B-4ABA-AD31-C8222F238EC7}"/>
                </a:ext>
              </a:extLst>
            </p:cNvPr>
            <p:cNvSpPr/>
            <p:nvPr/>
          </p:nvSpPr>
          <p:spPr>
            <a:xfrm>
              <a:off x="5875972" y="3142290"/>
              <a:ext cx="573781" cy="573788"/>
            </a:xfrm>
            <a:custGeom>
              <a:avLst/>
              <a:gdLst>
                <a:gd name="connsiteX0" fmla="*/ 557213 w 573781"/>
                <a:gd name="connsiteY0" fmla="*/ 485782 h 573788"/>
                <a:gd name="connsiteX1" fmla="*/ 467678 w 573781"/>
                <a:gd name="connsiteY1" fmla="*/ 395294 h 573788"/>
                <a:gd name="connsiteX2" fmla="*/ 421957 w 573781"/>
                <a:gd name="connsiteY2" fmla="*/ 381959 h 573788"/>
                <a:gd name="connsiteX3" fmla="*/ 389573 w 573781"/>
                <a:gd name="connsiteY3" fmla="*/ 350527 h 573788"/>
                <a:gd name="connsiteX4" fmla="*/ 434340 w 573781"/>
                <a:gd name="connsiteY4" fmla="*/ 219082 h 573788"/>
                <a:gd name="connsiteX5" fmla="*/ 217170 w 573781"/>
                <a:gd name="connsiteY5" fmla="*/ 7 h 573788"/>
                <a:gd name="connsiteX6" fmla="*/ 0 w 573781"/>
                <a:gd name="connsiteY6" fmla="*/ 216224 h 573788"/>
                <a:gd name="connsiteX7" fmla="*/ 217170 w 573781"/>
                <a:gd name="connsiteY7" fmla="*/ 435299 h 573788"/>
                <a:gd name="connsiteX8" fmla="*/ 350520 w 573781"/>
                <a:gd name="connsiteY8" fmla="*/ 390532 h 573788"/>
                <a:gd name="connsiteX9" fmla="*/ 382905 w 573781"/>
                <a:gd name="connsiteY9" fmla="*/ 421964 h 573788"/>
                <a:gd name="connsiteX10" fmla="*/ 396240 w 573781"/>
                <a:gd name="connsiteY10" fmla="*/ 467684 h 573788"/>
                <a:gd name="connsiteX11" fmla="*/ 486728 w 573781"/>
                <a:gd name="connsiteY11" fmla="*/ 558172 h 573788"/>
                <a:gd name="connsiteX12" fmla="*/ 558165 w 573781"/>
                <a:gd name="connsiteY12" fmla="*/ 560077 h 573788"/>
                <a:gd name="connsiteX13" fmla="*/ 560070 w 573781"/>
                <a:gd name="connsiteY13" fmla="*/ 488639 h 573788"/>
                <a:gd name="connsiteX14" fmla="*/ 557213 w 573781"/>
                <a:gd name="connsiteY14" fmla="*/ 485782 h 573788"/>
                <a:gd name="connsiteX15" fmla="*/ 557213 w 573781"/>
                <a:gd name="connsiteY15" fmla="*/ 485782 h 573788"/>
                <a:gd name="connsiteX16" fmla="*/ 218123 w 573781"/>
                <a:gd name="connsiteY16" fmla="*/ 44774 h 573788"/>
                <a:gd name="connsiteX17" fmla="*/ 391478 w 573781"/>
                <a:gd name="connsiteY17" fmla="*/ 218129 h 573788"/>
                <a:gd name="connsiteX18" fmla="*/ 350520 w 573781"/>
                <a:gd name="connsiteY18" fmla="*/ 329572 h 573788"/>
                <a:gd name="connsiteX19" fmla="*/ 295275 w 573781"/>
                <a:gd name="connsiteY19" fmla="*/ 309569 h 573788"/>
                <a:gd name="connsiteX20" fmla="*/ 216217 w 573781"/>
                <a:gd name="connsiteY20" fmla="*/ 297187 h 573788"/>
                <a:gd name="connsiteX21" fmla="*/ 137160 w 573781"/>
                <a:gd name="connsiteY21" fmla="*/ 309569 h 573788"/>
                <a:gd name="connsiteX22" fmla="*/ 85725 w 573781"/>
                <a:gd name="connsiteY22" fmla="*/ 330524 h 573788"/>
                <a:gd name="connsiteX23" fmla="*/ 104775 w 573781"/>
                <a:gd name="connsiteY23" fmla="*/ 86684 h 573788"/>
                <a:gd name="connsiteX24" fmla="*/ 218123 w 573781"/>
                <a:gd name="connsiteY24" fmla="*/ 44774 h 57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3781" h="573788">
                  <a:moveTo>
                    <a:pt x="557213" y="485782"/>
                  </a:moveTo>
                  <a:lnTo>
                    <a:pt x="467678" y="395294"/>
                  </a:lnTo>
                  <a:cubicBezTo>
                    <a:pt x="455295" y="383864"/>
                    <a:pt x="439103" y="378149"/>
                    <a:pt x="421957" y="381959"/>
                  </a:cubicBezTo>
                  <a:lnTo>
                    <a:pt x="389573" y="350527"/>
                  </a:lnTo>
                  <a:cubicBezTo>
                    <a:pt x="419100" y="312427"/>
                    <a:pt x="434340" y="266707"/>
                    <a:pt x="434340" y="219082"/>
                  </a:cubicBezTo>
                  <a:cubicBezTo>
                    <a:pt x="435293" y="99067"/>
                    <a:pt x="338138" y="959"/>
                    <a:pt x="217170" y="7"/>
                  </a:cubicBezTo>
                  <a:cubicBezTo>
                    <a:pt x="96203" y="-946"/>
                    <a:pt x="0" y="96209"/>
                    <a:pt x="0" y="216224"/>
                  </a:cubicBezTo>
                  <a:cubicBezTo>
                    <a:pt x="0" y="336239"/>
                    <a:pt x="96203" y="434347"/>
                    <a:pt x="217170" y="435299"/>
                  </a:cubicBezTo>
                  <a:cubicBezTo>
                    <a:pt x="264795" y="435299"/>
                    <a:pt x="311468" y="420059"/>
                    <a:pt x="350520" y="390532"/>
                  </a:cubicBezTo>
                  <a:lnTo>
                    <a:pt x="382905" y="421964"/>
                  </a:lnTo>
                  <a:cubicBezTo>
                    <a:pt x="380048" y="438157"/>
                    <a:pt x="384810" y="455302"/>
                    <a:pt x="396240" y="467684"/>
                  </a:cubicBezTo>
                  <a:lnTo>
                    <a:pt x="486728" y="558172"/>
                  </a:lnTo>
                  <a:cubicBezTo>
                    <a:pt x="505778" y="578174"/>
                    <a:pt x="538163" y="579127"/>
                    <a:pt x="558165" y="560077"/>
                  </a:cubicBezTo>
                  <a:cubicBezTo>
                    <a:pt x="578168" y="541027"/>
                    <a:pt x="579120" y="508642"/>
                    <a:pt x="560070" y="488639"/>
                  </a:cubicBezTo>
                  <a:cubicBezTo>
                    <a:pt x="559118" y="487687"/>
                    <a:pt x="558165" y="486734"/>
                    <a:pt x="557213" y="485782"/>
                  </a:cubicBezTo>
                  <a:lnTo>
                    <a:pt x="557213" y="485782"/>
                  </a:lnTo>
                  <a:close/>
                  <a:moveTo>
                    <a:pt x="218123" y="44774"/>
                  </a:moveTo>
                  <a:cubicBezTo>
                    <a:pt x="314325" y="44774"/>
                    <a:pt x="391478" y="121927"/>
                    <a:pt x="391478" y="218129"/>
                  </a:cubicBezTo>
                  <a:cubicBezTo>
                    <a:pt x="391478" y="259087"/>
                    <a:pt x="377190" y="299092"/>
                    <a:pt x="350520" y="329572"/>
                  </a:cubicBezTo>
                  <a:cubicBezTo>
                    <a:pt x="332423" y="320999"/>
                    <a:pt x="314325" y="314332"/>
                    <a:pt x="295275" y="309569"/>
                  </a:cubicBezTo>
                  <a:cubicBezTo>
                    <a:pt x="269558" y="301949"/>
                    <a:pt x="242888" y="297187"/>
                    <a:pt x="216217" y="297187"/>
                  </a:cubicBezTo>
                  <a:cubicBezTo>
                    <a:pt x="189548" y="297187"/>
                    <a:pt x="162878" y="301949"/>
                    <a:pt x="137160" y="309569"/>
                  </a:cubicBezTo>
                  <a:cubicBezTo>
                    <a:pt x="119063" y="314332"/>
                    <a:pt x="101917" y="320999"/>
                    <a:pt x="85725" y="330524"/>
                  </a:cubicBezTo>
                  <a:cubicBezTo>
                    <a:pt x="23813" y="258134"/>
                    <a:pt x="32385" y="148597"/>
                    <a:pt x="104775" y="86684"/>
                  </a:cubicBezTo>
                  <a:cubicBezTo>
                    <a:pt x="136208" y="59062"/>
                    <a:pt x="176213" y="44774"/>
                    <a:pt x="218123" y="44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5B8CBD-B894-4ADF-AD66-DAC9752E90F3}"/>
                </a:ext>
              </a:extLst>
            </p:cNvPr>
            <p:cNvSpPr/>
            <p:nvPr/>
          </p:nvSpPr>
          <p:spPr>
            <a:xfrm>
              <a:off x="5995987" y="3226117"/>
              <a:ext cx="192405" cy="192405"/>
            </a:xfrm>
            <a:custGeom>
              <a:avLst/>
              <a:gdLst>
                <a:gd name="connsiteX0" fmla="*/ 192405 w 192405"/>
                <a:gd name="connsiteY0" fmla="*/ 96202 h 192405"/>
                <a:gd name="connsiteX1" fmla="*/ 96203 w 192405"/>
                <a:gd name="connsiteY1" fmla="*/ 192405 h 192405"/>
                <a:gd name="connsiteX2" fmla="*/ 0 w 192405"/>
                <a:gd name="connsiteY2" fmla="*/ 96202 h 192405"/>
                <a:gd name="connsiteX3" fmla="*/ 96203 w 192405"/>
                <a:gd name="connsiteY3" fmla="*/ 0 h 192405"/>
                <a:gd name="connsiteX4" fmla="*/ 192405 w 192405"/>
                <a:gd name="connsiteY4" fmla="*/ 96202 h 1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5" h="192405">
                  <a:moveTo>
                    <a:pt x="192405" y="96202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2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887588-70A0-4D44-BD5D-E005F696B86C}"/>
                </a:ext>
              </a:extLst>
            </p:cNvPr>
            <p:cNvSpPr/>
            <p:nvPr/>
          </p:nvSpPr>
          <p:spPr>
            <a:xfrm>
              <a:off x="5695950" y="3372802"/>
              <a:ext cx="220027" cy="170497"/>
            </a:xfrm>
            <a:custGeom>
              <a:avLst/>
              <a:gdLst>
                <a:gd name="connsiteX0" fmla="*/ 152400 w 220027"/>
                <a:gd name="connsiteY0" fmla="*/ 0 h 170497"/>
                <a:gd name="connsiteX1" fmla="*/ 100965 w 220027"/>
                <a:gd name="connsiteY1" fmla="*/ 10478 h 170497"/>
                <a:gd name="connsiteX2" fmla="*/ 17145 w 220027"/>
                <a:gd name="connsiteY2" fmla="*/ 50483 h 170497"/>
                <a:gd name="connsiteX3" fmla="*/ 0 w 220027"/>
                <a:gd name="connsiteY3" fmla="*/ 84773 h 170497"/>
                <a:gd name="connsiteX4" fmla="*/ 0 w 220027"/>
                <a:gd name="connsiteY4" fmla="*/ 170498 h 170497"/>
                <a:gd name="connsiteX5" fmla="*/ 205740 w 220027"/>
                <a:gd name="connsiteY5" fmla="*/ 170498 h 170497"/>
                <a:gd name="connsiteX6" fmla="*/ 220028 w 220027"/>
                <a:gd name="connsiteY6" fmla="*/ 156210 h 170497"/>
                <a:gd name="connsiteX7" fmla="*/ 152400 w 220027"/>
                <a:gd name="connsiteY7" fmla="*/ 0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" h="170497">
                  <a:moveTo>
                    <a:pt x="152400" y="0"/>
                  </a:moveTo>
                  <a:cubicBezTo>
                    <a:pt x="135255" y="1905"/>
                    <a:pt x="118110" y="4763"/>
                    <a:pt x="100965" y="10478"/>
                  </a:cubicBezTo>
                  <a:cubicBezTo>
                    <a:pt x="71438" y="19050"/>
                    <a:pt x="42863" y="33338"/>
                    <a:pt x="17145" y="50483"/>
                  </a:cubicBezTo>
                  <a:cubicBezTo>
                    <a:pt x="5715" y="58103"/>
                    <a:pt x="0" y="71438"/>
                    <a:pt x="0" y="84773"/>
                  </a:cubicBezTo>
                  <a:lnTo>
                    <a:pt x="0" y="170498"/>
                  </a:lnTo>
                  <a:lnTo>
                    <a:pt x="205740" y="170498"/>
                  </a:lnTo>
                  <a:cubicBezTo>
                    <a:pt x="209550" y="164783"/>
                    <a:pt x="214313" y="160020"/>
                    <a:pt x="220028" y="156210"/>
                  </a:cubicBezTo>
                  <a:cubicBezTo>
                    <a:pt x="179070" y="113348"/>
                    <a:pt x="155258" y="58103"/>
                    <a:pt x="1524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C96192-16C2-45A2-8FB1-29971F543512}"/>
                </a:ext>
              </a:extLst>
            </p:cNvPr>
            <p:cNvSpPr/>
            <p:nvPr/>
          </p:nvSpPr>
          <p:spPr>
            <a:xfrm>
              <a:off x="5781228" y="3177093"/>
              <a:ext cx="133796" cy="169991"/>
            </a:xfrm>
            <a:custGeom>
              <a:avLst/>
              <a:gdLst>
                <a:gd name="connsiteX0" fmla="*/ 67122 w 133796"/>
                <a:gd name="connsiteY0" fmla="*/ 169992 h 169991"/>
                <a:gd name="connsiteX1" fmla="*/ 133797 w 133796"/>
                <a:gd name="connsiteY1" fmla="*/ 14734 h 169991"/>
                <a:gd name="connsiteX2" fmla="*/ 14734 w 133796"/>
                <a:gd name="connsiteY2" fmla="*/ 38547 h 169991"/>
                <a:gd name="connsiteX3" fmla="*/ 38547 w 133796"/>
                <a:gd name="connsiteY3" fmla="*/ 157609 h 169991"/>
                <a:gd name="connsiteX4" fmla="*/ 67122 w 133796"/>
                <a:gd name="connsiteY4" fmla="*/ 169992 h 1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96" h="169991">
                  <a:moveTo>
                    <a:pt x="67122" y="169992"/>
                  </a:moveTo>
                  <a:cubicBezTo>
                    <a:pt x="69979" y="111889"/>
                    <a:pt x="93792" y="57597"/>
                    <a:pt x="133797" y="14734"/>
                  </a:cubicBezTo>
                  <a:cubicBezTo>
                    <a:pt x="94744" y="-11936"/>
                    <a:pt x="41404" y="-1458"/>
                    <a:pt x="14734" y="38547"/>
                  </a:cubicBezTo>
                  <a:cubicBezTo>
                    <a:pt x="-11936" y="78552"/>
                    <a:pt x="-1458" y="130939"/>
                    <a:pt x="38547" y="157609"/>
                  </a:cubicBezTo>
                  <a:cubicBezTo>
                    <a:pt x="47119" y="163324"/>
                    <a:pt x="56644" y="167134"/>
                    <a:pt x="67122" y="169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089AC4-615A-4D47-B1D8-B831F98B7067}"/>
              </a:ext>
            </a:extLst>
          </p:cNvPr>
          <p:cNvSpPr txBox="1"/>
          <p:nvPr/>
        </p:nvSpPr>
        <p:spPr>
          <a:xfrm>
            <a:off x="4493967" y="3104295"/>
            <a:ext cx="3286391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600" b="1" u="sng" dirty="0">
                <a:solidFill>
                  <a:schemeClr val="accent5"/>
                </a:solidFill>
                <a:latin typeface="Rubik" pitchFamily="2" charset="-79"/>
                <a:ea typeface="Open Sans SemiBold" panose="020B0706030804020204" pitchFamily="34" charset="0"/>
                <a:cs typeface="Rubik" pitchFamily="2" charset="-79"/>
              </a:rPr>
              <a:t>Je to odmena za našu prácu !!!</a:t>
            </a:r>
            <a:endParaRPr lang="id-ID" sz="1600" b="1" u="sng" dirty="0">
              <a:solidFill>
                <a:schemeClr val="accent5"/>
              </a:solidFill>
              <a:latin typeface="Rubik" pitchFamily="2" charset="-79"/>
              <a:ea typeface="Open Sans SemiBold" panose="020B0706030804020204" pitchFamily="34" charset="0"/>
              <a:cs typeface="Rubik" pitchFamily="2" charset="-79"/>
            </a:endParaRPr>
          </a:p>
        </p:txBody>
      </p:sp>
      <p:sp>
        <p:nvSpPr>
          <p:cNvPr id="26634" name="TextBox 21">
            <a:extLst>
              <a:ext uri="{FF2B5EF4-FFF2-40B4-BE49-F238E27FC236}">
                <a16:creationId xmlns:a16="http://schemas.microsoft.com/office/drawing/2014/main" id="{B72E5C0B-863C-43DB-B964-1BFE9E84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37" y="3200401"/>
            <a:ext cx="2793637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Odmena za donesenie produktu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6635" name="Graphic 3" descr="Hourglass">
            <a:extLst>
              <a:ext uri="{FF2B5EF4-FFF2-40B4-BE49-F238E27FC236}">
                <a16:creationId xmlns:a16="http://schemas.microsoft.com/office/drawing/2014/main" id="{500C2828-DBA7-404F-A3FF-809B20E08077}"/>
              </a:ext>
            </a:extLst>
          </p:cNvPr>
          <p:cNvSpPr>
            <a:spLocks/>
          </p:cNvSpPr>
          <p:nvPr/>
        </p:nvSpPr>
        <p:spPr bwMode="auto">
          <a:xfrm>
            <a:off x="2133215" y="2744788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577565BC-7BF8-43A3-A0C5-E2A6F4BEDD01}"/>
              </a:ext>
            </a:extLst>
          </p:cNvPr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5E491A5-1448-4EE7-97ED-5471C235DFA2}"/>
              </a:ext>
            </a:extLst>
          </p:cNvPr>
          <p:cNvSpPr txBox="1"/>
          <p:nvPr/>
        </p:nvSpPr>
        <p:spPr>
          <a:xfrm>
            <a:off x="2526756" y="264477"/>
            <a:ext cx="7138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72156"/>
                </a:solidFill>
                <a:latin typeface="Poppins" pitchFamily="2" charset="77"/>
                <a:cs typeface="Rubik" pitchFamily="2" charset="-79"/>
              </a:rPr>
              <a:t>No a čo vstupné poplatky?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D3666A2-009F-46CB-AFDC-283357518EDB}"/>
              </a:ext>
            </a:extLst>
          </p:cNvPr>
          <p:cNvSpPr txBox="1"/>
          <p:nvPr/>
        </p:nvSpPr>
        <p:spPr>
          <a:xfrm>
            <a:off x="3661685" y="914985"/>
            <a:ext cx="486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Sú ozaj zbytočná záťaž neprinášajúca hodnotu?</a:t>
            </a:r>
            <a:endParaRPr lang="en-US" sz="14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Rectangle: Rounded Corners 9">
            <a:extLst>
              <a:ext uri="{FF2B5EF4-FFF2-40B4-BE49-F238E27FC236}">
                <a16:creationId xmlns:a16="http://schemas.microsoft.com/office/drawing/2014/main" id="{9533560C-E7F8-4C3C-B702-4B677A4D8D44}"/>
              </a:ext>
            </a:extLst>
          </p:cNvPr>
          <p:cNvSpPr/>
          <p:nvPr/>
        </p:nvSpPr>
        <p:spPr>
          <a:xfrm>
            <a:off x="816041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8" name="Graphic 3" descr="Hourglass">
            <a:extLst>
              <a:ext uri="{FF2B5EF4-FFF2-40B4-BE49-F238E27FC236}">
                <a16:creationId xmlns:a16="http://schemas.microsoft.com/office/drawing/2014/main" id="{C8C5E17F-2617-4ADD-B245-C472D1305692}"/>
              </a:ext>
            </a:extLst>
          </p:cNvPr>
          <p:cNvSpPr>
            <a:spLocks/>
          </p:cNvSpPr>
          <p:nvPr/>
        </p:nvSpPr>
        <p:spPr bwMode="auto">
          <a:xfrm>
            <a:off x="9839985" y="2733676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EA24E2CF-7E58-205A-E295-90961D36B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327" y="3211427"/>
            <a:ext cx="2793637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Odmena za odborné sprevádzanie 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C6E3339C-8869-57EA-9337-40B7B6215699}"/>
              </a:ext>
            </a:extLst>
          </p:cNvPr>
          <p:cNvSpPr txBox="1"/>
          <p:nvPr/>
        </p:nvSpPr>
        <p:spPr>
          <a:xfrm>
            <a:off x="1966261" y="5343061"/>
            <a:ext cx="8460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72156"/>
                </a:solidFill>
                <a:latin typeface="Poppins" pitchFamily="2" charset="77"/>
                <a:cs typeface="Rubik" pitchFamily="2" charset="-79"/>
              </a:rPr>
              <a:t>Prinášame klientom HODNOTU!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60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F0A3AA-5B82-4A5C-B3BF-F0D3FEDEB7F2}"/>
              </a:ext>
            </a:extLst>
          </p:cNvPr>
          <p:cNvSpPr/>
          <p:nvPr/>
        </p:nvSpPr>
        <p:spPr>
          <a:xfrm>
            <a:off x="45364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2D73F8-94EE-4066-820B-5A4AC363051A}"/>
              </a:ext>
            </a:extLst>
          </p:cNvPr>
          <p:cNvSpPr/>
          <p:nvPr/>
        </p:nvSpPr>
        <p:spPr>
          <a:xfrm>
            <a:off x="430865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grpSp>
        <p:nvGrpSpPr>
          <p:cNvPr id="8" name="Graphic 33" descr="Target Audience">
            <a:extLst>
              <a:ext uri="{FF2B5EF4-FFF2-40B4-BE49-F238E27FC236}">
                <a16:creationId xmlns:a16="http://schemas.microsoft.com/office/drawing/2014/main" id="{3A1205E8-5FEC-49BC-BC95-06C343ACD541}"/>
              </a:ext>
            </a:extLst>
          </p:cNvPr>
          <p:cNvGrpSpPr/>
          <p:nvPr/>
        </p:nvGrpSpPr>
        <p:grpSpPr>
          <a:xfrm>
            <a:off x="5806693" y="2618631"/>
            <a:ext cx="680565" cy="680565"/>
            <a:chOff x="5638800" y="2971800"/>
            <a:chExt cx="914400" cy="914400"/>
          </a:xfrm>
          <a:solidFill>
            <a:schemeClr val="accent5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AB17E1-905E-4974-8557-3279D08B1E60}"/>
                </a:ext>
              </a:extLst>
            </p:cNvPr>
            <p:cNvSpPr/>
            <p:nvPr/>
          </p:nvSpPr>
          <p:spPr>
            <a:xfrm>
              <a:off x="5924550" y="3555682"/>
              <a:ext cx="342900" cy="120967"/>
            </a:xfrm>
            <a:custGeom>
              <a:avLst/>
              <a:gdLst>
                <a:gd name="connsiteX0" fmla="*/ 326708 w 342900"/>
                <a:gd name="connsiteY0" fmla="*/ 74295 h 120967"/>
                <a:gd name="connsiteX1" fmla="*/ 303848 w 342900"/>
                <a:gd name="connsiteY1" fmla="*/ 20003 h 120967"/>
                <a:gd name="connsiteX2" fmla="*/ 298133 w 342900"/>
                <a:gd name="connsiteY2" fmla="*/ 14288 h 120967"/>
                <a:gd name="connsiteX3" fmla="*/ 20002 w 342900"/>
                <a:gd name="connsiteY3" fmla="*/ 0 h 120967"/>
                <a:gd name="connsiteX4" fmla="*/ 17145 w 342900"/>
                <a:gd name="connsiteY4" fmla="*/ 1905 h 120967"/>
                <a:gd name="connsiteX5" fmla="*/ 0 w 342900"/>
                <a:gd name="connsiteY5" fmla="*/ 35243 h 120967"/>
                <a:gd name="connsiteX6" fmla="*/ 0 w 342900"/>
                <a:gd name="connsiteY6" fmla="*/ 120968 h 120967"/>
                <a:gd name="connsiteX7" fmla="*/ 342900 w 342900"/>
                <a:gd name="connsiteY7" fmla="*/ 120968 h 120967"/>
                <a:gd name="connsiteX8" fmla="*/ 342900 w 342900"/>
                <a:gd name="connsiteY8" fmla="*/ 90488 h 120967"/>
                <a:gd name="connsiteX9" fmla="*/ 326708 w 342900"/>
                <a:gd name="connsiteY9" fmla="*/ 74295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20967">
                  <a:moveTo>
                    <a:pt x="326708" y="74295"/>
                  </a:moveTo>
                  <a:cubicBezTo>
                    <a:pt x="312420" y="60007"/>
                    <a:pt x="303848" y="40005"/>
                    <a:pt x="303848" y="20003"/>
                  </a:cubicBezTo>
                  <a:lnTo>
                    <a:pt x="298133" y="14288"/>
                  </a:lnTo>
                  <a:cubicBezTo>
                    <a:pt x="211455" y="67628"/>
                    <a:pt x="100965" y="61913"/>
                    <a:pt x="20002" y="0"/>
                  </a:cubicBezTo>
                  <a:lnTo>
                    <a:pt x="17145" y="1905"/>
                  </a:lnTo>
                  <a:cubicBezTo>
                    <a:pt x="6668" y="9525"/>
                    <a:pt x="0" y="21907"/>
                    <a:pt x="0" y="35243"/>
                  </a:cubicBezTo>
                  <a:lnTo>
                    <a:pt x="0" y="120968"/>
                  </a:lnTo>
                  <a:lnTo>
                    <a:pt x="342900" y="120968"/>
                  </a:lnTo>
                  <a:lnTo>
                    <a:pt x="342900" y="90488"/>
                  </a:lnTo>
                  <a:lnTo>
                    <a:pt x="326708" y="742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77648D6-E98F-4DF2-AE74-A8738DAD5510}"/>
                </a:ext>
              </a:extLst>
            </p:cNvPr>
            <p:cNvSpPr/>
            <p:nvPr/>
          </p:nvSpPr>
          <p:spPr>
            <a:xfrm>
              <a:off x="6274117" y="3177354"/>
              <a:ext cx="136393" cy="170683"/>
            </a:xfrm>
            <a:custGeom>
              <a:avLst/>
              <a:gdLst>
                <a:gd name="connsiteX0" fmla="*/ 64770 w 136393"/>
                <a:gd name="connsiteY0" fmla="*/ 170683 h 170683"/>
                <a:gd name="connsiteX1" fmla="*/ 135255 w 136393"/>
                <a:gd name="connsiteY1" fmla="*/ 71623 h 170683"/>
                <a:gd name="connsiteX2" fmla="*/ 36195 w 136393"/>
                <a:gd name="connsiteY2" fmla="*/ 1138 h 170683"/>
                <a:gd name="connsiteX3" fmla="*/ 0 w 136393"/>
                <a:gd name="connsiteY3" fmla="*/ 16378 h 170683"/>
                <a:gd name="connsiteX4" fmla="*/ 64770 w 136393"/>
                <a:gd name="connsiteY4" fmla="*/ 170683 h 1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393" h="170683">
                  <a:moveTo>
                    <a:pt x="64770" y="170683"/>
                  </a:moveTo>
                  <a:cubicBezTo>
                    <a:pt x="111443" y="163063"/>
                    <a:pt x="142875" y="118296"/>
                    <a:pt x="135255" y="71623"/>
                  </a:cubicBezTo>
                  <a:cubicBezTo>
                    <a:pt x="127635" y="24951"/>
                    <a:pt x="82868" y="-6482"/>
                    <a:pt x="36195" y="1138"/>
                  </a:cubicBezTo>
                  <a:cubicBezTo>
                    <a:pt x="22860" y="3043"/>
                    <a:pt x="10478" y="8758"/>
                    <a:pt x="0" y="16378"/>
                  </a:cubicBezTo>
                  <a:cubicBezTo>
                    <a:pt x="39053" y="58288"/>
                    <a:pt x="61913" y="112581"/>
                    <a:pt x="64770" y="17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B8B909E-246B-4C47-B693-6267A30AA41F}"/>
                </a:ext>
              </a:extLst>
            </p:cNvPr>
            <p:cNvSpPr/>
            <p:nvPr/>
          </p:nvSpPr>
          <p:spPr>
            <a:xfrm>
              <a:off x="6302692" y="3372802"/>
              <a:ext cx="193357" cy="170497"/>
            </a:xfrm>
            <a:custGeom>
              <a:avLst/>
              <a:gdLst>
                <a:gd name="connsiteX0" fmla="*/ 176213 w 193357"/>
                <a:gd name="connsiteY0" fmla="*/ 50483 h 170497"/>
                <a:gd name="connsiteX1" fmla="*/ 92393 w 193357"/>
                <a:gd name="connsiteY1" fmla="*/ 10478 h 170497"/>
                <a:gd name="connsiteX2" fmla="*/ 36195 w 193357"/>
                <a:gd name="connsiteY2" fmla="*/ 0 h 170497"/>
                <a:gd name="connsiteX3" fmla="*/ 0 w 193357"/>
                <a:gd name="connsiteY3" fmla="*/ 116205 h 170497"/>
                <a:gd name="connsiteX4" fmla="*/ 5715 w 193357"/>
                <a:gd name="connsiteY4" fmla="*/ 121920 h 170497"/>
                <a:gd name="connsiteX5" fmla="*/ 60008 w 193357"/>
                <a:gd name="connsiteY5" fmla="*/ 144780 h 170497"/>
                <a:gd name="connsiteX6" fmla="*/ 85725 w 193357"/>
                <a:gd name="connsiteY6" fmla="*/ 170498 h 170497"/>
                <a:gd name="connsiteX7" fmla="*/ 193358 w 193357"/>
                <a:gd name="connsiteY7" fmla="*/ 170498 h 170497"/>
                <a:gd name="connsiteX8" fmla="*/ 193358 w 193357"/>
                <a:gd name="connsiteY8" fmla="*/ 84773 h 170497"/>
                <a:gd name="connsiteX9" fmla="*/ 176213 w 193357"/>
                <a:gd name="connsiteY9" fmla="*/ 50483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357" h="170497">
                  <a:moveTo>
                    <a:pt x="176213" y="50483"/>
                  </a:moveTo>
                  <a:cubicBezTo>
                    <a:pt x="151448" y="31433"/>
                    <a:pt x="122873" y="17145"/>
                    <a:pt x="92393" y="10478"/>
                  </a:cubicBezTo>
                  <a:cubicBezTo>
                    <a:pt x="74295" y="4763"/>
                    <a:pt x="55245" y="1905"/>
                    <a:pt x="36195" y="0"/>
                  </a:cubicBezTo>
                  <a:cubicBezTo>
                    <a:pt x="34290" y="40958"/>
                    <a:pt x="21908" y="80963"/>
                    <a:pt x="0" y="116205"/>
                  </a:cubicBezTo>
                  <a:lnTo>
                    <a:pt x="5715" y="121920"/>
                  </a:lnTo>
                  <a:cubicBezTo>
                    <a:pt x="25718" y="121920"/>
                    <a:pt x="45720" y="130493"/>
                    <a:pt x="60008" y="144780"/>
                  </a:cubicBezTo>
                  <a:lnTo>
                    <a:pt x="85725" y="170498"/>
                  </a:lnTo>
                  <a:lnTo>
                    <a:pt x="193358" y="170498"/>
                  </a:lnTo>
                  <a:lnTo>
                    <a:pt x="193358" y="84773"/>
                  </a:lnTo>
                  <a:cubicBezTo>
                    <a:pt x="193358" y="71438"/>
                    <a:pt x="187643" y="58103"/>
                    <a:pt x="176213" y="504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D13B1B-C63B-4ABA-AD31-C8222F238EC7}"/>
                </a:ext>
              </a:extLst>
            </p:cNvPr>
            <p:cNvSpPr/>
            <p:nvPr/>
          </p:nvSpPr>
          <p:spPr>
            <a:xfrm>
              <a:off x="5875972" y="3142290"/>
              <a:ext cx="573781" cy="573788"/>
            </a:xfrm>
            <a:custGeom>
              <a:avLst/>
              <a:gdLst>
                <a:gd name="connsiteX0" fmla="*/ 557213 w 573781"/>
                <a:gd name="connsiteY0" fmla="*/ 485782 h 573788"/>
                <a:gd name="connsiteX1" fmla="*/ 467678 w 573781"/>
                <a:gd name="connsiteY1" fmla="*/ 395294 h 573788"/>
                <a:gd name="connsiteX2" fmla="*/ 421957 w 573781"/>
                <a:gd name="connsiteY2" fmla="*/ 381959 h 573788"/>
                <a:gd name="connsiteX3" fmla="*/ 389573 w 573781"/>
                <a:gd name="connsiteY3" fmla="*/ 350527 h 573788"/>
                <a:gd name="connsiteX4" fmla="*/ 434340 w 573781"/>
                <a:gd name="connsiteY4" fmla="*/ 219082 h 573788"/>
                <a:gd name="connsiteX5" fmla="*/ 217170 w 573781"/>
                <a:gd name="connsiteY5" fmla="*/ 7 h 573788"/>
                <a:gd name="connsiteX6" fmla="*/ 0 w 573781"/>
                <a:gd name="connsiteY6" fmla="*/ 216224 h 573788"/>
                <a:gd name="connsiteX7" fmla="*/ 217170 w 573781"/>
                <a:gd name="connsiteY7" fmla="*/ 435299 h 573788"/>
                <a:gd name="connsiteX8" fmla="*/ 350520 w 573781"/>
                <a:gd name="connsiteY8" fmla="*/ 390532 h 573788"/>
                <a:gd name="connsiteX9" fmla="*/ 382905 w 573781"/>
                <a:gd name="connsiteY9" fmla="*/ 421964 h 573788"/>
                <a:gd name="connsiteX10" fmla="*/ 396240 w 573781"/>
                <a:gd name="connsiteY10" fmla="*/ 467684 h 573788"/>
                <a:gd name="connsiteX11" fmla="*/ 486728 w 573781"/>
                <a:gd name="connsiteY11" fmla="*/ 558172 h 573788"/>
                <a:gd name="connsiteX12" fmla="*/ 558165 w 573781"/>
                <a:gd name="connsiteY12" fmla="*/ 560077 h 573788"/>
                <a:gd name="connsiteX13" fmla="*/ 560070 w 573781"/>
                <a:gd name="connsiteY13" fmla="*/ 488639 h 573788"/>
                <a:gd name="connsiteX14" fmla="*/ 557213 w 573781"/>
                <a:gd name="connsiteY14" fmla="*/ 485782 h 573788"/>
                <a:gd name="connsiteX15" fmla="*/ 557213 w 573781"/>
                <a:gd name="connsiteY15" fmla="*/ 485782 h 573788"/>
                <a:gd name="connsiteX16" fmla="*/ 218123 w 573781"/>
                <a:gd name="connsiteY16" fmla="*/ 44774 h 573788"/>
                <a:gd name="connsiteX17" fmla="*/ 391478 w 573781"/>
                <a:gd name="connsiteY17" fmla="*/ 218129 h 573788"/>
                <a:gd name="connsiteX18" fmla="*/ 350520 w 573781"/>
                <a:gd name="connsiteY18" fmla="*/ 329572 h 573788"/>
                <a:gd name="connsiteX19" fmla="*/ 295275 w 573781"/>
                <a:gd name="connsiteY19" fmla="*/ 309569 h 573788"/>
                <a:gd name="connsiteX20" fmla="*/ 216217 w 573781"/>
                <a:gd name="connsiteY20" fmla="*/ 297187 h 573788"/>
                <a:gd name="connsiteX21" fmla="*/ 137160 w 573781"/>
                <a:gd name="connsiteY21" fmla="*/ 309569 h 573788"/>
                <a:gd name="connsiteX22" fmla="*/ 85725 w 573781"/>
                <a:gd name="connsiteY22" fmla="*/ 330524 h 573788"/>
                <a:gd name="connsiteX23" fmla="*/ 104775 w 573781"/>
                <a:gd name="connsiteY23" fmla="*/ 86684 h 573788"/>
                <a:gd name="connsiteX24" fmla="*/ 218123 w 573781"/>
                <a:gd name="connsiteY24" fmla="*/ 44774 h 57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3781" h="573788">
                  <a:moveTo>
                    <a:pt x="557213" y="485782"/>
                  </a:moveTo>
                  <a:lnTo>
                    <a:pt x="467678" y="395294"/>
                  </a:lnTo>
                  <a:cubicBezTo>
                    <a:pt x="455295" y="383864"/>
                    <a:pt x="439103" y="378149"/>
                    <a:pt x="421957" y="381959"/>
                  </a:cubicBezTo>
                  <a:lnTo>
                    <a:pt x="389573" y="350527"/>
                  </a:lnTo>
                  <a:cubicBezTo>
                    <a:pt x="419100" y="312427"/>
                    <a:pt x="434340" y="266707"/>
                    <a:pt x="434340" y="219082"/>
                  </a:cubicBezTo>
                  <a:cubicBezTo>
                    <a:pt x="435293" y="99067"/>
                    <a:pt x="338138" y="959"/>
                    <a:pt x="217170" y="7"/>
                  </a:cubicBezTo>
                  <a:cubicBezTo>
                    <a:pt x="96203" y="-946"/>
                    <a:pt x="0" y="96209"/>
                    <a:pt x="0" y="216224"/>
                  </a:cubicBezTo>
                  <a:cubicBezTo>
                    <a:pt x="0" y="336239"/>
                    <a:pt x="96203" y="434347"/>
                    <a:pt x="217170" y="435299"/>
                  </a:cubicBezTo>
                  <a:cubicBezTo>
                    <a:pt x="264795" y="435299"/>
                    <a:pt x="311468" y="420059"/>
                    <a:pt x="350520" y="390532"/>
                  </a:cubicBezTo>
                  <a:lnTo>
                    <a:pt x="382905" y="421964"/>
                  </a:lnTo>
                  <a:cubicBezTo>
                    <a:pt x="380048" y="438157"/>
                    <a:pt x="384810" y="455302"/>
                    <a:pt x="396240" y="467684"/>
                  </a:cubicBezTo>
                  <a:lnTo>
                    <a:pt x="486728" y="558172"/>
                  </a:lnTo>
                  <a:cubicBezTo>
                    <a:pt x="505778" y="578174"/>
                    <a:pt x="538163" y="579127"/>
                    <a:pt x="558165" y="560077"/>
                  </a:cubicBezTo>
                  <a:cubicBezTo>
                    <a:pt x="578168" y="541027"/>
                    <a:pt x="579120" y="508642"/>
                    <a:pt x="560070" y="488639"/>
                  </a:cubicBezTo>
                  <a:cubicBezTo>
                    <a:pt x="559118" y="487687"/>
                    <a:pt x="558165" y="486734"/>
                    <a:pt x="557213" y="485782"/>
                  </a:cubicBezTo>
                  <a:lnTo>
                    <a:pt x="557213" y="485782"/>
                  </a:lnTo>
                  <a:close/>
                  <a:moveTo>
                    <a:pt x="218123" y="44774"/>
                  </a:moveTo>
                  <a:cubicBezTo>
                    <a:pt x="314325" y="44774"/>
                    <a:pt x="391478" y="121927"/>
                    <a:pt x="391478" y="218129"/>
                  </a:cubicBezTo>
                  <a:cubicBezTo>
                    <a:pt x="391478" y="259087"/>
                    <a:pt x="377190" y="299092"/>
                    <a:pt x="350520" y="329572"/>
                  </a:cubicBezTo>
                  <a:cubicBezTo>
                    <a:pt x="332423" y="320999"/>
                    <a:pt x="314325" y="314332"/>
                    <a:pt x="295275" y="309569"/>
                  </a:cubicBezTo>
                  <a:cubicBezTo>
                    <a:pt x="269558" y="301949"/>
                    <a:pt x="242888" y="297187"/>
                    <a:pt x="216217" y="297187"/>
                  </a:cubicBezTo>
                  <a:cubicBezTo>
                    <a:pt x="189548" y="297187"/>
                    <a:pt x="162878" y="301949"/>
                    <a:pt x="137160" y="309569"/>
                  </a:cubicBezTo>
                  <a:cubicBezTo>
                    <a:pt x="119063" y="314332"/>
                    <a:pt x="101917" y="320999"/>
                    <a:pt x="85725" y="330524"/>
                  </a:cubicBezTo>
                  <a:cubicBezTo>
                    <a:pt x="23813" y="258134"/>
                    <a:pt x="32385" y="148597"/>
                    <a:pt x="104775" y="86684"/>
                  </a:cubicBezTo>
                  <a:cubicBezTo>
                    <a:pt x="136208" y="59062"/>
                    <a:pt x="176213" y="44774"/>
                    <a:pt x="218123" y="44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5B8CBD-B894-4ADF-AD66-DAC9752E90F3}"/>
                </a:ext>
              </a:extLst>
            </p:cNvPr>
            <p:cNvSpPr/>
            <p:nvPr/>
          </p:nvSpPr>
          <p:spPr>
            <a:xfrm>
              <a:off x="5995987" y="3226117"/>
              <a:ext cx="192405" cy="192405"/>
            </a:xfrm>
            <a:custGeom>
              <a:avLst/>
              <a:gdLst>
                <a:gd name="connsiteX0" fmla="*/ 192405 w 192405"/>
                <a:gd name="connsiteY0" fmla="*/ 96202 h 192405"/>
                <a:gd name="connsiteX1" fmla="*/ 96203 w 192405"/>
                <a:gd name="connsiteY1" fmla="*/ 192405 h 192405"/>
                <a:gd name="connsiteX2" fmla="*/ 0 w 192405"/>
                <a:gd name="connsiteY2" fmla="*/ 96202 h 192405"/>
                <a:gd name="connsiteX3" fmla="*/ 96203 w 192405"/>
                <a:gd name="connsiteY3" fmla="*/ 0 h 192405"/>
                <a:gd name="connsiteX4" fmla="*/ 192405 w 192405"/>
                <a:gd name="connsiteY4" fmla="*/ 96202 h 192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05" h="192405">
                  <a:moveTo>
                    <a:pt x="192405" y="96202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2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B887588-70A0-4D44-BD5D-E005F696B86C}"/>
                </a:ext>
              </a:extLst>
            </p:cNvPr>
            <p:cNvSpPr/>
            <p:nvPr/>
          </p:nvSpPr>
          <p:spPr>
            <a:xfrm>
              <a:off x="5695950" y="3372802"/>
              <a:ext cx="220027" cy="170497"/>
            </a:xfrm>
            <a:custGeom>
              <a:avLst/>
              <a:gdLst>
                <a:gd name="connsiteX0" fmla="*/ 152400 w 220027"/>
                <a:gd name="connsiteY0" fmla="*/ 0 h 170497"/>
                <a:gd name="connsiteX1" fmla="*/ 100965 w 220027"/>
                <a:gd name="connsiteY1" fmla="*/ 10478 h 170497"/>
                <a:gd name="connsiteX2" fmla="*/ 17145 w 220027"/>
                <a:gd name="connsiteY2" fmla="*/ 50483 h 170497"/>
                <a:gd name="connsiteX3" fmla="*/ 0 w 220027"/>
                <a:gd name="connsiteY3" fmla="*/ 84773 h 170497"/>
                <a:gd name="connsiteX4" fmla="*/ 0 w 220027"/>
                <a:gd name="connsiteY4" fmla="*/ 170498 h 170497"/>
                <a:gd name="connsiteX5" fmla="*/ 205740 w 220027"/>
                <a:gd name="connsiteY5" fmla="*/ 170498 h 170497"/>
                <a:gd name="connsiteX6" fmla="*/ 220028 w 220027"/>
                <a:gd name="connsiteY6" fmla="*/ 156210 h 170497"/>
                <a:gd name="connsiteX7" fmla="*/ 152400 w 220027"/>
                <a:gd name="connsiteY7" fmla="*/ 0 h 17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027" h="170497">
                  <a:moveTo>
                    <a:pt x="152400" y="0"/>
                  </a:moveTo>
                  <a:cubicBezTo>
                    <a:pt x="135255" y="1905"/>
                    <a:pt x="118110" y="4763"/>
                    <a:pt x="100965" y="10478"/>
                  </a:cubicBezTo>
                  <a:cubicBezTo>
                    <a:pt x="71438" y="19050"/>
                    <a:pt x="42863" y="33338"/>
                    <a:pt x="17145" y="50483"/>
                  </a:cubicBezTo>
                  <a:cubicBezTo>
                    <a:pt x="5715" y="58103"/>
                    <a:pt x="0" y="71438"/>
                    <a:pt x="0" y="84773"/>
                  </a:cubicBezTo>
                  <a:lnTo>
                    <a:pt x="0" y="170498"/>
                  </a:lnTo>
                  <a:lnTo>
                    <a:pt x="205740" y="170498"/>
                  </a:lnTo>
                  <a:cubicBezTo>
                    <a:pt x="209550" y="164783"/>
                    <a:pt x="214313" y="160020"/>
                    <a:pt x="220028" y="156210"/>
                  </a:cubicBezTo>
                  <a:cubicBezTo>
                    <a:pt x="179070" y="113348"/>
                    <a:pt x="155258" y="58103"/>
                    <a:pt x="1524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DC96192-16C2-45A2-8FB1-29971F543512}"/>
                </a:ext>
              </a:extLst>
            </p:cNvPr>
            <p:cNvSpPr/>
            <p:nvPr/>
          </p:nvSpPr>
          <p:spPr>
            <a:xfrm>
              <a:off x="5781228" y="3177093"/>
              <a:ext cx="133796" cy="169991"/>
            </a:xfrm>
            <a:custGeom>
              <a:avLst/>
              <a:gdLst>
                <a:gd name="connsiteX0" fmla="*/ 67122 w 133796"/>
                <a:gd name="connsiteY0" fmla="*/ 169992 h 169991"/>
                <a:gd name="connsiteX1" fmla="*/ 133797 w 133796"/>
                <a:gd name="connsiteY1" fmla="*/ 14734 h 169991"/>
                <a:gd name="connsiteX2" fmla="*/ 14734 w 133796"/>
                <a:gd name="connsiteY2" fmla="*/ 38547 h 169991"/>
                <a:gd name="connsiteX3" fmla="*/ 38547 w 133796"/>
                <a:gd name="connsiteY3" fmla="*/ 157609 h 169991"/>
                <a:gd name="connsiteX4" fmla="*/ 67122 w 133796"/>
                <a:gd name="connsiteY4" fmla="*/ 169992 h 16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96" h="169991">
                  <a:moveTo>
                    <a:pt x="67122" y="169992"/>
                  </a:moveTo>
                  <a:cubicBezTo>
                    <a:pt x="69979" y="111889"/>
                    <a:pt x="93792" y="57597"/>
                    <a:pt x="133797" y="14734"/>
                  </a:cubicBezTo>
                  <a:cubicBezTo>
                    <a:pt x="94744" y="-11936"/>
                    <a:pt x="41404" y="-1458"/>
                    <a:pt x="14734" y="38547"/>
                  </a:cubicBezTo>
                  <a:cubicBezTo>
                    <a:pt x="-11936" y="78552"/>
                    <a:pt x="-1458" y="130939"/>
                    <a:pt x="38547" y="157609"/>
                  </a:cubicBezTo>
                  <a:cubicBezTo>
                    <a:pt x="47119" y="163324"/>
                    <a:pt x="56644" y="167134"/>
                    <a:pt x="67122" y="1699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B4C6CD7-D9C9-4469-BCCF-081493C5D87C}"/>
              </a:ext>
            </a:extLst>
          </p:cNvPr>
          <p:cNvSpPr txBox="1"/>
          <p:nvPr/>
        </p:nvSpPr>
        <p:spPr>
          <a:xfrm>
            <a:off x="4421363" y="3549651"/>
            <a:ext cx="3451225" cy="11661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u="sng" dirty="0">
                <a:solidFill>
                  <a:schemeClr val="accent5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Vo väčšine prípadov sme to práve MY, kto</a:t>
            </a:r>
          </a:p>
          <a:p>
            <a:pPr marL="171450" indent="-1714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sz="1200" dirty="0">
                <a:solidFill>
                  <a:schemeClr val="accent5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Prinášame kvalitné produkty s najlepším potenciálom rastu</a:t>
            </a:r>
          </a:p>
          <a:p>
            <a:pPr marL="171450" indent="-1714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sz="1200" dirty="0">
                <a:solidFill>
                  <a:schemeClr val="accent5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Produkty s najnižším daňovým zaťažením</a:t>
            </a:r>
            <a:endParaRPr lang="id-ID" sz="1200" dirty="0">
              <a:solidFill>
                <a:schemeClr val="accent5"/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089AC4-615A-4D47-B1D8-B831F98B7067}"/>
              </a:ext>
            </a:extLst>
          </p:cNvPr>
          <p:cNvSpPr txBox="1"/>
          <p:nvPr/>
        </p:nvSpPr>
        <p:spPr>
          <a:xfrm>
            <a:off x="4493967" y="3104295"/>
            <a:ext cx="3286391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600" b="1" u="sng" dirty="0">
                <a:solidFill>
                  <a:schemeClr val="accent5"/>
                </a:solidFill>
                <a:latin typeface="Rubik" pitchFamily="2" charset="-79"/>
                <a:ea typeface="Open Sans SemiBold" panose="020B0706030804020204" pitchFamily="34" charset="0"/>
                <a:cs typeface="Rubik" pitchFamily="2" charset="-79"/>
              </a:rPr>
              <a:t>Je to odmena za našu prácu !!!</a:t>
            </a:r>
            <a:endParaRPr lang="id-ID" sz="1600" b="1" u="sng" dirty="0">
              <a:solidFill>
                <a:schemeClr val="accent5"/>
              </a:solidFill>
              <a:latin typeface="Rubik" pitchFamily="2" charset="-79"/>
              <a:ea typeface="Open Sans SemiBold" panose="020B0706030804020204" pitchFamily="34" charset="0"/>
              <a:cs typeface="Rubik" pitchFamily="2" charset="-79"/>
            </a:endParaRPr>
          </a:p>
        </p:txBody>
      </p:sp>
      <p:sp>
        <p:nvSpPr>
          <p:cNvPr id="26634" name="TextBox 21">
            <a:extLst>
              <a:ext uri="{FF2B5EF4-FFF2-40B4-BE49-F238E27FC236}">
                <a16:creationId xmlns:a16="http://schemas.microsoft.com/office/drawing/2014/main" id="{B72E5C0B-863C-43DB-B964-1BFE9E84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037" y="3200401"/>
            <a:ext cx="2793637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Odmena za donesenie produktu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6635" name="Graphic 3" descr="Hourglass">
            <a:extLst>
              <a:ext uri="{FF2B5EF4-FFF2-40B4-BE49-F238E27FC236}">
                <a16:creationId xmlns:a16="http://schemas.microsoft.com/office/drawing/2014/main" id="{500C2828-DBA7-404F-A3FF-809B20E08077}"/>
              </a:ext>
            </a:extLst>
          </p:cNvPr>
          <p:cNvSpPr>
            <a:spLocks/>
          </p:cNvSpPr>
          <p:nvPr/>
        </p:nvSpPr>
        <p:spPr bwMode="auto">
          <a:xfrm>
            <a:off x="2133215" y="2744788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577565BC-7BF8-43A3-A0C5-E2A6F4BEDD01}"/>
              </a:ext>
            </a:extLst>
          </p:cNvPr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F5E491A5-1448-4EE7-97ED-5471C235DFA2}"/>
              </a:ext>
            </a:extLst>
          </p:cNvPr>
          <p:cNvSpPr txBox="1"/>
          <p:nvPr/>
        </p:nvSpPr>
        <p:spPr>
          <a:xfrm>
            <a:off x="2526756" y="264477"/>
            <a:ext cx="7138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72156"/>
                </a:solidFill>
                <a:latin typeface="Poppins" pitchFamily="2" charset="77"/>
                <a:cs typeface="Rubik" pitchFamily="2" charset="-79"/>
              </a:rPr>
              <a:t>No a čo vstupné poplatky?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2D3666A2-009F-46CB-AFDC-283357518EDB}"/>
              </a:ext>
            </a:extLst>
          </p:cNvPr>
          <p:cNvSpPr txBox="1"/>
          <p:nvPr/>
        </p:nvSpPr>
        <p:spPr>
          <a:xfrm>
            <a:off x="3661685" y="914985"/>
            <a:ext cx="486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Sú ozaj zbytočná záťaž neprinášajúca hodnotu?</a:t>
            </a:r>
            <a:endParaRPr lang="en-US" sz="14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Rectangle: Rounded Corners 9">
            <a:extLst>
              <a:ext uri="{FF2B5EF4-FFF2-40B4-BE49-F238E27FC236}">
                <a16:creationId xmlns:a16="http://schemas.microsoft.com/office/drawing/2014/main" id="{9533560C-E7F8-4C3C-B702-4B677A4D8D44}"/>
              </a:ext>
            </a:extLst>
          </p:cNvPr>
          <p:cNvSpPr/>
          <p:nvPr/>
        </p:nvSpPr>
        <p:spPr>
          <a:xfrm>
            <a:off x="8160410" y="2446338"/>
            <a:ext cx="3676650" cy="2228850"/>
          </a:xfrm>
          <a:prstGeom prst="roundRect">
            <a:avLst>
              <a:gd name="adj" fmla="val 8547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8" name="Graphic 3" descr="Hourglass">
            <a:extLst>
              <a:ext uri="{FF2B5EF4-FFF2-40B4-BE49-F238E27FC236}">
                <a16:creationId xmlns:a16="http://schemas.microsoft.com/office/drawing/2014/main" id="{C8C5E17F-2617-4ADD-B245-C472D1305692}"/>
              </a:ext>
            </a:extLst>
          </p:cNvPr>
          <p:cNvSpPr>
            <a:spLocks/>
          </p:cNvSpPr>
          <p:nvPr/>
        </p:nvSpPr>
        <p:spPr bwMode="auto">
          <a:xfrm>
            <a:off x="9839985" y="2733676"/>
            <a:ext cx="317500" cy="452438"/>
          </a:xfrm>
          <a:custGeom>
            <a:avLst/>
            <a:gdLst>
              <a:gd name="T0" fmla="*/ 191055 w 316577"/>
              <a:gd name="T1" fmla="*/ 256298 h 452253"/>
              <a:gd name="T2" fmla="*/ 242231 w 316577"/>
              <a:gd name="T3" fmla="*/ 328152 h 452253"/>
              <a:gd name="T4" fmla="*/ 76195 w 316577"/>
              <a:gd name="T5" fmla="*/ 328152 h 452253"/>
              <a:gd name="T6" fmla="*/ 127370 w 316577"/>
              <a:gd name="T7" fmla="*/ 256298 h 452253"/>
              <a:gd name="T8" fmla="*/ 142154 w 316577"/>
              <a:gd name="T9" fmla="*/ 226313 h 452253"/>
              <a:gd name="T10" fmla="*/ 127370 w 316577"/>
              <a:gd name="T11" fmla="*/ 196325 h 452253"/>
              <a:gd name="T12" fmla="*/ 49470 w 316577"/>
              <a:gd name="T13" fmla="*/ 33947 h 452253"/>
              <a:gd name="T14" fmla="*/ 269525 w 316577"/>
              <a:gd name="T15" fmla="*/ 33947 h 452253"/>
              <a:gd name="T16" fmla="*/ 191624 w 316577"/>
              <a:gd name="T17" fmla="*/ 196325 h 452253"/>
              <a:gd name="T18" fmla="*/ 176271 w 316577"/>
              <a:gd name="T19" fmla="*/ 226313 h 452253"/>
              <a:gd name="T20" fmla="*/ 191055 w 316577"/>
              <a:gd name="T21" fmla="*/ 256298 h 452253"/>
              <a:gd name="T22" fmla="*/ 303073 w 316577"/>
              <a:gd name="T23" fmla="*/ 33947 h 452253"/>
              <a:gd name="T24" fmla="*/ 318426 w 316577"/>
              <a:gd name="T25" fmla="*/ 33947 h 452253"/>
              <a:gd name="T26" fmla="*/ 318426 w 316577"/>
              <a:gd name="T27" fmla="*/ 0 h 452253"/>
              <a:gd name="T28" fmla="*/ 0 w 316577"/>
              <a:gd name="T29" fmla="*/ 0 h 452253"/>
              <a:gd name="T30" fmla="*/ 0 w 316577"/>
              <a:gd name="T31" fmla="*/ 33947 h 452253"/>
              <a:gd name="T32" fmla="*/ 14784 w 316577"/>
              <a:gd name="T33" fmla="*/ 33947 h 452253"/>
              <a:gd name="T34" fmla="*/ 110312 w 316577"/>
              <a:gd name="T35" fmla="*/ 226313 h 452253"/>
              <a:gd name="T36" fmla="*/ 14784 w 316577"/>
              <a:gd name="T37" fmla="*/ 418676 h 452253"/>
              <a:gd name="T38" fmla="*/ 0 w 316577"/>
              <a:gd name="T39" fmla="*/ 418676 h 452253"/>
              <a:gd name="T40" fmla="*/ 0 w 316577"/>
              <a:gd name="T41" fmla="*/ 452623 h 452253"/>
              <a:gd name="T42" fmla="*/ 318426 w 316577"/>
              <a:gd name="T43" fmla="*/ 452623 h 452253"/>
              <a:gd name="T44" fmla="*/ 318426 w 316577"/>
              <a:gd name="T45" fmla="*/ 418676 h 452253"/>
              <a:gd name="T46" fmla="*/ 303073 w 316577"/>
              <a:gd name="T47" fmla="*/ 418676 h 452253"/>
              <a:gd name="T48" fmla="*/ 207546 w 316577"/>
              <a:gd name="T49" fmla="*/ 226313 h 452253"/>
              <a:gd name="T50" fmla="*/ 303073 w 316577"/>
              <a:gd name="T51" fmla="*/ 33947 h 4522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6577" h="452253">
                <a:moveTo>
                  <a:pt x="189946" y="256088"/>
                </a:moveTo>
                <a:cubicBezTo>
                  <a:pt x="209167" y="271352"/>
                  <a:pt x="227257" y="297922"/>
                  <a:pt x="240825" y="327884"/>
                </a:cubicBezTo>
                <a:lnTo>
                  <a:pt x="75752" y="327884"/>
                </a:lnTo>
                <a:cubicBezTo>
                  <a:pt x="89885" y="297922"/>
                  <a:pt x="107410" y="270787"/>
                  <a:pt x="126631" y="256088"/>
                </a:cubicBezTo>
                <a:cubicBezTo>
                  <a:pt x="135676" y="248739"/>
                  <a:pt x="141329" y="237998"/>
                  <a:pt x="141329" y="226127"/>
                </a:cubicBezTo>
                <a:cubicBezTo>
                  <a:pt x="141329" y="214255"/>
                  <a:pt x="135676" y="203514"/>
                  <a:pt x="126631" y="196165"/>
                </a:cubicBezTo>
                <a:cubicBezTo>
                  <a:pt x="88189" y="166203"/>
                  <a:pt x="54836" y="89320"/>
                  <a:pt x="49183" y="33919"/>
                </a:cubicBezTo>
                <a:lnTo>
                  <a:pt x="267960" y="33919"/>
                </a:lnTo>
                <a:cubicBezTo>
                  <a:pt x="261742" y="89320"/>
                  <a:pt x="228953" y="166203"/>
                  <a:pt x="190512" y="196165"/>
                </a:cubicBezTo>
                <a:cubicBezTo>
                  <a:pt x="180901" y="203514"/>
                  <a:pt x="175248" y="214255"/>
                  <a:pt x="175248" y="226127"/>
                </a:cubicBezTo>
                <a:cubicBezTo>
                  <a:pt x="175248" y="237998"/>
                  <a:pt x="180901" y="248739"/>
                  <a:pt x="189946" y="256088"/>
                </a:cubicBezTo>
                <a:close/>
                <a:moveTo>
                  <a:pt x="301314" y="33919"/>
                </a:moveTo>
                <a:lnTo>
                  <a:pt x="316577" y="33919"/>
                </a:lnTo>
                <a:lnTo>
                  <a:pt x="316577" y="0"/>
                </a:lnTo>
                <a:lnTo>
                  <a:pt x="0" y="0"/>
                </a:lnTo>
                <a:lnTo>
                  <a:pt x="0" y="33919"/>
                </a:lnTo>
                <a:lnTo>
                  <a:pt x="14698" y="33919"/>
                </a:lnTo>
                <a:cubicBezTo>
                  <a:pt x="20917" y="96669"/>
                  <a:pt x="57097" y="188250"/>
                  <a:pt x="109671" y="226127"/>
                </a:cubicBezTo>
                <a:cubicBezTo>
                  <a:pt x="57097" y="264003"/>
                  <a:pt x="20351" y="355584"/>
                  <a:pt x="14698" y="418334"/>
                </a:cubicBezTo>
                <a:lnTo>
                  <a:pt x="0" y="418334"/>
                </a:lnTo>
                <a:lnTo>
                  <a:pt x="0" y="452253"/>
                </a:lnTo>
                <a:lnTo>
                  <a:pt x="316577" y="452253"/>
                </a:lnTo>
                <a:lnTo>
                  <a:pt x="316577" y="418334"/>
                </a:lnTo>
                <a:lnTo>
                  <a:pt x="301314" y="418334"/>
                </a:lnTo>
                <a:cubicBezTo>
                  <a:pt x="295661" y="355584"/>
                  <a:pt x="258915" y="264003"/>
                  <a:pt x="206341" y="226127"/>
                </a:cubicBezTo>
                <a:cubicBezTo>
                  <a:pt x="258915" y="188250"/>
                  <a:pt x="295661" y="96669"/>
                  <a:pt x="301314" y="33919"/>
                </a:cubicBezTo>
                <a:close/>
              </a:path>
            </a:pathLst>
          </a:custGeom>
          <a:solidFill>
            <a:srgbClr val="0721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EA24E2CF-7E58-205A-E295-90961D36B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327" y="3211427"/>
            <a:ext cx="2793637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Odmena za odborné sprevádzanie 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3076" name="Picture 4" descr="Investovanie na dôchodok ovplyvňuje rizikový profil investora aj poplatky |  FinReport.sk">
            <a:extLst>
              <a:ext uri="{FF2B5EF4-FFF2-40B4-BE49-F238E27FC236}">
                <a16:creationId xmlns:a16="http://schemas.microsoft.com/office/drawing/2014/main" id="{2C8EAF16-5D04-3ED2-8894-369CE7DC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6" y="2436790"/>
            <a:ext cx="3529340" cy="235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pularita investovania do ETF fondov rastie. Ako sú na tom Slováci? -  phinance.sk">
            <a:extLst>
              <a:ext uri="{FF2B5EF4-FFF2-40B4-BE49-F238E27FC236}">
                <a16:creationId xmlns:a16="http://schemas.microsoft.com/office/drawing/2014/main" id="{DDA68FA7-638C-402C-EE2A-6D011259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4" b="-1"/>
          <a:stretch/>
        </p:blipFill>
        <p:spPr bwMode="auto">
          <a:xfrm>
            <a:off x="8107879" y="2411332"/>
            <a:ext cx="3955704" cy="23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C6E3339C-8869-57EA-9337-40B7B6215699}"/>
              </a:ext>
            </a:extLst>
          </p:cNvPr>
          <p:cNvSpPr txBox="1"/>
          <p:nvPr/>
        </p:nvSpPr>
        <p:spPr>
          <a:xfrm>
            <a:off x="1966261" y="5343061"/>
            <a:ext cx="8460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72156"/>
                </a:solidFill>
                <a:latin typeface="Poppins" pitchFamily="2" charset="77"/>
                <a:cs typeface="Rubik" pitchFamily="2" charset="-79"/>
              </a:rPr>
              <a:t>Prinášame klientom HODNOTU!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37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83E1145D-65F7-4DF5-83A7-B5691C384B7C}"/>
              </a:ext>
            </a:extLst>
          </p:cNvPr>
          <p:cNvSpPr/>
          <p:nvPr/>
        </p:nvSpPr>
        <p:spPr>
          <a:xfrm>
            <a:off x="-3421063" y="174625"/>
            <a:ext cx="6884988" cy="6421438"/>
          </a:xfrm>
          <a:prstGeom prst="roundRect">
            <a:avLst>
              <a:gd name="adj" fmla="val 11433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1" name="Rectangle: Rounded Corners 2">
            <a:extLst>
              <a:ext uri="{FF2B5EF4-FFF2-40B4-BE49-F238E27FC236}">
                <a16:creationId xmlns:a16="http://schemas.microsoft.com/office/drawing/2014/main" id="{98964F3B-7771-4C19-B3B1-4B05E824B794}"/>
              </a:ext>
            </a:extLst>
          </p:cNvPr>
          <p:cNvSpPr/>
          <p:nvPr/>
        </p:nvSpPr>
        <p:spPr>
          <a:xfrm>
            <a:off x="8977313" y="4522788"/>
            <a:ext cx="1206500" cy="554037"/>
          </a:xfrm>
          <a:prstGeom prst="roundRect">
            <a:avLst>
              <a:gd name="adj" fmla="val 11433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4CF4247E-B871-4F2F-B4F5-3DD5E48B2558}"/>
              </a:ext>
            </a:extLst>
          </p:cNvPr>
          <p:cNvSpPr/>
          <p:nvPr/>
        </p:nvSpPr>
        <p:spPr>
          <a:xfrm>
            <a:off x="6770783" y="4522788"/>
            <a:ext cx="1206500" cy="554037"/>
          </a:xfrm>
          <a:prstGeom prst="roundRect">
            <a:avLst>
              <a:gd name="adj" fmla="val 11433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1989" name="Picture 1">
            <a:extLst>
              <a:ext uri="{FF2B5EF4-FFF2-40B4-BE49-F238E27FC236}">
                <a16:creationId xmlns:a16="http://schemas.microsoft.com/office/drawing/2014/main" id="{0FB25F45-369A-46E1-AF9D-AE2A5D38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1398588"/>
            <a:ext cx="4000500" cy="788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2">
            <a:extLst>
              <a:ext uri="{FF2B5EF4-FFF2-40B4-BE49-F238E27FC236}">
                <a16:creationId xmlns:a16="http://schemas.microsoft.com/office/drawing/2014/main" id="{43CCC42A-51F0-4ADA-BE48-D466D3509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2026687"/>
            <a:ext cx="374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28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Je to ako </a:t>
            </a:r>
            <a:r>
              <a:rPr lang="sk-SK" altLang="sk-SK" sz="2800" b="1" dirty="0" err="1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životka</a:t>
            </a:r>
            <a:r>
              <a:rPr lang="sk-SK" altLang="sk-SK" sz="28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?</a:t>
            </a:r>
            <a:endParaRPr lang="en-ID" altLang="sk-SK" sz="28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2EA4AB-F9A3-4435-8FEA-512D2F72F615}"/>
              </a:ext>
            </a:extLst>
          </p:cNvPr>
          <p:cNvSpPr txBox="1"/>
          <p:nvPr/>
        </p:nvSpPr>
        <p:spPr>
          <a:xfrm>
            <a:off x="6726238" y="2633663"/>
            <a:ext cx="4278312" cy="11661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cs typeface="Rubik" pitchFamily="2" charset="-79"/>
              </a:rPr>
              <a:t>V </a:t>
            </a:r>
            <a:r>
              <a:rPr lang="sk-SK" sz="1200" dirty="0" err="1">
                <a:latin typeface="Rubik" pitchFamily="2" charset="-79"/>
                <a:cs typeface="Rubik" pitchFamily="2" charset="-79"/>
              </a:rPr>
              <a:t>životke</a:t>
            </a:r>
            <a:r>
              <a:rPr lang="sk-SK" sz="1200" dirty="0">
                <a:latin typeface="Rubik" pitchFamily="2" charset="-79"/>
                <a:cs typeface="Rubik" pitchFamily="2" charset="-79"/>
              </a:rPr>
              <a:t> má klient 0% vkladu po 2 rokoch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k-SK" sz="1200" dirty="0">
              <a:latin typeface="Rubik" pitchFamily="2" charset="-79"/>
              <a:cs typeface="Rubik" pitchFamily="2" charset="-79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latin typeface="Rubik" pitchFamily="2" charset="-79"/>
                <a:cs typeface="Rubik" pitchFamily="2" charset="-79"/>
              </a:rPr>
              <a:t>V sporení S PREDPLATENÝM poplatkom má 2/3 až ¾ svojho vkladu po 2 rokoch!  </a:t>
            </a:r>
            <a:endParaRPr lang="en-US" sz="12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41992" name="TextBox 16">
            <a:extLst>
              <a:ext uri="{FF2B5EF4-FFF2-40B4-BE49-F238E27FC236}">
                <a16:creationId xmlns:a16="http://schemas.microsoft.com/office/drawing/2014/main" id="{DC356525-6516-4E2D-8881-992C1E267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777" y="4572000"/>
            <a:ext cx="1136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chemeClr val="bg1"/>
                </a:solidFill>
                <a:latin typeface="Rubik" pitchFamily="2" charset="-79"/>
                <a:ea typeface="Poppins SemiBold" panose="00000700000000000000" pitchFamily="2" charset="0"/>
                <a:cs typeface="Rubik" pitchFamily="2" charset="-79"/>
              </a:rPr>
              <a:t>140</a:t>
            </a:r>
            <a:r>
              <a:rPr lang="en-US" altLang="sk-SK" sz="2400" dirty="0">
                <a:solidFill>
                  <a:schemeClr val="bg1"/>
                </a:solidFill>
                <a:latin typeface="Rubik" pitchFamily="2" charset="-79"/>
                <a:ea typeface="Poppins SemiBold" panose="00000700000000000000" pitchFamily="2" charset="0"/>
                <a:cs typeface="Rubik" pitchFamily="2" charset="-79"/>
              </a:rPr>
              <a:t>%</a:t>
            </a:r>
          </a:p>
        </p:txBody>
      </p:sp>
      <p:sp>
        <p:nvSpPr>
          <p:cNvPr id="41993" name="TextBox 17">
            <a:extLst>
              <a:ext uri="{FF2B5EF4-FFF2-40B4-BE49-F238E27FC236}">
                <a16:creationId xmlns:a16="http://schemas.microsoft.com/office/drawing/2014/main" id="{67F0C4DB-D97D-4300-953E-93495F6F5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509" y="4572000"/>
            <a:ext cx="84496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2400" dirty="0">
                <a:solidFill>
                  <a:schemeClr val="bg1"/>
                </a:solidFill>
                <a:latin typeface="Rubik" pitchFamily="2" charset="-79"/>
                <a:ea typeface="Poppins SemiBold" panose="00000700000000000000" pitchFamily="2" charset="0"/>
                <a:cs typeface="Rubik" pitchFamily="2" charset="-79"/>
              </a:rPr>
              <a:t>0 </a:t>
            </a:r>
            <a:r>
              <a:rPr lang="en-US" altLang="sk-SK" sz="2400" dirty="0">
                <a:solidFill>
                  <a:schemeClr val="bg1"/>
                </a:solidFill>
                <a:latin typeface="Rubik" pitchFamily="2" charset="-79"/>
                <a:ea typeface="Poppins SemiBold" panose="00000700000000000000" pitchFamily="2" charset="0"/>
                <a:cs typeface="Rubik" pitchFamily="2" charset="-79"/>
              </a:rPr>
              <a:t>%</a:t>
            </a:r>
          </a:p>
        </p:txBody>
      </p:sp>
      <p:sp>
        <p:nvSpPr>
          <p:cNvPr id="41994" name="Zástupný objekt pre obrázok 1">
            <a:extLst>
              <a:ext uri="{FF2B5EF4-FFF2-40B4-BE49-F238E27FC236}">
                <a16:creationId xmlns:a16="http://schemas.microsoft.com/office/drawing/2014/main" id="{2B029D4C-8108-4038-801A-4353F15207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728596" y="1634412"/>
            <a:ext cx="3476625" cy="7300912"/>
          </a:xfrm>
          <a:custGeom>
            <a:avLst/>
            <a:gdLst>
              <a:gd name="T0" fmla="*/ 298503 w 3475876"/>
              <a:gd name="T1" fmla="*/ 0 h 7300686"/>
              <a:gd name="T2" fmla="*/ 3178122 w 3475876"/>
              <a:gd name="T3" fmla="*/ 0 h 7300686"/>
              <a:gd name="T4" fmla="*/ 3476625 w 3475876"/>
              <a:gd name="T5" fmla="*/ 298448 h 7300686"/>
              <a:gd name="T6" fmla="*/ 3476625 w 3475876"/>
              <a:gd name="T7" fmla="*/ 7002464 h 7300686"/>
              <a:gd name="T8" fmla="*/ 3178122 w 3475876"/>
              <a:gd name="T9" fmla="*/ 7300912 h 7300686"/>
              <a:gd name="T10" fmla="*/ 298503 w 3475876"/>
              <a:gd name="T11" fmla="*/ 7300912 h 7300686"/>
              <a:gd name="T12" fmla="*/ 0 w 3475876"/>
              <a:gd name="T13" fmla="*/ 7002464 h 7300686"/>
              <a:gd name="T14" fmla="*/ 0 w 3475876"/>
              <a:gd name="T15" fmla="*/ 298448 h 7300686"/>
              <a:gd name="T16" fmla="*/ 298503 w 3475876"/>
              <a:gd name="T17" fmla="*/ 0 h 73006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75876" h="7300686">
                <a:moveTo>
                  <a:pt x="298439" y="0"/>
                </a:moveTo>
                <a:lnTo>
                  <a:pt x="3177437" y="0"/>
                </a:lnTo>
                <a:cubicBezTo>
                  <a:pt x="3342260" y="0"/>
                  <a:pt x="3475876" y="133616"/>
                  <a:pt x="3475876" y="298439"/>
                </a:cubicBezTo>
                <a:lnTo>
                  <a:pt x="3475876" y="7002247"/>
                </a:lnTo>
                <a:cubicBezTo>
                  <a:pt x="3475876" y="7167070"/>
                  <a:pt x="3342260" y="7300686"/>
                  <a:pt x="3177437" y="7300686"/>
                </a:cubicBezTo>
                <a:lnTo>
                  <a:pt x="298439" y="7300686"/>
                </a:lnTo>
                <a:cubicBezTo>
                  <a:pt x="133616" y="7300686"/>
                  <a:pt x="0" y="7167070"/>
                  <a:pt x="0" y="7002247"/>
                </a:cubicBezTo>
                <a:lnTo>
                  <a:pt x="0" y="298439"/>
                </a:lnTo>
                <a:cubicBezTo>
                  <a:pt x="0" y="133616"/>
                  <a:pt x="133616" y="0"/>
                  <a:pt x="298439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DF20D621-F143-40F1-B67E-F4D10473EF4A}"/>
              </a:ext>
            </a:extLst>
          </p:cNvPr>
          <p:cNvSpPr/>
          <p:nvPr/>
        </p:nvSpPr>
        <p:spPr>
          <a:xfrm>
            <a:off x="10504060" y="-1501776"/>
            <a:ext cx="3003550" cy="30035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AC5F91C-848F-880F-8113-53F4868F5167}"/>
              </a:ext>
            </a:extLst>
          </p:cNvPr>
          <p:cNvSpPr txBox="1"/>
          <p:nvPr/>
        </p:nvSpPr>
        <p:spPr>
          <a:xfrm>
            <a:off x="2033777" y="2239459"/>
            <a:ext cx="1875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 rokov</a:t>
            </a:r>
          </a:p>
          <a:p>
            <a:endParaRPr lang="sk-SK" dirty="0"/>
          </a:p>
          <a:p>
            <a:r>
              <a:rPr lang="sk-SK" dirty="0"/>
              <a:t> x</a:t>
            </a:r>
          </a:p>
          <a:p>
            <a:endParaRPr lang="sk-SK" dirty="0"/>
          </a:p>
          <a:p>
            <a:r>
              <a:rPr lang="sk-SK" u="sng" dirty="0"/>
              <a:t>3 % = poplatok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F6EE57A-643D-4FA0-50F1-A3AC581FC073}"/>
              </a:ext>
            </a:extLst>
          </p:cNvPr>
          <p:cNvSpPr txBox="1"/>
          <p:nvPr/>
        </p:nvSpPr>
        <p:spPr>
          <a:xfrm>
            <a:off x="1986508" y="4013581"/>
            <a:ext cx="243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  <a:p>
            <a:r>
              <a:rPr lang="sk-SK" dirty="0"/>
              <a:t> Za 2 roky </a:t>
            </a:r>
            <a:r>
              <a:rPr lang="sk-SK" dirty="0" err="1"/>
              <a:t>navkladá</a:t>
            </a:r>
            <a:r>
              <a:rPr lang="sk-SK" dirty="0"/>
              <a:t> :</a:t>
            </a:r>
          </a:p>
          <a:p>
            <a:r>
              <a:rPr lang="sk-SK" dirty="0"/>
              <a:t>200% 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CF23AD1-F904-E687-3BF9-8E67BA6E7635}"/>
              </a:ext>
            </a:extLst>
          </p:cNvPr>
          <p:cNvSpPr txBox="1"/>
          <p:nvPr/>
        </p:nvSpPr>
        <p:spPr>
          <a:xfrm>
            <a:off x="1993624" y="5400129"/>
            <a:ext cx="255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140% ročného vkladu</a:t>
            </a:r>
          </a:p>
          <a:p>
            <a:endParaRPr lang="sk-SK" dirty="0"/>
          </a:p>
          <a:p>
            <a:r>
              <a:rPr lang="sk-SK" dirty="0"/>
              <a:t> tam má po 2 rokoch !!!</a:t>
            </a:r>
            <a:endParaRPr lang="sk-SK" u="sng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FE022502-B5D6-7E86-988D-3AF4583740F3}"/>
              </a:ext>
            </a:extLst>
          </p:cNvPr>
          <p:cNvSpPr txBox="1"/>
          <p:nvPr/>
        </p:nvSpPr>
        <p:spPr>
          <a:xfrm>
            <a:off x="8300747" y="4681255"/>
            <a:ext cx="47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VS.</a:t>
            </a:r>
            <a:endParaRPr lang="sk-SK" u="sng" dirty="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7E20DFF-D401-8D26-95D5-F7944F2F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226" y="5495585"/>
            <a:ext cx="47524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2800" dirty="0">
                <a:solidFill>
                  <a:srgbClr val="FF0000"/>
                </a:solidFill>
                <a:latin typeface="Rubik" pitchFamily="2" charset="-79"/>
                <a:cs typeface="Rubik" pitchFamily="2" charset="-79"/>
              </a:rPr>
              <a:t>Ale klient je asi 30% v strate!</a:t>
            </a:r>
          </a:p>
          <a:p>
            <a:pPr eaLnBrk="1" hangingPunct="1"/>
            <a:r>
              <a:rPr lang="sk-SK" altLang="sk-SK" sz="2800" dirty="0">
                <a:solidFill>
                  <a:srgbClr val="FF0000"/>
                </a:solidFill>
                <a:latin typeface="Rubik" pitchFamily="2" charset="-79"/>
                <a:cs typeface="Rubik" pitchFamily="2" charset="-79"/>
              </a:rPr>
              <a:t>Čo s tým?????</a:t>
            </a:r>
            <a:endParaRPr lang="en-ID" altLang="sk-SK" sz="2800" dirty="0">
              <a:solidFill>
                <a:srgbClr val="FF0000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393DEB5C-557F-0D52-71E3-6072116CA05D}"/>
              </a:ext>
            </a:extLst>
          </p:cNvPr>
          <p:cNvSpPr txBox="1"/>
          <p:nvPr/>
        </p:nvSpPr>
        <p:spPr>
          <a:xfrm>
            <a:off x="1993624" y="3716787"/>
            <a:ext cx="24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60% z AP ročnej platby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A01E57A-0D84-DDEE-AE56-909CA56AECAD}"/>
              </a:ext>
            </a:extLst>
          </p:cNvPr>
          <p:cNvSpPr txBox="1"/>
          <p:nvPr/>
        </p:nvSpPr>
        <p:spPr>
          <a:xfrm>
            <a:off x="2029176" y="4536082"/>
            <a:ext cx="2430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 </a:t>
            </a:r>
          </a:p>
          <a:p>
            <a:r>
              <a:rPr lang="sk-SK" dirty="0"/>
              <a:t>-</a:t>
            </a:r>
          </a:p>
          <a:p>
            <a:r>
              <a:rPr lang="sk-SK" u="sng" dirty="0"/>
              <a:t>60 %  poplatok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icture Placeholder 2">
            <a:extLst>
              <a:ext uri="{FF2B5EF4-FFF2-40B4-BE49-F238E27FC236}">
                <a16:creationId xmlns:a16="http://schemas.microsoft.com/office/drawing/2014/main" id="{46F63CEB-6063-4531-BED6-919A16F42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0 h 6858000"/>
              <a:gd name="T4" fmla="*/ 12192000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CA8720-6162-4EC0-973C-7F74FD156E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5F8B52-1E66-4894-9675-EA83211F4ED0}"/>
              </a:ext>
            </a:extLst>
          </p:cNvPr>
          <p:cNvSpPr txBox="1"/>
          <p:nvPr/>
        </p:nvSpPr>
        <p:spPr>
          <a:xfrm>
            <a:off x="2895600" y="2581275"/>
            <a:ext cx="6400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schemeClr val="accent5"/>
                </a:solidFill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  <a:latin typeface="Rubik" pitchFamily="2" charset="-79"/>
                <a:cs typeface="Rubik" pitchFamily="2" charset="-79"/>
              </a:rPr>
              <a:t>Break </a:t>
            </a:r>
            <a:r>
              <a:rPr lang="en-US" sz="8000" dirty="0">
                <a:solidFill>
                  <a:srgbClr val="E68E35"/>
                </a:solidFill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  <a:latin typeface="Rubik" pitchFamily="2" charset="-79"/>
                <a:cs typeface="Rubik" pitchFamily="2" charset="-79"/>
              </a:rPr>
              <a:t>Time</a:t>
            </a:r>
            <a:endParaRPr lang="en-ID" sz="8000" dirty="0">
              <a:solidFill>
                <a:srgbClr val="E68E35"/>
              </a:solidFill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  <a:latin typeface="Rubik" pitchFamily="2" charset="-79"/>
              <a:cs typeface="Rubik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70565D-84C0-4238-817D-A6A3A4ED2872}"/>
              </a:ext>
            </a:extLst>
          </p:cNvPr>
          <p:cNvSpPr txBox="1"/>
          <p:nvPr/>
        </p:nvSpPr>
        <p:spPr>
          <a:xfrm>
            <a:off x="3638550" y="3822700"/>
            <a:ext cx="4914900" cy="514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>
                <a:solidFill>
                  <a:schemeClr val="accent5"/>
                </a:solidFill>
                <a:latin typeface="Rubik" pitchFamily="2" charset="-79"/>
                <a:ea typeface="Open Sans" panose="020B0606030504020204" pitchFamily="34" charset="0"/>
                <a:cs typeface="Rubik" pitchFamily="2" charset="-79"/>
              </a:rPr>
              <a:t>Vaše skúsenosti a investičné účty v UFO</a:t>
            </a:r>
            <a:endParaRPr lang="en-ID" sz="2000" dirty="0">
              <a:solidFill>
                <a:schemeClr val="accent5"/>
              </a:solidFill>
              <a:latin typeface="Rubik" pitchFamily="2" charset="-79"/>
              <a:ea typeface="Open Sans" panose="020B0606030504020204" pitchFamily="34" charset="0"/>
              <a:cs typeface="Rubik" pitchFamily="2" charset="-79"/>
            </a:endParaRPr>
          </a:p>
        </p:txBody>
      </p:sp>
      <p:grpSp>
        <p:nvGrpSpPr>
          <p:cNvPr id="26638" name="Group 30">
            <a:extLst>
              <a:ext uri="{FF2B5EF4-FFF2-40B4-BE49-F238E27FC236}">
                <a16:creationId xmlns:a16="http://schemas.microsoft.com/office/drawing/2014/main" id="{B5E98489-0585-4DE7-88AF-881A499B1559}"/>
              </a:ext>
            </a:extLst>
          </p:cNvPr>
          <p:cNvGrpSpPr>
            <a:grpSpLocks/>
          </p:cNvGrpSpPr>
          <p:nvPr/>
        </p:nvGrpSpPr>
        <p:grpSpPr bwMode="auto">
          <a:xfrm rot="-8100000">
            <a:off x="4610100" y="2084388"/>
            <a:ext cx="762000" cy="762000"/>
            <a:chOff x="5124450" y="1551151"/>
            <a:chExt cx="876300" cy="876300"/>
          </a:xfrm>
          <a:solidFill>
            <a:srgbClr val="E68E35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497835-41C4-4D08-9302-3E8E5C0E373D}"/>
                </a:ext>
              </a:extLst>
            </p:cNvPr>
            <p:cNvSpPr/>
            <p:nvPr/>
          </p:nvSpPr>
          <p:spPr>
            <a:xfrm>
              <a:off x="5124450" y="1551151"/>
              <a:ext cx="876300" cy="876300"/>
            </a:xfrm>
            <a:custGeom>
              <a:avLst/>
              <a:gdLst>
                <a:gd name="connsiteX0" fmla="*/ 685800 w 876300"/>
                <a:gd name="connsiteY0" fmla="*/ 0 h 876300"/>
                <a:gd name="connsiteX1" fmla="*/ 876300 w 876300"/>
                <a:gd name="connsiteY1" fmla="*/ 0 h 876300"/>
                <a:gd name="connsiteX2" fmla="*/ 0 w 876300"/>
                <a:gd name="connsiteY2" fmla="*/ 876300 h 876300"/>
                <a:gd name="connsiteX3" fmla="*/ 0 w 876300"/>
                <a:gd name="connsiteY3" fmla="*/ 685800 h 876300"/>
                <a:gd name="connsiteX4" fmla="*/ 685800 w 876300"/>
                <a:gd name="connsiteY4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300" h="876300">
                  <a:moveTo>
                    <a:pt x="685800" y="0"/>
                  </a:moveTo>
                  <a:lnTo>
                    <a:pt x="876300" y="0"/>
                  </a:lnTo>
                  <a:cubicBezTo>
                    <a:pt x="876300" y="483967"/>
                    <a:pt x="483967" y="876300"/>
                    <a:pt x="0" y="876300"/>
                  </a:cubicBezTo>
                  <a:lnTo>
                    <a:pt x="0" y="685800"/>
                  </a:lnTo>
                  <a:cubicBezTo>
                    <a:pt x="378757" y="685800"/>
                    <a:pt x="685800" y="378757"/>
                    <a:pt x="6858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BD23BF-400D-4234-87AE-828CBD866469}"/>
                </a:ext>
              </a:extLst>
            </p:cNvPr>
            <p:cNvSpPr/>
            <p:nvPr/>
          </p:nvSpPr>
          <p:spPr>
            <a:xfrm>
              <a:off x="5124551" y="1551252"/>
              <a:ext cx="496570" cy="496570"/>
            </a:xfrm>
            <a:custGeom>
              <a:avLst/>
              <a:gdLst>
                <a:gd name="connsiteX0" fmla="*/ 316240 w 496724"/>
                <a:gd name="connsiteY0" fmla="*/ 0 h 496724"/>
                <a:gd name="connsiteX1" fmla="*/ 388741 w 496724"/>
                <a:gd name="connsiteY1" fmla="*/ 0 h 496724"/>
                <a:gd name="connsiteX2" fmla="*/ 404084 w 496724"/>
                <a:gd name="connsiteY2" fmla="*/ 0 h 496724"/>
                <a:gd name="connsiteX3" fmla="*/ 496724 w 496724"/>
                <a:gd name="connsiteY3" fmla="*/ 0 h 496724"/>
                <a:gd name="connsiteX4" fmla="*/ 0 w 496724"/>
                <a:gd name="connsiteY4" fmla="*/ 496724 h 496724"/>
                <a:gd name="connsiteX5" fmla="*/ 0 w 496724"/>
                <a:gd name="connsiteY5" fmla="*/ 404084 h 496724"/>
                <a:gd name="connsiteX6" fmla="*/ 0 w 496724"/>
                <a:gd name="connsiteY6" fmla="*/ 388741 h 496724"/>
                <a:gd name="connsiteX7" fmla="*/ 0 w 496724"/>
                <a:gd name="connsiteY7" fmla="*/ 316240 h 496724"/>
                <a:gd name="connsiteX8" fmla="*/ 316240 w 496724"/>
                <a:gd name="connsiteY8" fmla="*/ 0 h 49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724" h="496724">
                  <a:moveTo>
                    <a:pt x="316240" y="0"/>
                  </a:moveTo>
                  <a:lnTo>
                    <a:pt x="388741" y="0"/>
                  </a:lnTo>
                  <a:lnTo>
                    <a:pt x="404084" y="0"/>
                  </a:lnTo>
                  <a:lnTo>
                    <a:pt x="496724" y="0"/>
                  </a:lnTo>
                  <a:cubicBezTo>
                    <a:pt x="496724" y="274333"/>
                    <a:pt x="274333" y="496724"/>
                    <a:pt x="0" y="496724"/>
                  </a:cubicBezTo>
                  <a:lnTo>
                    <a:pt x="0" y="404084"/>
                  </a:lnTo>
                  <a:lnTo>
                    <a:pt x="0" y="388741"/>
                  </a:lnTo>
                  <a:lnTo>
                    <a:pt x="0" y="316240"/>
                  </a:lnTo>
                  <a:cubicBezTo>
                    <a:pt x="174655" y="316240"/>
                    <a:pt x="316240" y="174654"/>
                    <a:pt x="31624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D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CFC918-43B1-42C0-8EA1-5BD6927EF369}"/>
              </a:ext>
            </a:extLst>
          </p:cNvPr>
          <p:cNvSpPr/>
          <p:nvPr/>
        </p:nvSpPr>
        <p:spPr>
          <a:xfrm>
            <a:off x="7067550" y="3429000"/>
            <a:ext cx="4514850" cy="2838450"/>
          </a:xfrm>
          <a:prstGeom prst="roundRect">
            <a:avLst>
              <a:gd name="adj" fmla="val 19213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4339" name="TextBox 9">
            <a:extLst>
              <a:ext uri="{FF2B5EF4-FFF2-40B4-BE49-F238E27FC236}">
                <a16:creationId xmlns:a16="http://schemas.microsoft.com/office/drawing/2014/main" id="{ADA34C6C-E204-41DB-8770-6C080CB55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680351"/>
            <a:ext cx="4595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Klienti sú v strate...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4340" name="TextBox 10">
            <a:extLst>
              <a:ext uri="{FF2B5EF4-FFF2-40B4-BE49-F238E27FC236}">
                <a16:creationId xmlns:a16="http://schemas.microsoft.com/office/drawing/2014/main" id="{3C8D9881-0A0E-4DEB-A343-2FE11B693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3176588"/>
            <a:ext cx="40417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sk-SK" altLang="sk-SK" sz="2400" dirty="0">
                <a:latin typeface="Rubik" pitchFamily="2" charset="-79"/>
                <a:cs typeface="Rubik" pitchFamily="2" charset="-79"/>
              </a:rPr>
              <a:t>....čo teraz?</a:t>
            </a:r>
            <a:endParaRPr lang="en-ID" altLang="sk-SK" sz="2400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C46EC0BA-1E87-4DDA-98F4-03C6C2653756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1026" name="Picture 2" descr="Šokujúce) Poplatky v podielových fondoch - Špecialista na  investovanieŠpecialista na investovanie">
            <a:extLst>
              <a:ext uri="{FF2B5EF4-FFF2-40B4-BE49-F238E27FC236}">
                <a16:creationId xmlns:a16="http://schemas.microsoft.com/office/drawing/2014/main" id="{828973FE-CCB4-845A-AF17-A7495254841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289" r="23582" b="15707"/>
          <a:stretch/>
        </p:blipFill>
        <p:spPr bwMode="auto">
          <a:xfrm>
            <a:off x="6096000" y="1115008"/>
            <a:ext cx="3602326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040">
            <a:extLst>
              <a:ext uri="{FF2B5EF4-FFF2-40B4-BE49-F238E27FC236}">
                <a16:creationId xmlns:a16="http://schemas.microsoft.com/office/drawing/2014/main" id="{C354158D-1600-6A4C-A6C5-04F4785BA029}"/>
              </a:ext>
            </a:extLst>
          </p:cNvPr>
          <p:cNvSpPr/>
          <p:nvPr/>
        </p:nvSpPr>
        <p:spPr>
          <a:xfrm>
            <a:off x="1461" y="3928128"/>
            <a:ext cx="12188952" cy="1"/>
          </a:xfrm>
          <a:prstGeom prst="line">
            <a:avLst/>
          </a:prstGeom>
          <a:noFill/>
          <a:ln w="635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graphicFrame>
        <p:nvGraphicFramePr>
          <p:cNvPr id="40" name="Chart 10044">
            <a:extLst>
              <a:ext uri="{FF2B5EF4-FFF2-40B4-BE49-F238E27FC236}">
                <a16:creationId xmlns:a16="http://schemas.microsoft.com/office/drawing/2014/main" id="{D78AA218-BBF5-7C40-9C32-7EE6E5B6B9A8}"/>
              </a:ext>
            </a:extLst>
          </p:cNvPr>
          <p:cNvGraphicFramePr/>
          <p:nvPr/>
        </p:nvGraphicFramePr>
        <p:xfrm>
          <a:off x="1151292" y="1467267"/>
          <a:ext cx="1885534" cy="18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Shape 10045">
            <a:extLst>
              <a:ext uri="{FF2B5EF4-FFF2-40B4-BE49-F238E27FC236}">
                <a16:creationId xmlns:a16="http://schemas.microsoft.com/office/drawing/2014/main" id="{A159DC5B-EEC8-7540-8AF6-CA8DA9129A5A}"/>
              </a:ext>
            </a:extLst>
          </p:cNvPr>
          <p:cNvSpPr/>
          <p:nvPr/>
        </p:nvSpPr>
        <p:spPr>
          <a:xfrm>
            <a:off x="1381338" y="1697312"/>
            <a:ext cx="1425443" cy="1425443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endParaRPr sz="2813" dirty="0">
              <a:latin typeface="Lato Light" panose="020F0502020204030203" pitchFamily="34" charset="0"/>
            </a:endParaRPr>
          </a:p>
        </p:txBody>
      </p:sp>
      <p:graphicFrame>
        <p:nvGraphicFramePr>
          <p:cNvPr id="31" name="Chart 10054">
            <a:extLst>
              <a:ext uri="{FF2B5EF4-FFF2-40B4-BE49-F238E27FC236}">
                <a16:creationId xmlns:a16="http://schemas.microsoft.com/office/drawing/2014/main" id="{6D9817EB-7503-BD4E-A3B9-11FD13E031EC}"/>
              </a:ext>
            </a:extLst>
          </p:cNvPr>
          <p:cNvGraphicFramePr/>
          <p:nvPr/>
        </p:nvGraphicFramePr>
        <p:xfrm>
          <a:off x="3819926" y="1467267"/>
          <a:ext cx="1885534" cy="18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Ovál 29">
            <a:extLst>
              <a:ext uri="{FF2B5EF4-FFF2-40B4-BE49-F238E27FC236}">
                <a16:creationId xmlns:a16="http://schemas.microsoft.com/office/drawing/2014/main" id="{6C5E9061-9B64-04F4-D564-26E1013D640C}"/>
              </a:ext>
            </a:extLst>
          </p:cNvPr>
          <p:cNvSpPr/>
          <p:nvPr/>
        </p:nvSpPr>
        <p:spPr>
          <a:xfrm>
            <a:off x="1775129" y="3655192"/>
            <a:ext cx="750136" cy="690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hape 10055">
            <a:extLst>
              <a:ext uri="{FF2B5EF4-FFF2-40B4-BE49-F238E27FC236}">
                <a16:creationId xmlns:a16="http://schemas.microsoft.com/office/drawing/2014/main" id="{2EF412FE-62E6-8C40-A6FB-3637CCAE268C}"/>
              </a:ext>
            </a:extLst>
          </p:cNvPr>
          <p:cNvSpPr/>
          <p:nvPr/>
        </p:nvSpPr>
        <p:spPr>
          <a:xfrm>
            <a:off x="4049972" y="1697312"/>
            <a:ext cx="1425443" cy="1425443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endParaRPr sz="2813" dirty="0">
              <a:latin typeface="Lato Light" panose="020F0502020204030203" pitchFamily="34" charset="0"/>
            </a:endParaRPr>
          </a:p>
        </p:txBody>
      </p:sp>
      <p:graphicFrame>
        <p:nvGraphicFramePr>
          <p:cNvPr id="22" name="Chart 10064">
            <a:extLst>
              <a:ext uri="{FF2B5EF4-FFF2-40B4-BE49-F238E27FC236}">
                <a16:creationId xmlns:a16="http://schemas.microsoft.com/office/drawing/2014/main" id="{96B632C9-BFCA-CA4B-9D95-5DF97EFEBCED}"/>
              </a:ext>
            </a:extLst>
          </p:cNvPr>
          <p:cNvGraphicFramePr/>
          <p:nvPr/>
        </p:nvGraphicFramePr>
        <p:xfrm>
          <a:off x="6486233" y="1467267"/>
          <a:ext cx="1885534" cy="18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Shape 10065">
            <a:extLst>
              <a:ext uri="{FF2B5EF4-FFF2-40B4-BE49-F238E27FC236}">
                <a16:creationId xmlns:a16="http://schemas.microsoft.com/office/drawing/2014/main" id="{ABF0410E-2F1C-BB47-9AC9-ED5B4BE5A191}"/>
              </a:ext>
            </a:extLst>
          </p:cNvPr>
          <p:cNvSpPr/>
          <p:nvPr/>
        </p:nvSpPr>
        <p:spPr>
          <a:xfrm>
            <a:off x="6716279" y="1697312"/>
            <a:ext cx="1425443" cy="1425443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endParaRPr sz="2813" dirty="0">
              <a:latin typeface="Lato Light" panose="020F0502020204030203" pitchFamily="34" charset="0"/>
            </a:endParaRPr>
          </a:p>
        </p:txBody>
      </p:sp>
      <p:graphicFrame>
        <p:nvGraphicFramePr>
          <p:cNvPr id="13" name="Chart 10074">
            <a:extLst>
              <a:ext uri="{FF2B5EF4-FFF2-40B4-BE49-F238E27FC236}">
                <a16:creationId xmlns:a16="http://schemas.microsoft.com/office/drawing/2014/main" id="{BE485DA5-323A-7C4E-A528-85D1421415AC}"/>
              </a:ext>
            </a:extLst>
          </p:cNvPr>
          <p:cNvGraphicFramePr/>
          <p:nvPr/>
        </p:nvGraphicFramePr>
        <p:xfrm>
          <a:off x="9154867" y="1467267"/>
          <a:ext cx="1885535" cy="188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Shape 10075">
            <a:extLst>
              <a:ext uri="{FF2B5EF4-FFF2-40B4-BE49-F238E27FC236}">
                <a16:creationId xmlns:a16="http://schemas.microsoft.com/office/drawing/2014/main" id="{A3A1A5B3-42C3-6D4D-8668-A43555DFAAF8}"/>
              </a:ext>
            </a:extLst>
          </p:cNvPr>
          <p:cNvSpPr/>
          <p:nvPr/>
        </p:nvSpPr>
        <p:spPr>
          <a:xfrm>
            <a:off x="9384913" y="1697312"/>
            <a:ext cx="1425444" cy="1425443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endParaRPr sz="2813" dirty="0">
              <a:latin typeface="Lato Light" panose="020F0502020204030203" pitchFamily="34" charset="0"/>
            </a:endParaRPr>
          </a:p>
        </p:txBody>
      </p:sp>
      <p:sp>
        <p:nvSpPr>
          <p:cNvPr id="44" name="Shape 6806">
            <a:extLst>
              <a:ext uri="{FF2B5EF4-FFF2-40B4-BE49-F238E27FC236}">
                <a16:creationId xmlns:a16="http://schemas.microsoft.com/office/drawing/2014/main" id="{30C07F3B-BBE4-AC4B-9A59-F65A5BE9B42D}"/>
              </a:ext>
            </a:extLst>
          </p:cNvPr>
          <p:cNvSpPr/>
          <p:nvPr/>
        </p:nvSpPr>
        <p:spPr>
          <a:xfrm>
            <a:off x="1887594" y="2156119"/>
            <a:ext cx="41293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22860" rIns="45720" bIns="22860" numCol="1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lang="sk-SK" sz="3000" b="1" dirty="0">
                <a:solidFill>
                  <a:srgbClr val="072156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1.</a:t>
            </a:r>
            <a:endParaRPr sz="3000" b="1" dirty="0">
              <a:solidFill>
                <a:srgbClr val="072156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45" name="Shape 6806">
            <a:extLst>
              <a:ext uri="{FF2B5EF4-FFF2-40B4-BE49-F238E27FC236}">
                <a16:creationId xmlns:a16="http://schemas.microsoft.com/office/drawing/2014/main" id="{0DA1EBF8-E2EA-B048-9848-B0C6BE4DC132}"/>
              </a:ext>
            </a:extLst>
          </p:cNvPr>
          <p:cNvSpPr/>
          <p:nvPr/>
        </p:nvSpPr>
        <p:spPr>
          <a:xfrm>
            <a:off x="4557569" y="2156119"/>
            <a:ext cx="41293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22860" rIns="45720" bIns="22860" numCol="1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lang="sk-SK" sz="3000" b="1" dirty="0">
                <a:solidFill>
                  <a:srgbClr val="072156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2.</a:t>
            </a:r>
            <a:endParaRPr sz="3000" b="1" dirty="0">
              <a:solidFill>
                <a:srgbClr val="072156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46" name="Shape 6806">
            <a:extLst>
              <a:ext uri="{FF2B5EF4-FFF2-40B4-BE49-F238E27FC236}">
                <a16:creationId xmlns:a16="http://schemas.microsoft.com/office/drawing/2014/main" id="{7740C8B2-0451-694C-A2C4-3FED216D724E}"/>
              </a:ext>
            </a:extLst>
          </p:cNvPr>
          <p:cNvSpPr/>
          <p:nvPr/>
        </p:nvSpPr>
        <p:spPr>
          <a:xfrm>
            <a:off x="7222533" y="2156119"/>
            <a:ext cx="41293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22860" rIns="45720" bIns="22860" numCol="1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lang="sk-SK" sz="3000" b="1" dirty="0">
                <a:solidFill>
                  <a:srgbClr val="072156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3.</a:t>
            </a:r>
            <a:endParaRPr sz="3000" b="1" dirty="0">
              <a:solidFill>
                <a:srgbClr val="072156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47" name="Shape 6806">
            <a:extLst>
              <a:ext uri="{FF2B5EF4-FFF2-40B4-BE49-F238E27FC236}">
                <a16:creationId xmlns:a16="http://schemas.microsoft.com/office/drawing/2014/main" id="{A9AEE9F4-FA91-6F47-9C57-B99A9A3E095A}"/>
              </a:ext>
            </a:extLst>
          </p:cNvPr>
          <p:cNvSpPr/>
          <p:nvPr/>
        </p:nvSpPr>
        <p:spPr>
          <a:xfrm>
            <a:off x="9891473" y="2156119"/>
            <a:ext cx="41293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20" tIns="22860" rIns="45720" bIns="22860" numCol="1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lang="sk-SK" sz="3000" b="1" dirty="0">
                <a:solidFill>
                  <a:srgbClr val="072156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4.</a:t>
            </a:r>
            <a:endParaRPr sz="3000" b="1" dirty="0">
              <a:solidFill>
                <a:srgbClr val="072156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D776B417-59EC-4E42-B01C-FB1955DB17BA}"/>
              </a:ext>
            </a:extLst>
          </p:cNvPr>
          <p:cNvSpPr txBox="1">
            <a:spLocks/>
          </p:cNvSpPr>
          <p:nvPr/>
        </p:nvSpPr>
        <p:spPr>
          <a:xfrm>
            <a:off x="1195979" y="4860648"/>
            <a:ext cx="1975237" cy="94391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100" dirty="0" err="1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Pokial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nie je nutné, nesťahuje klientom </a:t>
            </a:r>
            <a:r>
              <a:rPr lang="sk-SK" sz="1100" dirty="0" err="1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Appku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EIC. Tá </a:t>
            </a:r>
            <a:r>
              <a:rPr lang="sk-SK" sz="1100" dirty="0" err="1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velmi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zvýrazňuje straty a klienti zbytočne často tam pozerajú.</a:t>
            </a:r>
            <a:endParaRPr lang="en-US" sz="1100" dirty="0">
              <a:solidFill>
                <a:schemeClr val="tx1"/>
              </a:solidFill>
              <a:latin typeface="Rubik" pitchFamily="2" charset="-79"/>
              <a:ea typeface="Open Sans Light" panose="020B0306030504020204" pitchFamily="34" charset="0"/>
              <a:cs typeface="Rubik" pitchFamily="2" charset="-79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0100C4B-2211-B945-9927-8DB67E112B1D}"/>
              </a:ext>
            </a:extLst>
          </p:cNvPr>
          <p:cNvSpPr txBox="1"/>
          <p:nvPr/>
        </p:nvSpPr>
        <p:spPr>
          <a:xfrm>
            <a:off x="1609791" y="4480373"/>
            <a:ext cx="1208985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sk-SK" sz="1600" b="1" dirty="0" err="1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Appka</a:t>
            </a:r>
            <a:r>
              <a:rPr lang="sk-SK" sz="1600" b="1" dirty="0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 EIC</a:t>
            </a:r>
            <a:endParaRPr lang="en-US" sz="1600" b="1" dirty="0">
              <a:solidFill>
                <a:srgbClr val="072156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72DEA073-25C3-984E-9339-A73E9A139A24}"/>
              </a:ext>
            </a:extLst>
          </p:cNvPr>
          <p:cNvSpPr txBox="1">
            <a:spLocks/>
          </p:cNvSpPr>
          <p:nvPr/>
        </p:nvSpPr>
        <p:spPr>
          <a:xfrm>
            <a:off x="3876607" y="4860648"/>
            <a:ext cx="2102583" cy="20026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Ak budú vedľa seba účty EIC aj IAD – je možnosť </a:t>
            </a:r>
          </a:p>
          <a:p>
            <a:pPr>
              <a:lnSpc>
                <a:spcPts val="1750"/>
              </a:lnSpc>
            </a:pPr>
            <a:r>
              <a:rPr lang="sk-SK" sz="1100" b="1" u="sng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ZDORAZNIŤ HORIZONT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: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u="sng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Krátke peniaze 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sú v zisku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u="sng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Dlhé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sme si vraveli, že treba </a:t>
            </a:r>
            <a:r>
              <a:rPr lang="sk-SK" sz="1100" b="1" u="sng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POČKAŤ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min 10 rokov.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Predaj IAD so zľavou (za 0.5%) ak má aj EIC</a:t>
            </a:r>
            <a:endParaRPr lang="en-US" sz="1100" dirty="0">
              <a:solidFill>
                <a:schemeClr val="tx1"/>
              </a:solidFill>
              <a:latin typeface="Rubik" pitchFamily="2" charset="-79"/>
              <a:ea typeface="Open Sans Light" panose="020B0306030504020204" pitchFamily="34" charset="0"/>
              <a:cs typeface="Rubik" pitchFamily="2" charset="-79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AE5F89A-02C0-874B-B33A-611DE85AE269}"/>
              </a:ext>
            </a:extLst>
          </p:cNvPr>
          <p:cNvSpPr txBox="1"/>
          <p:nvPr/>
        </p:nvSpPr>
        <p:spPr>
          <a:xfrm>
            <a:off x="4187096" y="4480373"/>
            <a:ext cx="151836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sk-SK" sz="1600" b="1" dirty="0" err="1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iŠanon</a:t>
            </a:r>
            <a:r>
              <a:rPr lang="sk-SK" sz="1600" b="1" dirty="0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 a účty</a:t>
            </a:r>
            <a:endParaRPr lang="en-US" sz="1600" b="1" dirty="0">
              <a:solidFill>
                <a:srgbClr val="072156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A7941A8F-2288-8342-B989-7081A8AE7BFE}"/>
              </a:ext>
            </a:extLst>
          </p:cNvPr>
          <p:cNvSpPr txBox="1">
            <a:spLocks/>
          </p:cNvSpPr>
          <p:nvPr/>
        </p:nvSpPr>
        <p:spPr>
          <a:xfrm>
            <a:off x="6356996" y="4860647"/>
            <a:ext cx="2524182" cy="1968809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100" b="1" u="sng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SILNE ZDORAZNENÝ HORIZONT: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Prvý hrnček – rezerva 6 </a:t>
            </a:r>
            <a:r>
              <a:rPr lang="sk-SK" sz="1100" dirty="0" err="1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mes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– v banke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Druhý – stredné ciele 3-10 rokov =IAD Realitný 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Tretí hrnček – dlhé ciele – ZDORAZNÍ NUTNOSŤ ČAKAŤ ukáže graf Pravdepodobnosť straty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592AC48-18DC-EB4E-B7EB-62E3ECC0757A}"/>
              </a:ext>
            </a:extLst>
          </p:cNvPr>
          <p:cNvSpPr txBox="1"/>
          <p:nvPr/>
        </p:nvSpPr>
        <p:spPr>
          <a:xfrm>
            <a:off x="6716279" y="4473691"/>
            <a:ext cx="18261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sk-SK" sz="1600" b="1" dirty="0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Predaj 3 hrnčeky</a:t>
            </a:r>
            <a:endParaRPr lang="en-US" sz="1600" b="1" dirty="0">
              <a:solidFill>
                <a:srgbClr val="072156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92CC02D6-27F2-D04F-AFD6-E621C78C7923}"/>
              </a:ext>
            </a:extLst>
          </p:cNvPr>
          <p:cNvSpPr txBox="1">
            <a:spLocks/>
          </p:cNvSpPr>
          <p:nvPr/>
        </p:nvSpPr>
        <p:spPr>
          <a:xfrm>
            <a:off x="9216547" y="4860648"/>
            <a:ext cx="1975236" cy="1174745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Po 2 rokoch a po </a:t>
            </a:r>
            <a:r>
              <a:rPr lang="sk-SK" sz="1100" dirty="0" err="1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vysplácaní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</a:rPr>
              <a:t> poplatku je možné účet 6 presunúť na účet 7, čím sa na aktuálnom účte vynuluje štatistika </a:t>
            </a:r>
            <a:r>
              <a:rPr lang="sk-SK" sz="1100" dirty="0">
                <a:solidFill>
                  <a:schemeClr val="tx1"/>
                </a:solidFill>
                <a:latin typeface="Rubik" pitchFamily="2" charset="-79"/>
                <a:ea typeface="Open Sans Light" panose="020B0306030504020204" pitchFamily="34" charset="0"/>
                <a:cs typeface="Rubik" pitchFamily="2" charset="-79"/>
                <a:sym typeface="Wingdings" panose="05000000000000000000" pitchFamily="2" charset="2"/>
              </a:rPr>
              <a:t></a:t>
            </a:r>
            <a:endParaRPr lang="en-US" sz="1100" dirty="0">
              <a:solidFill>
                <a:schemeClr val="tx1"/>
              </a:solidFill>
              <a:latin typeface="Rubik" pitchFamily="2" charset="-79"/>
              <a:ea typeface="Open Sans Light" panose="020B0306030504020204" pitchFamily="34" charset="0"/>
              <a:cs typeface="Rubik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00862D-4839-6840-AB26-39C066D6E06E}"/>
              </a:ext>
            </a:extLst>
          </p:cNvPr>
          <p:cNvSpPr txBox="1"/>
          <p:nvPr/>
        </p:nvSpPr>
        <p:spPr>
          <a:xfrm>
            <a:off x="9365642" y="4489267"/>
            <a:ext cx="1826141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sk-SK" sz="1600" b="1" dirty="0">
                <a:solidFill>
                  <a:srgbClr val="072156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Presun na účet 7</a:t>
            </a:r>
            <a:endParaRPr lang="en-US" sz="1600" b="1" dirty="0">
              <a:solidFill>
                <a:srgbClr val="072156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62" name="Freeform 954">
            <a:extLst>
              <a:ext uri="{FF2B5EF4-FFF2-40B4-BE49-F238E27FC236}">
                <a16:creationId xmlns:a16="http://schemas.microsoft.com/office/drawing/2014/main" id="{C8FCCC73-77D0-A241-B482-6C980BD9E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795" y="3726708"/>
            <a:ext cx="397099" cy="397096"/>
          </a:xfrm>
          <a:custGeom>
            <a:avLst/>
            <a:gdLst>
              <a:gd name="T0" fmla="*/ 175320 w 296503"/>
              <a:gd name="T1" fmla="*/ 265129 h 296502"/>
              <a:gd name="T2" fmla="*/ 148536 w 296503"/>
              <a:gd name="T3" fmla="*/ 265129 h 296502"/>
              <a:gd name="T4" fmla="*/ 121385 w 296503"/>
              <a:gd name="T5" fmla="*/ 265129 h 296502"/>
              <a:gd name="T6" fmla="*/ 68678 w 296503"/>
              <a:gd name="T7" fmla="*/ 265129 h 296502"/>
              <a:gd name="T8" fmla="*/ 42932 w 296503"/>
              <a:gd name="T9" fmla="*/ 265129 h 296502"/>
              <a:gd name="T10" fmla="*/ 175320 w 296503"/>
              <a:gd name="T11" fmla="*/ 241170 h 296502"/>
              <a:gd name="T12" fmla="*/ 148536 w 296503"/>
              <a:gd name="T13" fmla="*/ 241170 h 296502"/>
              <a:gd name="T14" fmla="*/ 121385 w 296503"/>
              <a:gd name="T15" fmla="*/ 241170 h 296502"/>
              <a:gd name="T16" fmla="*/ 68678 w 296503"/>
              <a:gd name="T17" fmla="*/ 241170 h 296502"/>
              <a:gd name="T18" fmla="*/ 42932 w 296503"/>
              <a:gd name="T19" fmla="*/ 241170 h 296502"/>
              <a:gd name="T20" fmla="*/ 175320 w 296503"/>
              <a:gd name="T21" fmla="*/ 217213 h 296502"/>
              <a:gd name="T22" fmla="*/ 148536 w 296503"/>
              <a:gd name="T23" fmla="*/ 217213 h 296502"/>
              <a:gd name="T24" fmla="*/ 121385 w 296503"/>
              <a:gd name="T25" fmla="*/ 217213 h 296502"/>
              <a:gd name="T26" fmla="*/ 68678 w 296503"/>
              <a:gd name="T27" fmla="*/ 217213 h 296502"/>
              <a:gd name="T28" fmla="*/ 42932 w 296503"/>
              <a:gd name="T29" fmla="*/ 217213 h 296502"/>
              <a:gd name="T30" fmla="*/ 175320 w 296503"/>
              <a:gd name="T31" fmla="*/ 193256 h 296502"/>
              <a:gd name="T32" fmla="*/ 148536 w 296503"/>
              <a:gd name="T33" fmla="*/ 193256 h 296502"/>
              <a:gd name="T34" fmla="*/ 121385 w 296503"/>
              <a:gd name="T35" fmla="*/ 193256 h 296502"/>
              <a:gd name="T36" fmla="*/ 68678 w 296503"/>
              <a:gd name="T37" fmla="*/ 193256 h 296502"/>
              <a:gd name="T38" fmla="*/ 42932 w 296503"/>
              <a:gd name="T39" fmla="*/ 193256 h 296502"/>
              <a:gd name="T40" fmla="*/ 175320 w 296503"/>
              <a:gd name="T41" fmla="*/ 167701 h 296502"/>
              <a:gd name="T42" fmla="*/ 148536 w 296503"/>
              <a:gd name="T43" fmla="*/ 167701 h 296502"/>
              <a:gd name="T44" fmla="*/ 121385 w 296503"/>
              <a:gd name="T45" fmla="*/ 167701 h 296502"/>
              <a:gd name="T46" fmla="*/ 68678 w 296503"/>
              <a:gd name="T47" fmla="*/ 167701 h 296502"/>
              <a:gd name="T48" fmla="*/ 42932 w 296503"/>
              <a:gd name="T49" fmla="*/ 167701 h 296502"/>
              <a:gd name="T50" fmla="*/ 175320 w 296503"/>
              <a:gd name="T51" fmla="*/ 145341 h 296502"/>
              <a:gd name="T52" fmla="*/ 148536 w 296503"/>
              <a:gd name="T53" fmla="*/ 145341 h 296502"/>
              <a:gd name="T54" fmla="*/ 121385 w 296503"/>
              <a:gd name="T55" fmla="*/ 145341 h 296502"/>
              <a:gd name="T56" fmla="*/ 68678 w 296503"/>
              <a:gd name="T57" fmla="*/ 145341 h 296502"/>
              <a:gd name="T58" fmla="*/ 42932 w 296503"/>
              <a:gd name="T59" fmla="*/ 145341 h 296502"/>
              <a:gd name="T60" fmla="*/ 175320 w 296503"/>
              <a:gd name="T61" fmla="*/ 121384 h 296502"/>
              <a:gd name="T62" fmla="*/ 148536 w 296503"/>
              <a:gd name="T63" fmla="*/ 121384 h 296502"/>
              <a:gd name="T64" fmla="*/ 121385 w 296503"/>
              <a:gd name="T65" fmla="*/ 121384 h 296502"/>
              <a:gd name="T66" fmla="*/ 68678 w 296503"/>
              <a:gd name="T67" fmla="*/ 121384 h 296502"/>
              <a:gd name="T68" fmla="*/ 42932 w 296503"/>
              <a:gd name="T69" fmla="*/ 121384 h 296502"/>
              <a:gd name="T70" fmla="*/ 254449 w 296503"/>
              <a:gd name="T71" fmla="*/ 147522 h 296502"/>
              <a:gd name="T72" fmla="*/ 254449 w 296503"/>
              <a:gd name="T73" fmla="*/ 177969 h 296502"/>
              <a:gd name="T74" fmla="*/ 254449 w 296503"/>
              <a:gd name="T75" fmla="*/ 207692 h 296502"/>
              <a:gd name="T76" fmla="*/ 254449 w 296503"/>
              <a:gd name="T77" fmla="*/ 238137 h 296502"/>
              <a:gd name="T78" fmla="*/ 254449 w 296503"/>
              <a:gd name="T79" fmla="*/ 268222 h 296502"/>
              <a:gd name="T80" fmla="*/ 208053 w 296503"/>
              <a:gd name="T81" fmla="*/ 117801 h 296502"/>
              <a:gd name="T82" fmla="*/ 175320 w 296503"/>
              <a:gd name="T83" fmla="*/ 95830 h 296502"/>
              <a:gd name="T84" fmla="*/ 148536 w 296503"/>
              <a:gd name="T85" fmla="*/ 95830 h 296502"/>
              <a:gd name="T86" fmla="*/ 121385 w 296503"/>
              <a:gd name="T87" fmla="*/ 95830 h 296502"/>
              <a:gd name="T88" fmla="*/ 68678 w 296503"/>
              <a:gd name="T89" fmla="*/ 95830 h 296502"/>
              <a:gd name="T90" fmla="*/ 42932 w 296503"/>
              <a:gd name="T91" fmla="*/ 95830 h 296502"/>
              <a:gd name="T92" fmla="*/ 21021 w 296503"/>
              <a:gd name="T93" fmla="*/ 81555 h 296502"/>
              <a:gd name="T94" fmla="*/ 175320 w 296503"/>
              <a:gd name="T95" fmla="*/ 71872 h 296502"/>
              <a:gd name="T96" fmla="*/ 148536 w 296503"/>
              <a:gd name="T97" fmla="*/ 71872 h 296502"/>
              <a:gd name="T98" fmla="*/ 121385 w 296503"/>
              <a:gd name="T99" fmla="*/ 71872 h 296502"/>
              <a:gd name="T100" fmla="*/ 175320 w 296503"/>
              <a:gd name="T101" fmla="*/ 47915 h 296502"/>
              <a:gd name="T102" fmla="*/ 148536 w 296503"/>
              <a:gd name="T103" fmla="*/ 47915 h 296502"/>
              <a:gd name="T104" fmla="*/ 121385 w 296503"/>
              <a:gd name="T105" fmla="*/ 47915 h 296502"/>
              <a:gd name="T106" fmla="*/ 175320 w 296503"/>
              <a:gd name="T107" fmla="*/ 23957 h 296502"/>
              <a:gd name="T108" fmla="*/ 148536 w 296503"/>
              <a:gd name="T109" fmla="*/ 23957 h 296502"/>
              <a:gd name="T110" fmla="*/ 121385 w 296503"/>
              <a:gd name="T111" fmla="*/ 23957 h 296502"/>
              <a:gd name="T112" fmla="*/ 99678 w 296503"/>
              <a:gd name="T113" fmla="*/ 9062 h 296502"/>
              <a:gd name="T114" fmla="*/ 208053 w 296503"/>
              <a:gd name="T115" fmla="*/ 9062 h 296502"/>
              <a:gd name="T116" fmla="*/ 286346 w 296503"/>
              <a:gd name="T117" fmla="*/ 117801 h 296502"/>
              <a:gd name="T118" fmla="*/ 4714 w 296503"/>
              <a:gd name="T119" fmla="*/ 298306 h 296502"/>
              <a:gd name="T120" fmla="*/ 4714 w 296503"/>
              <a:gd name="T121" fmla="*/ 81555 h 296502"/>
              <a:gd name="T122" fmla="*/ 83004 w 296503"/>
              <a:gd name="T123" fmla="*/ 9062 h 2965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6503" h="296502">
                <a:moveTo>
                  <a:pt x="174259" y="263525"/>
                </a:moveTo>
                <a:cubicBezTo>
                  <a:pt x="176824" y="263525"/>
                  <a:pt x="179022" y="265357"/>
                  <a:pt x="179022" y="267921"/>
                </a:cubicBezTo>
                <a:cubicBezTo>
                  <a:pt x="179022" y="270486"/>
                  <a:pt x="176824" y="272684"/>
                  <a:pt x="174259" y="272684"/>
                </a:cubicBezTo>
                <a:cubicBezTo>
                  <a:pt x="172061" y="272684"/>
                  <a:pt x="169863" y="270486"/>
                  <a:pt x="169863" y="267921"/>
                </a:cubicBezTo>
                <a:cubicBezTo>
                  <a:pt x="169863" y="265357"/>
                  <a:pt x="172061" y="263525"/>
                  <a:pt x="174259" y="263525"/>
                </a:cubicBezTo>
                <a:close/>
                <a:moveTo>
                  <a:pt x="147638" y="263525"/>
                </a:moveTo>
                <a:cubicBezTo>
                  <a:pt x="150202" y="263525"/>
                  <a:pt x="152034" y="265357"/>
                  <a:pt x="152034" y="267921"/>
                </a:cubicBezTo>
                <a:cubicBezTo>
                  <a:pt x="152034" y="270486"/>
                  <a:pt x="150202" y="272684"/>
                  <a:pt x="147638" y="272684"/>
                </a:cubicBezTo>
                <a:cubicBezTo>
                  <a:pt x="144707" y="272684"/>
                  <a:pt x="142875" y="270486"/>
                  <a:pt x="142875" y="267921"/>
                </a:cubicBezTo>
                <a:cubicBezTo>
                  <a:pt x="142875" y="265357"/>
                  <a:pt x="144707" y="263525"/>
                  <a:pt x="147638" y="263525"/>
                </a:cubicBezTo>
                <a:close/>
                <a:moveTo>
                  <a:pt x="120651" y="263525"/>
                </a:moveTo>
                <a:cubicBezTo>
                  <a:pt x="122849" y="263525"/>
                  <a:pt x="125047" y="265357"/>
                  <a:pt x="125047" y="267921"/>
                </a:cubicBezTo>
                <a:cubicBezTo>
                  <a:pt x="125047" y="270486"/>
                  <a:pt x="122849" y="272684"/>
                  <a:pt x="120651" y="272684"/>
                </a:cubicBezTo>
                <a:cubicBezTo>
                  <a:pt x="118086" y="272684"/>
                  <a:pt x="115888" y="270486"/>
                  <a:pt x="115888" y="267921"/>
                </a:cubicBezTo>
                <a:cubicBezTo>
                  <a:pt x="115888" y="265357"/>
                  <a:pt x="118086" y="263525"/>
                  <a:pt x="120651" y="263525"/>
                </a:cubicBezTo>
                <a:close/>
                <a:moveTo>
                  <a:pt x="68263" y="263525"/>
                </a:moveTo>
                <a:cubicBezTo>
                  <a:pt x="70827" y="263525"/>
                  <a:pt x="72659" y="265357"/>
                  <a:pt x="72659" y="267921"/>
                </a:cubicBezTo>
                <a:cubicBezTo>
                  <a:pt x="72659" y="270486"/>
                  <a:pt x="70827" y="272684"/>
                  <a:pt x="68263" y="272684"/>
                </a:cubicBezTo>
                <a:cubicBezTo>
                  <a:pt x="65698" y="272684"/>
                  <a:pt x="63500" y="270486"/>
                  <a:pt x="63500" y="267921"/>
                </a:cubicBezTo>
                <a:cubicBezTo>
                  <a:pt x="63500" y="265357"/>
                  <a:pt x="65698" y="263525"/>
                  <a:pt x="68263" y="263525"/>
                </a:cubicBezTo>
                <a:close/>
                <a:moveTo>
                  <a:pt x="42672" y="263525"/>
                </a:moveTo>
                <a:cubicBezTo>
                  <a:pt x="45339" y="263525"/>
                  <a:pt x="47244" y="265357"/>
                  <a:pt x="47244" y="267921"/>
                </a:cubicBezTo>
                <a:cubicBezTo>
                  <a:pt x="47244" y="270486"/>
                  <a:pt x="45339" y="272684"/>
                  <a:pt x="42672" y="272684"/>
                </a:cubicBezTo>
                <a:cubicBezTo>
                  <a:pt x="40005" y="272684"/>
                  <a:pt x="38100" y="270486"/>
                  <a:pt x="38100" y="267921"/>
                </a:cubicBezTo>
                <a:cubicBezTo>
                  <a:pt x="38100" y="265357"/>
                  <a:pt x="40005" y="263525"/>
                  <a:pt x="42672" y="263525"/>
                </a:cubicBezTo>
                <a:close/>
                <a:moveTo>
                  <a:pt x="174259" y="239712"/>
                </a:moveTo>
                <a:cubicBezTo>
                  <a:pt x="176824" y="239712"/>
                  <a:pt x="179022" y="241910"/>
                  <a:pt x="179022" y="244108"/>
                </a:cubicBezTo>
                <a:cubicBezTo>
                  <a:pt x="179022" y="246673"/>
                  <a:pt x="176824" y="248871"/>
                  <a:pt x="174259" y="248871"/>
                </a:cubicBezTo>
                <a:cubicBezTo>
                  <a:pt x="172061" y="248871"/>
                  <a:pt x="169863" y="246673"/>
                  <a:pt x="169863" y="244108"/>
                </a:cubicBezTo>
                <a:cubicBezTo>
                  <a:pt x="169863" y="241910"/>
                  <a:pt x="172061" y="239712"/>
                  <a:pt x="174259" y="239712"/>
                </a:cubicBezTo>
                <a:close/>
                <a:moveTo>
                  <a:pt x="147638" y="239712"/>
                </a:moveTo>
                <a:cubicBezTo>
                  <a:pt x="150202" y="239712"/>
                  <a:pt x="152034" y="241910"/>
                  <a:pt x="152034" y="244108"/>
                </a:cubicBezTo>
                <a:cubicBezTo>
                  <a:pt x="152034" y="246673"/>
                  <a:pt x="150202" y="248871"/>
                  <a:pt x="147638" y="248871"/>
                </a:cubicBezTo>
                <a:cubicBezTo>
                  <a:pt x="144707" y="248871"/>
                  <a:pt x="142875" y="246673"/>
                  <a:pt x="142875" y="244108"/>
                </a:cubicBezTo>
                <a:cubicBezTo>
                  <a:pt x="142875" y="241910"/>
                  <a:pt x="144707" y="239712"/>
                  <a:pt x="147638" y="239712"/>
                </a:cubicBezTo>
                <a:close/>
                <a:moveTo>
                  <a:pt x="120651" y="239712"/>
                </a:moveTo>
                <a:cubicBezTo>
                  <a:pt x="122849" y="239712"/>
                  <a:pt x="125047" y="241910"/>
                  <a:pt x="125047" y="244108"/>
                </a:cubicBezTo>
                <a:cubicBezTo>
                  <a:pt x="125047" y="246673"/>
                  <a:pt x="122849" y="248871"/>
                  <a:pt x="120651" y="248871"/>
                </a:cubicBezTo>
                <a:cubicBezTo>
                  <a:pt x="118086" y="248871"/>
                  <a:pt x="115888" y="246673"/>
                  <a:pt x="115888" y="244108"/>
                </a:cubicBezTo>
                <a:cubicBezTo>
                  <a:pt x="115888" y="241910"/>
                  <a:pt x="118086" y="239712"/>
                  <a:pt x="120651" y="239712"/>
                </a:cubicBezTo>
                <a:close/>
                <a:moveTo>
                  <a:pt x="68263" y="239712"/>
                </a:moveTo>
                <a:cubicBezTo>
                  <a:pt x="70827" y="239712"/>
                  <a:pt x="72659" y="241910"/>
                  <a:pt x="72659" y="244108"/>
                </a:cubicBezTo>
                <a:cubicBezTo>
                  <a:pt x="72659" y="246673"/>
                  <a:pt x="70827" y="248871"/>
                  <a:pt x="68263" y="248871"/>
                </a:cubicBezTo>
                <a:cubicBezTo>
                  <a:pt x="65698" y="248871"/>
                  <a:pt x="63500" y="246673"/>
                  <a:pt x="63500" y="244108"/>
                </a:cubicBezTo>
                <a:cubicBezTo>
                  <a:pt x="63500" y="241910"/>
                  <a:pt x="65698" y="239712"/>
                  <a:pt x="68263" y="239712"/>
                </a:cubicBezTo>
                <a:close/>
                <a:moveTo>
                  <a:pt x="42672" y="239712"/>
                </a:moveTo>
                <a:cubicBezTo>
                  <a:pt x="45339" y="239712"/>
                  <a:pt x="47244" y="241910"/>
                  <a:pt x="47244" y="244108"/>
                </a:cubicBezTo>
                <a:cubicBezTo>
                  <a:pt x="47244" y="246673"/>
                  <a:pt x="45339" y="248871"/>
                  <a:pt x="42672" y="248871"/>
                </a:cubicBezTo>
                <a:cubicBezTo>
                  <a:pt x="40005" y="248871"/>
                  <a:pt x="38100" y="246673"/>
                  <a:pt x="38100" y="244108"/>
                </a:cubicBezTo>
                <a:cubicBezTo>
                  <a:pt x="38100" y="241910"/>
                  <a:pt x="40005" y="239712"/>
                  <a:pt x="42672" y="239712"/>
                </a:cubicBezTo>
                <a:close/>
                <a:moveTo>
                  <a:pt x="174259" y="215900"/>
                </a:moveTo>
                <a:cubicBezTo>
                  <a:pt x="176824" y="215900"/>
                  <a:pt x="179022" y="217805"/>
                  <a:pt x="179022" y="220472"/>
                </a:cubicBezTo>
                <a:cubicBezTo>
                  <a:pt x="179022" y="223139"/>
                  <a:pt x="176824" y="225044"/>
                  <a:pt x="174259" y="225044"/>
                </a:cubicBezTo>
                <a:cubicBezTo>
                  <a:pt x="172061" y="225044"/>
                  <a:pt x="169863" y="223139"/>
                  <a:pt x="169863" y="220472"/>
                </a:cubicBezTo>
                <a:cubicBezTo>
                  <a:pt x="169863" y="217805"/>
                  <a:pt x="172061" y="215900"/>
                  <a:pt x="174259" y="215900"/>
                </a:cubicBezTo>
                <a:close/>
                <a:moveTo>
                  <a:pt x="147638" y="215900"/>
                </a:moveTo>
                <a:cubicBezTo>
                  <a:pt x="150202" y="215900"/>
                  <a:pt x="152034" y="217805"/>
                  <a:pt x="152034" y="220472"/>
                </a:cubicBezTo>
                <a:cubicBezTo>
                  <a:pt x="152034" y="223139"/>
                  <a:pt x="150202" y="225044"/>
                  <a:pt x="147638" y="225044"/>
                </a:cubicBezTo>
                <a:cubicBezTo>
                  <a:pt x="144707" y="225044"/>
                  <a:pt x="142875" y="223139"/>
                  <a:pt x="142875" y="220472"/>
                </a:cubicBezTo>
                <a:cubicBezTo>
                  <a:pt x="142875" y="217805"/>
                  <a:pt x="144707" y="215900"/>
                  <a:pt x="147638" y="215900"/>
                </a:cubicBezTo>
                <a:close/>
                <a:moveTo>
                  <a:pt x="120651" y="215900"/>
                </a:moveTo>
                <a:cubicBezTo>
                  <a:pt x="122849" y="215900"/>
                  <a:pt x="125047" y="217805"/>
                  <a:pt x="125047" y="220472"/>
                </a:cubicBezTo>
                <a:cubicBezTo>
                  <a:pt x="125047" y="223139"/>
                  <a:pt x="122849" y="225044"/>
                  <a:pt x="120651" y="225044"/>
                </a:cubicBezTo>
                <a:cubicBezTo>
                  <a:pt x="118086" y="225044"/>
                  <a:pt x="115888" y="223139"/>
                  <a:pt x="115888" y="220472"/>
                </a:cubicBezTo>
                <a:cubicBezTo>
                  <a:pt x="115888" y="217805"/>
                  <a:pt x="118086" y="215900"/>
                  <a:pt x="120651" y="215900"/>
                </a:cubicBezTo>
                <a:close/>
                <a:moveTo>
                  <a:pt x="68263" y="215900"/>
                </a:moveTo>
                <a:cubicBezTo>
                  <a:pt x="70827" y="215900"/>
                  <a:pt x="72659" y="217805"/>
                  <a:pt x="72659" y="220472"/>
                </a:cubicBezTo>
                <a:cubicBezTo>
                  <a:pt x="72659" y="223139"/>
                  <a:pt x="70827" y="225044"/>
                  <a:pt x="68263" y="225044"/>
                </a:cubicBezTo>
                <a:cubicBezTo>
                  <a:pt x="65698" y="225044"/>
                  <a:pt x="63500" y="223139"/>
                  <a:pt x="63500" y="220472"/>
                </a:cubicBezTo>
                <a:cubicBezTo>
                  <a:pt x="63500" y="217805"/>
                  <a:pt x="65698" y="215900"/>
                  <a:pt x="68263" y="215900"/>
                </a:cubicBezTo>
                <a:close/>
                <a:moveTo>
                  <a:pt x="42672" y="215900"/>
                </a:moveTo>
                <a:cubicBezTo>
                  <a:pt x="45339" y="215900"/>
                  <a:pt x="47244" y="217805"/>
                  <a:pt x="47244" y="220472"/>
                </a:cubicBezTo>
                <a:cubicBezTo>
                  <a:pt x="47244" y="223139"/>
                  <a:pt x="45339" y="225044"/>
                  <a:pt x="42672" y="225044"/>
                </a:cubicBezTo>
                <a:cubicBezTo>
                  <a:pt x="40005" y="225044"/>
                  <a:pt x="38100" y="223139"/>
                  <a:pt x="38100" y="220472"/>
                </a:cubicBezTo>
                <a:cubicBezTo>
                  <a:pt x="38100" y="217805"/>
                  <a:pt x="40005" y="215900"/>
                  <a:pt x="42672" y="215900"/>
                </a:cubicBezTo>
                <a:close/>
                <a:moveTo>
                  <a:pt x="174259" y="192087"/>
                </a:moveTo>
                <a:cubicBezTo>
                  <a:pt x="176824" y="192087"/>
                  <a:pt x="179022" y="194285"/>
                  <a:pt x="179022" y="196850"/>
                </a:cubicBezTo>
                <a:cubicBezTo>
                  <a:pt x="179022" y="199414"/>
                  <a:pt x="176824" y="201246"/>
                  <a:pt x="174259" y="201246"/>
                </a:cubicBezTo>
                <a:cubicBezTo>
                  <a:pt x="172061" y="201246"/>
                  <a:pt x="169863" y="199414"/>
                  <a:pt x="169863" y="196850"/>
                </a:cubicBezTo>
                <a:cubicBezTo>
                  <a:pt x="169863" y="194285"/>
                  <a:pt x="172061" y="192087"/>
                  <a:pt x="174259" y="192087"/>
                </a:cubicBezTo>
                <a:close/>
                <a:moveTo>
                  <a:pt x="147638" y="192087"/>
                </a:moveTo>
                <a:cubicBezTo>
                  <a:pt x="150202" y="192087"/>
                  <a:pt x="152034" y="194285"/>
                  <a:pt x="152034" y="196850"/>
                </a:cubicBezTo>
                <a:cubicBezTo>
                  <a:pt x="152034" y="199414"/>
                  <a:pt x="150202" y="201246"/>
                  <a:pt x="147638" y="201246"/>
                </a:cubicBezTo>
                <a:cubicBezTo>
                  <a:pt x="144707" y="201246"/>
                  <a:pt x="142875" y="199414"/>
                  <a:pt x="142875" y="196850"/>
                </a:cubicBezTo>
                <a:cubicBezTo>
                  <a:pt x="142875" y="194285"/>
                  <a:pt x="144707" y="192087"/>
                  <a:pt x="147638" y="192087"/>
                </a:cubicBezTo>
                <a:close/>
                <a:moveTo>
                  <a:pt x="120651" y="192087"/>
                </a:moveTo>
                <a:cubicBezTo>
                  <a:pt x="122849" y="192087"/>
                  <a:pt x="125047" y="194285"/>
                  <a:pt x="125047" y="196850"/>
                </a:cubicBezTo>
                <a:cubicBezTo>
                  <a:pt x="125047" y="199414"/>
                  <a:pt x="122849" y="201246"/>
                  <a:pt x="120651" y="201246"/>
                </a:cubicBezTo>
                <a:cubicBezTo>
                  <a:pt x="118086" y="201246"/>
                  <a:pt x="115888" y="199414"/>
                  <a:pt x="115888" y="196850"/>
                </a:cubicBezTo>
                <a:cubicBezTo>
                  <a:pt x="115888" y="194285"/>
                  <a:pt x="118086" y="192087"/>
                  <a:pt x="120651" y="192087"/>
                </a:cubicBezTo>
                <a:close/>
                <a:moveTo>
                  <a:pt x="68263" y="192087"/>
                </a:moveTo>
                <a:cubicBezTo>
                  <a:pt x="70827" y="192087"/>
                  <a:pt x="72659" y="194285"/>
                  <a:pt x="72659" y="196850"/>
                </a:cubicBezTo>
                <a:cubicBezTo>
                  <a:pt x="72659" y="199414"/>
                  <a:pt x="70827" y="201246"/>
                  <a:pt x="68263" y="201246"/>
                </a:cubicBezTo>
                <a:cubicBezTo>
                  <a:pt x="65698" y="201246"/>
                  <a:pt x="63500" y="199414"/>
                  <a:pt x="63500" y="196850"/>
                </a:cubicBezTo>
                <a:cubicBezTo>
                  <a:pt x="63500" y="194285"/>
                  <a:pt x="65698" y="192087"/>
                  <a:pt x="68263" y="192087"/>
                </a:cubicBezTo>
                <a:close/>
                <a:moveTo>
                  <a:pt x="42672" y="192087"/>
                </a:moveTo>
                <a:cubicBezTo>
                  <a:pt x="45339" y="192087"/>
                  <a:pt x="47244" y="194285"/>
                  <a:pt x="47244" y="196850"/>
                </a:cubicBezTo>
                <a:cubicBezTo>
                  <a:pt x="47244" y="199414"/>
                  <a:pt x="45339" y="201246"/>
                  <a:pt x="42672" y="201246"/>
                </a:cubicBezTo>
                <a:cubicBezTo>
                  <a:pt x="40005" y="201246"/>
                  <a:pt x="38100" y="199414"/>
                  <a:pt x="38100" y="196850"/>
                </a:cubicBezTo>
                <a:cubicBezTo>
                  <a:pt x="38100" y="194285"/>
                  <a:pt x="40005" y="192087"/>
                  <a:pt x="42672" y="192087"/>
                </a:cubicBezTo>
                <a:close/>
                <a:moveTo>
                  <a:pt x="174259" y="166687"/>
                </a:moveTo>
                <a:cubicBezTo>
                  <a:pt x="176824" y="166687"/>
                  <a:pt x="179022" y="168804"/>
                  <a:pt x="179022" y="171273"/>
                </a:cubicBezTo>
                <a:cubicBezTo>
                  <a:pt x="179022" y="173743"/>
                  <a:pt x="176824" y="175859"/>
                  <a:pt x="174259" y="175859"/>
                </a:cubicBezTo>
                <a:cubicBezTo>
                  <a:pt x="172061" y="175859"/>
                  <a:pt x="169863" y="173743"/>
                  <a:pt x="169863" y="171273"/>
                </a:cubicBezTo>
                <a:cubicBezTo>
                  <a:pt x="169863" y="168804"/>
                  <a:pt x="172061" y="166687"/>
                  <a:pt x="174259" y="166687"/>
                </a:cubicBezTo>
                <a:close/>
                <a:moveTo>
                  <a:pt x="147638" y="166687"/>
                </a:moveTo>
                <a:cubicBezTo>
                  <a:pt x="150202" y="166687"/>
                  <a:pt x="152034" y="168804"/>
                  <a:pt x="152034" y="171273"/>
                </a:cubicBezTo>
                <a:cubicBezTo>
                  <a:pt x="152034" y="173743"/>
                  <a:pt x="150202" y="175859"/>
                  <a:pt x="147638" y="175859"/>
                </a:cubicBezTo>
                <a:cubicBezTo>
                  <a:pt x="144707" y="175859"/>
                  <a:pt x="142875" y="173743"/>
                  <a:pt x="142875" y="171273"/>
                </a:cubicBezTo>
                <a:cubicBezTo>
                  <a:pt x="142875" y="168804"/>
                  <a:pt x="144707" y="166687"/>
                  <a:pt x="147638" y="166687"/>
                </a:cubicBezTo>
                <a:close/>
                <a:moveTo>
                  <a:pt x="120651" y="166687"/>
                </a:moveTo>
                <a:cubicBezTo>
                  <a:pt x="122849" y="166687"/>
                  <a:pt x="125047" y="168804"/>
                  <a:pt x="125047" y="171273"/>
                </a:cubicBezTo>
                <a:cubicBezTo>
                  <a:pt x="125047" y="173743"/>
                  <a:pt x="122849" y="175859"/>
                  <a:pt x="120651" y="175859"/>
                </a:cubicBezTo>
                <a:cubicBezTo>
                  <a:pt x="118086" y="175859"/>
                  <a:pt x="115888" y="173743"/>
                  <a:pt x="115888" y="171273"/>
                </a:cubicBezTo>
                <a:cubicBezTo>
                  <a:pt x="115888" y="168804"/>
                  <a:pt x="118086" y="166687"/>
                  <a:pt x="120651" y="166687"/>
                </a:cubicBezTo>
                <a:close/>
                <a:moveTo>
                  <a:pt x="68263" y="166687"/>
                </a:moveTo>
                <a:cubicBezTo>
                  <a:pt x="70827" y="166687"/>
                  <a:pt x="72659" y="168804"/>
                  <a:pt x="72659" y="171273"/>
                </a:cubicBezTo>
                <a:cubicBezTo>
                  <a:pt x="72659" y="173743"/>
                  <a:pt x="70827" y="175859"/>
                  <a:pt x="68263" y="175859"/>
                </a:cubicBezTo>
                <a:cubicBezTo>
                  <a:pt x="65698" y="175859"/>
                  <a:pt x="63500" y="173743"/>
                  <a:pt x="63500" y="171273"/>
                </a:cubicBezTo>
                <a:cubicBezTo>
                  <a:pt x="63500" y="168804"/>
                  <a:pt x="65698" y="166687"/>
                  <a:pt x="68263" y="166687"/>
                </a:cubicBezTo>
                <a:close/>
                <a:moveTo>
                  <a:pt x="42672" y="166687"/>
                </a:moveTo>
                <a:cubicBezTo>
                  <a:pt x="45339" y="166687"/>
                  <a:pt x="47244" y="168804"/>
                  <a:pt x="47244" y="171273"/>
                </a:cubicBezTo>
                <a:cubicBezTo>
                  <a:pt x="47244" y="173743"/>
                  <a:pt x="45339" y="175859"/>
                  <a:pt x="42672" y="175859"/>
                </a:cubicBezTo>
                <a:cubicBezTo>
                  <a:pt x="40005" y="175859"/>
                  <a:pt x="38100" y="173743"/>
                  <a:pt x="38100" y="171273"/>
                </a:cubicBezTo>
                <a:cubicBezTo>
                  <a:pt x="38100" y="168804"/>
                  <a:pt x="40005" y="166687"/>
                  <a:pt x="42672" y="166687"/>
                </a:cubicBezTo>
                <a:close/>
                <a:moveTo>
                  <a:pt x="174259" y="144462"/>
                </a:moveTo>
                <a:cubicBezTo>
                  <a:pt x="176824" y="144462"/>
                  <a:pt x="179022" y="146660"/>
                  <a:pt x="179022" y="148858"/>
                </a:cubicBezTo>
                <a:cubicBezTo>
                  <a:pt x="179022" y="151423"/>
                  <a:pt x="176824" y="153621"/>
                  <a:pt x="174259" y="153621"/>
                </a:cubicBezTo>
                <a:cubicBezTo>
                  <a:pt x="172061" y="153621"/>
                  <a:pt x="169863" y="151423"/>
                  <a:pt x="169863" y="148858"/>
                </a:cubicBezTo>
                <a:cubicBezTo>
                  <a:pt x="169863" y="146660"/>
                  <a:pt x="172061" y="144462"/>
                  <a:pt x="174259" y="144462"/>
                </a:cubicBezTo>
                <a:close/>
                <a:moveTo>
                  <a:pt x="147638" y="144462"/>
                </a:moveTo>
                <a:cubicBezTo>
                  <a:pt x="150202" y="144462"/>
                  <a:pt x="152034" y="146660"/>
                  <a:pt x="152034" y="148858"/>
                </a:cubicBezTo>
                <a:cubicBezTo>
                  <a:pt x="152034" y="151423"/>
                  <a:pt x="150202" y="153621"/>
                  <a:pt x="147638" y="153621"/>
                </a:cubicBezTo>
                <a:cubicBezTo>
                  <a:pt x="144707" y="153621"/>
                  <a:pt x="142875" y="151423"/>
                  <a:pt x="142875" y="148858"/>
                </a:cubicBezTo>
                <a:cubicBezTo>
                  <a:pt x="142875" y="146660"/>
                  <a:pt x="144707" y="144462"/>
                  <a:pt x="147638" y="144462"/>
                </a:cubicBezTo>
                <a:close/>
                <a:moveTo>
                  <a:pt x="120651" y="144462"/>
                </a:moveTo>
                <a:cubicBezTo>
                  <a:pt x="122849" y="144462"/>
                  <a:pt x="125047" y="146660"/>
                  <a:pt x="125047" y="148858"/>
                </a:cubicBezTo>
                <a:cubicBezTo>
                  <a:pt x="125047" y="151423"/>
                  <a:pt x="122849" y="153621"/>
                  <a:pt x="120651" y="153621"/>
                </a:cubicBezTo>
                <a:cubicBezTo>
                  <a:pt x="118086" y="153621"/>
                  <a:pt x="115888" y="151423"/>
                  <a:pt x="115888" y="148858"/>
                </a:cubicBezTo>
                <a:cubicBezTo>
                  <a:pt x="115888" y="146660"/>
                  <a:pt x="118086" y="144462"/>
                  <a:pt x="120651" y="144462"/>
                </a:cubicBezTo>
                <a:close/>
                <a:moveTo>
                  <a:pt x="68263" y="144462"/>
                </a:moveTo>
                <a:cubicBezTo>
                  <a:pt x="70827" y="144462"/>
                  <a:pt x="72659" y="146660"/>
                  <a:pt x="72659" y="148858"/>
                </a:cubicBezTo>
                <a:cubicBezTo>
                  <a:pt x="72659" y="151423"/>
                  <a:pt x="70827" y="153621"/>
                  <a:pt x="68263" y="153621"/>
                </a:cubicBezTo>
                <a:cubicBezTo>
                  <a:pt x="65698" y="153621"/>
                  <a:pt x="63500" y="151423"/>
                  <a:pt x="63500" y="148858"/>
                </a:cubicBezTo>
                <a:cubicBezTo>
                  <a:pt x="63500" y="146660"/>
                  <a:pt x="65698" y="144462"/>
                  <a:pt x="68263" y="144462"/>
                </a:cubicBezTo>
                <a:close/>
                <a:moveTo>
                  <a:pt x="42672" y="144462"/>
                </a:moveTo>
                <a:cubicBezTo>
                  <a:pt x="45339" y="144462"/>
                  <a:pt x="47244" y="146660"/>
                  <a:pt x="47244" y="148858"/>
                </a:cubicBezTo>
                <a:cubicBezTo>
                  <a:pt x="47244" y="151423"/>
                  <a:pt x="45339" y="153621"/>
                  <a:pt x="42672" y="153621"/>
                </a:cubicBezTo>
                <a:cubicBezTo>
                  <a:pt x="40005" y="153621"/>
                  <a:pt x="38100" y="151423"/>
                  <a:pt x="38100" y="148858"/>
                </a:cubicBezTo>
                <a:cubicBezTo>
                  <a:pt x="38100" y="146660"/>
                  <a:pt x="40005" y="144462"/>
                  <a:pt x="42672" y="144462"/>
                </a:cubicBezTo>
                <a:close/>
                <a:moveTo>
                  <a:pt x="174259" y="120650"/>
                </a:moveTo>
                <a:cubicBezTo>
                  <a:pt x="176824" y="120650"/>
                  <a:pt x="179022" y="122555"/>
                  <a:pt x="179022" y="125222"/>
                </a:cubicBezTo>
                <a:cubicBezTo>
                  <a:pt x="179022" y="127889"/>
                  <a:pt x="176824" y="129794"/>
                  <a:pt x="174259" y="129794"/>
                </a:cubicBezTo>
                <a:cubicBezTo>
                  <a:pt x="172061" y="129794"/>
                  <a:pt x="169863" y="127889"/>
                  <a:pt x="169863" y="125222"/>
                </a:cubicBezTo>
                <a:cubicBezTo>
                  <a:pt x="169863" y="122555"/>
                  <a:pt x="172061" y="120650"/>
                  <a:pt x="174259" y="120650"/>
                </a:cubicBezTo>
                <a:close/>
                <a:moveTo>
                  <a:pt x="147638" y="120650"/>
                </a:moveTo>
                <a:cubicBezTo>
                  <a:pt x="150202" y="120650"/>
                  <a:pt x="152034" y="122555"/>
                  <a:pt x="152034" y="125222"/>
                </a:cubicBezTo>
                <a:cubicBezTo>
                  <a:pt x="152034" y="127889"/>
                  <a:pt x="150202" y="129794"/>
                  <a:pt x="147638" y="129794"/>
                </a:cubicBezTo>
                <a:cubicBezTo>
                  <a:pt x="144707" y="129794"/>
                  <a:pt x="142875" y="127889"/>
                  <a:pt x="142875" y="125222"/>
                </a:cubicBezTo>
                <a:cubicBezTo>
                  <a:pt x="142875" y="122555"/>
                  <a:pt x="144707" y="120650"/>
                  <a:pt x="147638" y="120650"/>
                </a:cubicBezTo>
                <a:close/>
                <a:moveTo>
                  <a:pt x="120651" y="120650"/>
                </a:moveTo>
                <a:cubicBezTo>
                  <a:pt x="122849" y="120650"/>
                  <a:pt x="125047" y="122555"/>
                  <a:pt x="125047" y="125222"/>
                </a:cubicBezTo>
                <a:cubicBezTo>
                  <a:pt x="125047" y="127889"/>
                  <a:pt x="122849" y="129794"/>
                  <a:pt x="120651" y="129794"/>
                </a:cubicBezTo>
                <a:cubicBezTo>
                  <a:pt x="118086" y="129794"/>
                  <a:pt x="115888" y="127889"/>
                  <a:pt x="115888" y="125222"/>
                </a:cubicBezTo>
                <a:cubicBezTo>
                  <a:pt x="115888" y="122555"/>
                  <a:pt x="118086" y="120650"/>
                  <a:pt x="120651" y="120650"/>
                </a:cubicBezTo>
                <a:close/>
                <a:moveTo>
                  <a:pt x="68263" y="120650"/>
                </a:moveTo>
                <a:cubicBezTo>
                  <a:pt x="70827" y="120650"/>
                  <a:pt x="72659" y="122555"/>
                  <a:pt x="72659" y="125222"/>
                </a:cubicBezTo>
                <a:cubicBezTo>
                  <a:pt x="72659" y="127889"/>
                  <a:pt x="70827" y="129794"/>
                  <a:pt x="68263" y="129794"/>
                </a:cubicBezTo>
                <a:cubicBezTo>
                  <a:pt x="65698" y="129794"/>
                  <a:pt x="63500" y="127889"/>
                  <a:pt x="63500" y="125222"/>
                </a:cubicBezTo>
                <a:cubicBezTo>
                  <a:pt x="63500" y="122555"/>
                  <a:pt x="65698" y="120650"/>
                  <a:pt x="68263" y="120650"/>
                </a:cubicBezTo>
                <a:close/>
                <a:moveTo>
                  <a:pt x="42672" y="120650"/>
                </a:moveTo>
                <a:cubicBezTo>
                  <a:pt x="45339" y="120650"/>
                  <a:pt x="47244" y="122555"/>
                  <a:pt x="47244" y="125222"/>
                </a:cubicBezTo>
                <a:cubicBezTo>
                  <a:pt x="47244" y="127889"/>
                  <a:pt x="45339" y="129794"/>
                  <a:pt x="42672" y="129794"/>
                </a:cubicBezTo>
                <a:cubicBezTo>
                  <a:pt x="40005" y="129794"/>
                  <a:pt x="38100" y="127889"/>
                  <a:pt x="38100" y="125222"/>
                </a:cubicBezTo>
                <a:cubicBezTo>
                  <a:pt x="38100" y="122555"/>
                  <a:pt x="40005" y="120650"/>
                  <a:pt x="42672" y="120650"/>
                </a:cubicBezTo>
                <a:close/>
                <a:moveTo>
                  <a:pt x="206795" y="117088"/>
                </a:moveTo>
                <a:lnTo>
                  <a:pt x="206795" y="137983"/>
                </a:lnTo>
                <a:lnTo>
                  <a:pt x="252910" y="137983"/>
                </a:lnTo>
                <a:cubicBezTo>
                  <a:pt x="255432" y="137983"/>
                  <a:pt x="257593" y="139785"/>
                  <a:pt x="257593" y="142307"/>
                </a:cubicBezTo>
                <a:cubicBezTo>
                  <a:pt x="257593" y="144828"/>
                  <a:pt x="255432" y="146630"/>
                  <a:pt x="252910" y="146630"/>
                </a:cubicBezTo>
                <a:lnTo>
                  <a:pt x="206795" y="146630"/>
                </a:lnTo>
                <a:lnTo>
                  <a:pt x="206795" y="167525"/>
                </a:lnTo>
                <a:lnTo>
                  <a:pt x="252910" y="167525"/>
                </a:lnTo>
                <a:cubicBezTo>
                  <a:pt x="255432" y="167525"/>
                  <a:pt x="257593" y="169687"/>
                  <a:pt x="257593" y="172209"/>
                </a:cubicBezTo>
                <a:cubicBezTo>
                  <a:pt x="257593" y="174731"/>
                  <a:pt x="255432" y="176892"/>
                  <a:pt x="252910" y="176892"/>
                </a:cubicBezTo>
                <a:lnTo>
                  <a:pt x="206795" y="176892"/>
                </a:lnTo>
                <a:lnTo>
                  <a:pt x="206795" y="197788"/>
                </a:lnTo>
                <a:lnTo>
                  <a:pt x="252910" y="197788"/>
                </a:lnTo>
                <a:cubicBezTo>
                  <a:pt x="255432" y="197788"/>
                  <a:pt x="257593" y="199589"/>
                  <a:pt x="257593" y="202111"/>
                </a:cubicBezTo>
                <a:cubicBezTo>
                  <a:pt x="257593" y="204633"/>
                  <a:pt x="255432" y="206435"/>
                  <a:pt x="252910" y="206435"/>
                </a:cubicBezTo>
                <a:lnTo>
                  <a:pt x="206795" y="206435"/>
                </a:lnTo>
                <a:lnTo>
                  <a:pt x="206795" y="227690"/>
                </a:lnTo>
                <a:lnTo>
                  <a:pt x="252910" y="227690"/>
                </a:lnTo>
                <a:cubicBezTo>
                  <a:pt x="255432" y="227690"/>
                  <a:pt x="257593" y="229852"/>
                  <a:pt x="257593" y="232014"/>
                </a:cubicBezTo>
                <a:cubicBezTo>
                  <a:pt x="257593" y="234536"/>
                  <a:pt x="255432" y="236697"/>
                  <a:pt x="252910" y="236697"/>
                </a:cubicBezTo>
                <a:lnTo>
                  <a:pt x="206795" y="236697"/>
                </a:lnTo>
                <a:lnTo>
                  <a:pt x="206795" y="257593"/>
                </a:lnTo>
                <a:lnTo>
                  <a:pt x="252910" y="257593"/>
                </a:lnTo>
                <a:cubicBezTo>
                  <a:pt x="255432" y="257593"/>
                  <a:pt x="257593" y="259754"/>
                  <a:pt x="257593" y="261916"/>
                </a:cubicBezTo>
                <a:cubicBezTo>
                  <a:pt x="257593" y="264438"/>
                  <a:pt x="255432" y="266600"/>
                  <a:pt x="252910" y="266600"/>
                </a:cubicBezTo>
                <a:lnTo>
                  <a:pt x="206795" y="266600"/>
                </a:lnTo>
                <a:lnTo>
                  <a:pt x="206795" y="287495"/>
                </a:lnTo>
                <a:lnTo>
                  <a:pt x="275607" y="287495"/>
                </a:lnTo>
                <a:lnTo>
                  <a:pt x="275607" y="117088"/>
                </a:lnTo>
                <a:lnTo>
                  <a:pt x="206795" y="117088"/>
                </a:lnTo>
                <a:close/>
                <a:moveTo>
                  <a:pt x="174259" y="95250"/>
                </a:moveTo>
                <a:cubicBezTo>
                  <a:pt x="176824" y="95250"/>
                  <a:pt x="179022" y="97448"/>
                  <a:pt x="179022" y="100013"/>
                </a:cubicBezTo>
                <a:cubicBezTo>
                  <a:pt x="179022" y="102577"/>
                  <a:pt x="176824" y="104409"/>
                  <a:pt x="174259" y="104409"/>
                </a:cubicBezTo>
                <a:cubicBezTo>
                  <a:pt x="172061" y="104409"/>
                  <a:pt x="169863" y="102577"/>
                  <a:pt x="169863" y="100013"/>
                </a:cubicBezTo>
                <a:cubicBezTo>
                  <a:pt x="169863" y="97448"/>
                  <a:pt x="172061" y="95250"/>
                  <a:pt x="174259" y="95250"/>
                </a:cubicBezTo>
                <a:close/>
                <a:moveTo>
                  <a:pt x="147638" y="95250"/>
                </a:moveTo>
                <a:cubicBezTo>
                  <a:pt x="150202" y="95250"/>
                  <a:pt x="152034" y="97448"/>
                  <a:pt x="152034" y="100013"/>
                </a:cubicBezTo>
                <a:cubicBezTo>
                  <a:pt x="152034" y="102577"/>
                  <a:pt x="150202" y="104409"/>
                  <a:pt x="147638" y="104409"/>
                </a:cubicBezTo>
                <a:cubicBezTo>
                  <a:pt x="144707" y="104409"/>
                  <a:pt x="142875" y="102577"/>
                  <a:pt x="142875" y="100013"/>
                </a:cubicBezTo>
                <a:cubicBezTo>
                  <a:pt x="142875" y="97448"/>
                  <a:pt x="144707" y="95250"/>
                  <a:pt x="147638" y="95250"/>
                </a:cubicBezTo>
                <a:close/>
                <a:moveTo>
                  <a:pt x="120651" y="95250"/>
                </a:moveTo>
                <a:cubicBezTo>
                  <a:pt x="122849" y="95250"/>
                  <a:pt x="125047" y="97448"/>
                  <a:pt x="125047" y="100013"/>
                </a:cubicBezTo>
                <a:cubicBezTo>
                  <a:pt x="125047" y="102577"/>
                  <a:pt x="122849" y="104409"/>
                  <a:pt x="120651" y="104409"/>
                </a:cubicBezTo>
                <a:cubicBezTo>
                  <a:pt x="118086" y="104409"/>
                  <a:pt x="115888" y="102577"/>
                  <a:pt x="115888" y="100013"/>
                </a:cubicBezTo>
                <a:cubicBezTo>
                  <a:pt x="115888" y="97448"/>
                  <a:pt x="118086" y="95250"/>
                  <a:pt x="120651" y="95250"/>
                </a:cubicBezTo>
                <a:close/>
                <a:moveTo>
                  <a:pt x="68263" y="95250"/>
                </a:moveTo>
                <a:cubicBezTo>
                  <a:pt x="70827" y="95250"/>
                  <a:pt x="72659" y="97448"/>
                  <a:pt x="72659" y="100013"/>
                </a:cubicBezTo>
                <a:cubicBezTo>
                  <a:pt x="72659" y="102577"/>
                  <a:pt x="70827" y="104409"/>
                  <a:pt x="68263" y="104409"/>
                </a:cubicBezTo>
                <a:cubicBezTo>
                  <a:pt x="65698" y="104409"/>
                  <a:pt x="63500" y="102577"/>
                  <a:pt x="63500" y="100013"/>
                </a:cubicBezTo>
                <a:cubicBezTo>
                  <a:pt x="63500" y="97448"/>
                  <a:pt x="65698" y="95250"/>
                  <a:pt x="68263" y="95250"/>
                </a:cubicBezTo>
                <a:close/>
                <a:moveTo>
                  <a:pt x="42672" y="95250"/>
                </a:moveTo>
                <a:cubicBezTo>
                  <a:pt x="45339" y="95250"/>
                  <a:pt x="47244" y="97448"/>
                  <a:pt x="47244" y="100013"/>
                </a:cubicBezTo>
                <a:cubicBezTo>
                  <a:pt x="47244" y="102577"/>
                  <a:pt x="45339" y="104409"/>
                  <a:pt x="42672" y="104409"/>
                </a:cubicBezTo>
                <a:cubicBezTo>
                  <a:pt x="40005" y="104409"/>
                  <a:pt x="38100" y="102577"/>
                  <a:pt x="38100" y="100013"/>
                </a:cubicBezTo>
                <a:cubicBezTo>
                  <a:pt x="38100" y="97448"/>
                  <a:pt x="40005" y="95250"/>
                  <a:pt x="42672" y="95250"/>
                </a:cubicBezTo>
                <a:close/>
                <a:moveTo>
                  <a:pt x="20896" y="81061"/>
                </a:moveTo>
                <a:lnTo>
                  <a:pt x="20896" y="287495"/>
                </a:lnTo>
                <a:lnTo>
                  <a:pt x="89708" y="287495"/>
                </a:lnTo>
                <a:lnTo>
                  <a:pt x="89708" y="81061"/>
                </a:lnTo>
                <a:lnTo>
                  <a:pt x="20896" y="81061"/>
                </a:lnTo>
                <a:close/>
                <a:moveTo>
                  <a:pt x="174259" y="71437"/>
                </a:moveTo>
                <a:cubicBezTo>
                  <a:pt x="176824" y="71437"/>
                  <a:pt x="179022" y="73269"/>
                  <a:pt x="179022" y="75833"/>
                </a:cubicBezTo>
                <a:cubicBezTo>
                  <a:pt x="179022" y="78398"/>
                  <a:pt x="176824" y="80596"/>
                  <a:pt x="174259" y="80596"/>
                </a:cubicBezTo>
                <a:cubicBezTo>
                  <a:pt x="172061" y="80596"/>
                  <a:pt x="169863" y="78398"/>
                  <a:pt x="169863" y="75833"/>
                </a:cubicBezTo>
                <a:cubicBezTo>
                  <a:pt x="169863" y="73269"/>
                  <a:pt x="172061" y="71437"/>
                  <a:pt x="174259" y="71437"/>
                </a:cubicBezTo>
                <a:close/>
                <a:moveTo>
                  <a:pt x="147638" y="71437"/>
                </a:moveTo>
                <a:cubicBezTo>
                  <a:pt x="150202" y="71437"/>
                  <a:pt x="152034" y="73269"/>
                  <a:pt x="152034" y="75833"/>
                </a:cubicBezTo>
                <a:cubicBezTo>
                  <a:pt x="152034" y="78398"/>
                  <a:pt x="150202" y="80596"/>
                  <a:pt x="147638" y="80596"/>
                </a:cubicBezTo>
                <a:cubicBezTo>
                  <a:pt x="144707" y="80596"/>
                  <a:pt x="142875" y="78398"/>
                  <a:pt x="142875" y="75833"/>
                </a:cubicBezTo>
                <a:cubicBezTo>
                  <a:pt x="142875" y="73269"/>
                  <a:pt x="144707" y="71437"/>
                  <a:pt x="147638" y="71437"/>
                </a:cubicBezTo>
                <a:close/>
                <a:moveTo>
                  <a:pt x="120651" y="71437"/>
                </a:moveTo>
                <a:cubicBezTo>
                  <a:pt x="122849" y="71437"/>
                  <a:pt x="125047" y="73269"/>
                  <a:pt x="125047" y="75833"/>
                </a:cubicBezTo>
                <a:cubicBezTo>
                  <a:pt x="125047" y="78398"/>
                  <a:pt x="122849" y="80596"/>
                  <a:pt x="120651" y="80596"/>
                </a:cubicBezTo>
                <a:cubicBezTo>
                  <a:pt x="118086" y="80596"/>
                  <a:pt x="115888" y="78398"/>
                  <a:pt x="115888" y="75833"/>
                </a:cubicBezTo>
                <a:cubicBezTo>
                  <a:pt x="115888" y="73269"/>
                  <a:pt x="118086" y="71437"/>
                  <a:pt x="120651" y="71437"/>
                </a:cubicBezTo>
                <a:close/>
                <a:moveTo>
                  <a:pt x="174259" y="47625"/>
                </a:moveTo>
                <a:cubicBezTo>
                  <a:pt x="176824" y="47625"/>
                  <a:pt x="179022" y="49823"/>
                  <a:pt x="179022" y="52388"/>
                </a:cubicBezTo>
                <a:cubicBezTo>
                  <a:pt x="179022" y="54586"/>
                  <a:pt x="176824" y="56784"/>
                  <a:pt x="174259" y="56784"/>
                </a:cubicBezTo>
                <a:cubicBezTo>
                  <a:pt x="172061" y="56784"/>
                  <a:pt x="169863" y="54586"/>
                  <a:pt x="169863" y="52388"/>
                </a:cubicBezTo>
                <a:cubicBezTo>
                  <a:pt x="169863" y="49823"/>
                  <a:pt x="172061" y="47625"/>
                  <a:pt x="174259" y="47625"/>
                </a:cubicBezTo>
                <a:close/>
                <a:moveTo>
                  <a:pt x="147638" y="47625"/>
                </a:moveTo>
                <a:cubicBezTo>
                  <a:pt x="150202" y="47625"/>
                  <a:pt x="152034" y="49823"/>
                  <a:pt x="152034" y="52388"/>
                </a:cubicBezTo>
                <a:cubicBezTo>
                  <a:pt x="152034" y="54586"/>
                  <a:pt x="150202" y="56784"/>
                  <a:pt x="147638" y="56784"/>
                </a:cubicBezTo>
                <a:cubicBezTo>
                  <a:pt x="144707" y="56784"/>
                  <a:pt x="142875" y="54586"/>
                  <a:pt x="142875" y="52388"/>
                </a:cubicBezTo>
                <a:cubicBezTo>
                  <a:pt x="142875" y="49823"/>
                  <a:pt x="144707" y="47625"/>
                  <a:pt x="147638" y="47625"/>
                </a:cubicBezTo>
                <a:close/>
                <a:moveTo>
                  <a:pt x="120651" y="47625"/>
                </a:moveTo>
                <a:cubicBezTo>
                  <a:pt x="122849" y="47625"/>
                  <a:pt x="125047" y="49823"/>
                  <a:pt x="125047" y="52388"/>
                </a:cubicBezTo>
                <a:cubicBezTo>
                  <a:pt x="125047" y="54586"/>
                  <a:pt x="122849" y="56784"/>
                  <a:pt x="120651" y="56784"/>
                </a:cubicBezTo>
                <a:cubicBezTo>
                  <a:pt x="118086" y="56784"/>
                  <a:pt x="115888" y="54586"/>
                  <a:pt x="115888" y="52388"/>
                </a:cubicBezTo>
                <a:cubicBezTo>
                  <a:pt x="115888" y="49823"/>
                  <a:pt x="118086" y="47625"/>
                  <a:pt x="120651" y="47625"/>
                </a:cubicBezTo>
                <a:close/>
                <a:moveTo>
                  <a:pt x="174259" y="23812"/>
                </a:moveTo>
                <a:cubicBezTo>
                  <a:pt x="176824" y="23812"/>
                  <a:pt x="179022" y="25929"/>
                  <a:pt x="179022" y="28398"/>
                </a:cubicBezTo>
                <a:cubicBezTo>
                  <a:pt x="179022" y="30868"/>
                  <a:pt x="176824" y="32984"/>
                  <a:pt x="174259" y="32984"/>
                </a:cubicBezTo>
                <a:cubicBezTo>
                  <a:pt x="172061" y="32984"/>
                  <a:pt x="169863" y="30868"/>
                  <a:pt x="169863" y="28398"/>
                </a:cubicBezTo>
                <a:cubicBezTo>
                  <a:pt x="169863" y="25929"/>
                  <a:pt x="172061" y="23812"/>
                  <a:pt x="174259" y="23812"/>
                </a:cubicBezTo>
                <a:close/>
                <a:moveTo>
                  <a:pt x="147638" y="23812"/>
                </a:moveTo>
                <a:cubicBezTo>
                  <a:pt x="150202" y="23812"/>
                  <a:pt x="152034" y="25929"/>
                  <a:pt x="152034" y="28398"/>
                </a:cubicBezTo>
                <a:cubicBezTo>
                  <a:pt x="152034" y="30868"/>
                  <a:pt x="150202" y="32984"/>
                  <a:pt x="147638" y="32984"/>
                </a:cubicBezTo>
                <a:cubicBezTo>
                  <a:pt x="144707" y="32984"/>
                  <a:pt x="142875" y="30868"/>
                  <a:pt x="142875" y="28398"/>
                </a:cubicBezTo>
                <a:cubicBezTo>
                  <a:pt x="142875" y="25929"/>
                  <a:pt x="144707" y="23812"/>
                  <a:pt x="147638" y="23812"/>
                </a:cubicBezTo>
                <a:close/>
                <a:moveTo>
                  <a:pt x="120651" y="23812"/>
                </a:moveTo>
                <a:cubicBezTo>
                  <a:pt x="122849" y="23812"/>
                  <a:pt x="125047" y="25929"/>
                  <a:pt x="125047" y="28398"/>
                </a:cubicBezTo>
                <a:cubicBezTo>
                  <a:pt x="125047" y="30868"/>
                  <a:pt x="122849" y="32984"/>
                  <a:pt x="120651" y="32984"/>
                </a:cubicBezTo>
                <a:cubicBezTo>
                  <a:pt x="118086" y="32984"/>
                  <a:pt x="115888" y="30868"/>
                  <a:pt x="115888" y="28398"/>
                </a:cubicBezTo>
                <a:cubicBezTo>
                  <a:pt x="115888" y="25929"/>
                  <a:pt x="118086" y="23812"/>
                  <a:pt x="120651" y="23812"/>
                </a:cubicBezTo>
                <a:close/>
                <a:moveTo>
                  <a:pt x="99075" y="9007"/>
                </a:moveTo>
                <a:lnTo>
                  <a:pt x="99075" y="287495"/>
                </a:lnTo>
                <a:lnTo>
                  <a:pt x="197789" y="287495"/>
                </a:lnTo>
                <a:lnTo>
                  <a:pt x="197789" y="9007"/>
                </a:lnTo>
                <a:lnTo>
                  <a:pt x="99075" y="9007"/>
                </a:lnTo>
                <a:close/>
                <a:moveTo>
                  <a:pt x="82502" y="0"/>
                </a:moveTo>
                <a:lnTo>
                  <a:pt x="214001" y="0"/>
                </a:lnTo>
                <a:cubicBezTo>
                  <a:pt x="216523" y="0"/>
                  <a:pt x="218684" y="1801"/>
                  <a:pt x="218684" y="4684"/>
                </a:cubicBezTo>
                <a:cubicBezTo>
                  <a:pt x="218684" y="7205"/>
                  <a:pt x="216523" y="9007"/>
                  <a:pt x="214001" y="9007"/>
                </a:cubicBezTo>
                <a:lnTo>
                  <a:pt x="206795" y="9007"/>
                </a:lnTo>
                <a:lnTo>
                  <a:pt x="206795" y="107721"/>
                </a:lnTo>
                <a:lnTo>
                  <a:pt x="291819" y="107721"/>
                </a:lnTo>
                <a:cubicBezTo>
                  <a:pt x="294341" y="107721"/>
                  <a:pt x="296503" y="109882"/>
                  <a:pt x="296503" y="112404"/>
                </a:cubicBezTo>
                <a:cubicBezTo>
                  <a:pt x="296503" y="114926"/>
                  <a:pt x="294341" y="117088"/>
                  <a:pt x="291819" y="117088"/>
                </a:cubicBezTo>
                <a:lnTo>
                  <a:pt x="284614" y="117088"/>
                </a:lnTo>
                <a:lnTo>
                  <a:pt x="284614" y="287495"/>
                </a:lnTo>
                <a:lnTo>
                  <a:pt x="291819" y="287495"/>
                </a:lnTo>
                <a:cubicBezTo>
                  <a:pt x="294341" y="287495"/>
                  <a:pt x="296503" y="289657"/>
                  <a:pt x="296503" y="292179"/>
                </a:cubicBezTo>
                <a:cubicBezTo>
                  <a:pt x="296503" y="294340"/>
                  <a:pt x="294341" y="296502"/>
                  <a:pt x="291819" y="296502"/>
                </a:cubicBezTo>
                <a:lnTo>
                  <a:pt x="4684" y="296502"/>
                </a:lnTo>
                <a:cubicBezTo>
                  <a:pt x="2162" y="296502"/>
                  <a:pt x="0" y="294340"/>
                  <a:pt x="0" y="292179"/>
                </a:cubicBezTo>
                <a:cubicBezTo>
                  <a:pt x="0" y="289657"/>
                  <a:pt x="2162" y="287495"/>
                  <a:pt x="4684" y="287495"/>
                </a:cubicBezTo>
                <a:lnTo>
                  <a:pt x="11889" y="287495"/>
                </a:lnTo>
                <a:lnTo>
                  <a:pt x="11889" y="81061"/>
                </a:lnTo>
                <a:lnTo>
                  <a:pt x="4684" y="81061"/>
                </a:lnTo>
                <a:cubicBezTo>
                  <a:pt x="2162" y="81061"/>
                  <a:pt x="0" y="78899"/>
                  <a:pt x="0" y="76377"/>
                </a:cubicBezTo>
                <a:cubicBezTo>
                  <a:pt x="0" y="73855"/>
                  <a:pt x="2162" y="72054"/>
                  <a:pt x="4684" y="72054"/>
                </a:cubicBezTo>
                <a:lnTo>
                  <a:pt x="89708" y="72054"/>
                </a:lnTo>
                <a:lnTo>
                  <a:pt x="89708" y="9007"/>
                </a:lnTo>
                <a:lnTo>
                  <a:pt x="82502" y="9007"/>
                </a:lnTo>
                <a:cubicBezTo>
                  <a:pt x="79980" y="9007"/>
                  <a:pt x="78179" y="7205"/>
                  <a:pt x="78179" y="4684"/>
                </a:cubicBezTo>
                <a:cubicBezTo>
                  <a:pt x="78179" y="1801"/>
                  <a:pt x="79980" y="0"/>
                  <a:pt x="825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6730B3B7-2C51-4EB4-A855-35E9F060B3F1}"/>
              </a:ext>
            </a:extLst>
          </p:cNvPr>
          <p:cNvSpPr txBox="1"/>
          <p:nvPr/>
        </p:nvSpPr>
        <p:spPr>
          <a:xfrm>
            <a:off x="4292463" y="264477"/>
            <a:ext cx="3607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altLang="sk-SK" sz="4000" b="1" dirty="0" err="1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Hacky</a:t>
            </a:r>
            <a:r>
              <a:rPr lang="sk-SK" altLang="sk-SK" sz="40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 z praxe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F1FE9B0F-6133-41DE-BA4C-321B44E07196}"/>
              </a:ext>
            </a:extLst>
          </p:cNvPr>
          <p:cNvSpPr txBox="1"/>
          <p:nvPr/>
        </p:nvSpPr>
        <p:spPr>
          <a:xfrm>
            <a:off x="4792600" y="914985"/>
            <a:ext cx="2606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(Od Marianny </a:t>
            </a:r>
            <a:r>
              <a:rPr lang="sk-SK" sz="1400" spc="150" dirty="0" err="1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Hajesovej</a:t>
            </a:r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)</a:t>
            </a:r>
            <a:endParaRPr lang="en-US" sz="14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6" name="Obdĺžnik 35">
            <a:extLst>
              <a:ext uri="{FF2B5EF4-FFF2-40B4-BE49-F238E27FC236}">
                <a16:creationId xmlns:a16="http://schemas.microsoft.com/office/drawing/2014/main" id="{540C2515-D79D-458D-929B-F0EF11BFDD8F}"/>
              </a:ext>
            </a:extLst>
          </p:cNvPr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7" name="Voľný tvar: obrazec 1429">
            <a:extLst>
              <a:ext uri="{FF2B5EF4-FFF2-40B4-BE49-F238E27FC236}">
                <a16:creationId xmlns:a16="http://schemas.microsoft.com/office/drawing/2014/main" id="{E9FAE935-A912-5308-2C1E-3634E24279FF}"/>
              </a:ext>
            </a:extLst>
          </p:cNvPr>
          <p:cNvSpPr>
            <a:spLocks/>
          </p:cNvSpPr>
          <p:nvPr/>
        </p:nvSpPr>
        <p:spPr bwMode="auto">
          <a:xfrm>
            <a:off x="1969222" y="3736670"/>
            <a:ext cx="304800" cy="438150"/>
          </a:xfrm>
          <a:custGeom>
            <a:avLst/>
            <a:gdLst>
              <a:gd name="T0" fmla="*/ 304765 w 304800"/>
              <a:gd name="T1" fmla="*/ 47507 h 438150"/>
              <a:gd name="T2" fmla="*/ 304765 w 304800"/>
              <a:gd name="T3" fmla="*/ 37982 h 438150"/>
              <a:gd name="T4" fmla="*/ 266665 w 304800"/>
              <a:gd name="T5" fmla="*/ -118 h 438150"/>
              <a:gd name="T6" fmla="*/ 38065 w 304800"/>
              <a:gd name="T7" fmla="*/ -118 h 438150"/>
              <a:gd name="T8" fmla="*/ -35 w 304800"/>
              <a:gd name="T9" fmla="*/ 37982 h 438150"/>
              <a:gd name="T10" fmla="*/ -35 w 304800"/>
              <a:gd name="T11" fmla="*/ 399932 h 438150"/>
              <a:gd name="T12" fmla="*/ 38065 w 304800"/>
              <a:gd name="T13" fmla="*/ 438032 h 438150"/>
              <a:gd name="T14" fmla="*/ 266665 w 304800"/>
              <a:gd name="T15" fmla="*/ 438032 h 438150"/>
              <a:gd name="T16" fmla="*/ 304765 w 304800"/>
              <a:gd name="T17" fmla="*/ 399932 h 438150"/>
              <a:gd name="T18" fmla="*/ 304765 w 304800"/>
              <a:gd name="T19" fmla="*/ 333257 h 4381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438150">
                <a:moveTo>
                  <a:pt x="304765" y="47507"/>
                </a:moveTo>
                <a:lnTo>
                  <a:pt x="304765" y="37982"/>
                </a:lnTo>
                <a:cubicBezTo>
                  <a:pt x="304765" y="16941"/>
                  <a:pt x="287715" y="-118"/>
                  <a:pt x="266665" y="-118"/>
                </a:cubicBezTo>
                <a:lnTo>
                  <a:pt x="38065" y="-118"/>
                </a:lnTo>
                <a:cubicBezTo>
                  <a:pt x="17015" y="-118"/>
                  <a:pt x="-35" y="16941"/>
                  <a:pt x="-35" y="37982"/>
                </a:cubicBezTo>
                <a:lnTo>
                  <a:pt x="-35" y="399932"/>
                </a:lnTo>
                <a:cubicBezTo>
                  <a:pt x="-35" y="420973"/>
                  <a:pt x="17015" y="438032"/>
                  <a:pt x="38065" y="438032"/>
                </a:cubicBezTo>
                <a:lnTo>
                  <a:pt x="266665" y="438032"/>
                </a:lnTo>
                <a:cubicBezTo>
                  <a:pt x="287715" y="438032"/>
                  <a:pt x="304765" y="420973"/>
                  <a:pt x="304765" y="399932"/>
                </a:cubicBezTo>
                <a:lnTo>
                  <a:pt x="304765" y="333257"/>
                </a:lnTo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8" name="Voľný tvar: obrazec 1437">
            <a:extLst>
              <a:ext uri="{FF2B5EF4-FFF2-40B4-BE49-F238E27FC236}">
                <a16:creationId xmlns:a16="http://schemas.microsoft.com/office/drawing/2014/main" id="{03187A5F-FD1A-1F94-BA70-3EB7FA16C76D}"/>
              </a:ext>
            </a:extLst>
          </p:cNvPr>
          <p:cNvSpPr>
            <a:spLocks/>
          </p:cNvSpPr>
          <p:nvPr/>
        </p:nvSpPr>
        <p:spPr bwMode="auto">
          <a:xfrm>
            <a:off x="2045422" y="3812870"/>
            <a:ext cx="361950" cy="285750"/>
          </a:xfrm>
          <a:custGeom>
            <a:avLst/>
            <a:gdLst>
              <a:gd name="T0" fmla="*/ 361950 w 361950"/>
              <a:gd name="T1" fmla="*/ 228600 h 285750"/>
              <a:gd name="T2" fmla="*/ 180975 w 361950"/>
              <a:gd name="T3" fmla="*/ 228600 h 285750"/>
              <a:gd name="T4" fmla="*/ 76200 w 361950"/>
              <a:gd name="T5" fmla="*/ 285750 h 285750"/>
              <a:gd name="T6" fmla="*/ 76200 w 361950"/>
              <a:gd name="T7" fmla="*/ 228600 h 285750"/>
              <a:gd name="T8" fmla="*/ 0 w 361950"/>
              <a:gd name="T9" fmla="*/ 228600 h 285750"/>
              <a:gd name="T10" fmla="*/ 0 w 361950"/>
              <a:gd name="T11" fmla="*/ 0 h 285750"/>
              <a:gd name="T12" fmla="*/ 361950 w 361950"/>
              <a:gd name="T13" fmla="*/ 0 h 285750"/>
              <a:gd name="T14" fmla="*/ 361950 w 361950"/>
              <a:gd name="T15" fmla="*/ 228600 h 2857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1950" h="285750">
                <a:moveTo>
                  <a:pt x="361950" y="228600"/>
                </a:moveTo>
                <a:lnTo>
                  <a:pt x="180975" y="228600"/>
                </a:lnTo>
                <a:lnTo>
                  <a:pt x="76200" y="285750"/>
                </a:lnTo>
                <a:lnTo>
                  <a:pt x="76200" y="228600"/>
                </a:lnTo>
                <a:lnTo>
                  <a:pt x="0" y="228600"/>
                </a:lnTo>
                <a:lnTo>
                  <a:pt x="0" y="0"/>
                </a:lnTo>
                <a:lnTo>
                  <a:pt x="361950" y="0"/>
                </a:lnTo>
                <a:lnTo>
                  <a:pt x="361950" y="228600"/>
                </a:lnTo>
                <a:close/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9" name="Voľný tvar: obrazec 1442">
            <a:extLst>
              <a:ext uri="{FF2B5EF4-FFF2-40B4-BE49-F238E27FC236}">
                <a16:creationId xmlns:a16="http://schemas.microsoft.com/office/drawing/2014/main" id="{0F92B4E9-3B12-8C40-D8FD-8900142B8028}"/>
              </a:ext>
            </a:extLst>
          </p:cNvPr>
          <p:cNvSpPr>
            <a:spLocks/>
          </p:cNvSpPr>
          <p:nvPr/>
        </p:nvSpPr>
        <p:spPr bwMode="auto">
          <a:xfrm>
            <a:off x="2093047" y="3898595"/>
            <a:ext cx="57150" cy="57150"/>
          </a:xfrm>
          <a:custGeom>
            <a:avLst/>
            <a:gdLst>
              <a:gd name="T0" fmla="*/ 28540 w 57150"/>
              <a:gd name="T1" fmla="*/ 57032 h 57150"/>
              <a:gd name="T2" fmla="*/ 28540 w 57150"/>
              <a:gd name="T3" fmla="*/ 57032 h 57150"/>
              <a:gd name="T4" fmla="*/ -35 w 57150"/>
              <a:gd name="T5" fmla="*/ 28457 h 57150"/>
              <a:gd name="T6" fmla="*/ -35 w 57150"/>
              <a:gd name="T7" fmla="*/ 28457 h 57150"/>
              <a:gd name="T8" fmla="*/ 28540 w 57150"/>
              <a:gd name="T9" fmla="*/ -118 h 57150"/>
              <a:gd name="T10" fmla="*/ 28540 w 57150"/>
              <a:gd name="T11" fmla="*/ -118 h 57150"/>
              <a:gd name="T12" fmla="*/ 57115 w 57150"/>
              <a:gd name="T13" fmla="*/ 28457 h 57150"/>
              <a:gd name="T14" fmla="*/ 57115 w 57150"/>
              <a:gd name="T15" fmla="*/ 28457 h 57150"/>
              <a:gd name="T16" fmla="*/ 28540 w 57150"/>
              <a:gd name="T17" fmla="*/ 57032 h 57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150" h="57150">
                <a:moveTo>
                  <a:pt x="28540" y="57032"/>
                </a:moveTo>
                <a:lnTo>
                  <a:pt x="28540" y="57032"/>
                </a:lnTo>
                <a:cubicBezTo>
                  <a:pt x="12728" y="57032"/>
                  <a:pt x="-35" y="44240"/>
                  <a:pt x="-35" y="28457"/>
                </a:cubicBezTo>
                <a:cubicBezTo>
                  <a:pt x="-35" y="12674"/>
                  <a:pt x="12728" y="-118"/>
                  <a:pt x="28540" y="-118"/>
                </a:cubicBezTo>
                <a:cubicBezTo>
                  <a:pt x="44352" y="-118"/>
                  <a:pt x="57115" y="12674"/>
                  <a:pt x="57115" y="28457"/>
                </a:cubicBezTo>
                <a:cubicBezTo>
                  <a:pt x="57115" y="44240"/>
                  <a:pt x="44352" y="57032"/>
                  <a:pt x="28540" y="57032"/>
                </a:cubicBezTo>
                <a:close/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" name="Voľný tvar: obrazec 1443">
            <a:extLst>
              <a:ext uri="{FF2B5EF4-FFF2-40B4-BE49-F238E27FC236}">
                <a16:creationId xmlns:a16="http://schemas.microsoft.com/office/drawing/2014/main" id="{30532C11-6690-01C0-6DBA-19960690D06C}"/>
              </a:ext>
            </a:extLst>
          </p:cNvPr>
          <p:cNvSpPr>
            <a:spLocks/>
          </p:cNvSpPr>
          <p:nvPr/>
        </p:nvSpPr>
        <p:spPr bwMode="auto">
          <a:xfrm>
            <a:off x="2302597" y="3898595"/>
            <a:ext cx="57150" cy="57150"/>
          </a:xfrm>
          <a:custGeom>
            <a:avLst/>
            <a:gdLst>
              <a:gd name="T0" fmla="*/ 28540 w 57150"/>
              <a:gd name="T1" fmla="*/ 57032 h 57150"/>
              <a:gd name="T2" fmla="*/ 28540 w 57150"/>
              <a:gd name="T3" fmla="*/ 57032 h 57150"/>
              <a:gd name="T4" fmla="*/ -35 w 57150"/>
              <a:gd name="T5" fmla="*/ 28457 h 57150"/>
              <a:gd name="T6" fmla="*/ -35 w 57150"/>
              <a:gd name="T7" fmla="*/ 28457 h 57150"/>
              <a:gd name="T8" fmla="*/ 28540 w 57150"/>
              <a:gd name="T9" fmla="*/ -118 h 57150"/>
              <a:gd name="T10" fmla="*/ 28540 w 57150"/>
              <a:gd name="T11" fmla="*/ -118 h 57150"/>
              <a:gd name="T12" fmla="*/ 57115 w 57150"/>
              <a:gd name="T13" fmla="*/ 28457 h 57150"/>
              <a:gd name="T14" fmla="*/ 57115 w 57150"/>
              <a:gd name="T15" fmla="*/ 28457 h 57150"/>
              <a:gd name="T16" fmla="*/ 28540 w 57150"/>
              <a:gd name="T17" fmla="*/ 57032 h 57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150" h="57150">
                <a:moveTo>
                  <a:pt x="28540" y="57032"/>
                </a:moveTo>
                <a:lnTo>
                  <a:pt x="28540" y="57032"/>
                </a:lnTo>
                <a:cubicBezTo>
                  <a:pt x="12728" y="57032"/>
                  <a:pt x="-35" y="44240"/>
                  <a:pt x="-35" y="28457"/>
                </a:cubicBezTo>
                <a:cubicBezTo>
                  <a:pt x="-35" y="12674"/>
                  <a:pt x="12728" y="-118"/>
                  <a:pt x="28540" y="-118"/>
                </a:cubicBezTo>
                <a:cubicBezTo>
                  <a:pt x="44352" y="-118"/>
                  <a:pt x="57115" y="12674"/>
                  <a:pt x="57115" y="28457"/>
                </a:cubicBezTo>
                <a:cubicBezTo>
                  <a:pt x="57115" y="44240"/>
                  <a:pt x="44352" y="57032"/>
                  <a:pt x="28540" y="57032"/>
                </a:cubicBezTo>
                <a:close/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6" name="Voľný tvar: obrazec 1438">
            <a:extLst>
              <a:ext uri="{FF2B5EF4-FFF2-40B4-BE49-F238E27FC236}">
                <a16:creationId xmlns:a16="http://schemas.microsoft.com/office/drawing/2014/main" id="{B6443FA0-9D3A-67D6-6243-7DB7D8AD81A3}"/>
              </a:ext>
            </a:extLst>
          </p:cNvPr>
          <p:cNvSpPr>
            <a:spLocks/>
          </p:cNvSpPr>
          <p:nvPr/>
        </p:nvSpPr>
        <p:spPr bwMode="auto">
          <a:xfrm>
            <a:off x="2183542" y="3845960"/>
            <a:ext cx="45719" cy="182347"/>
          </a:xfrm>
          <a:custGeom>
            <a:avLst/>
            <a:gdLst>
              <a:gd name="T0" fmla="*/ -35 w 57150"/>
              <a:gd name="T1" fmla="*/ 85607 h 114300"/>
              <a:gd name="T2" fmla="*/ 28540 w 57150"/>
              <a:gd name="T3" fmla="*/ 114182 h 114300"/>
              <a:gd name="T4" fmla="*/ 57115 w 57150"/>
              <a:gd name="T5" fmla="*/ 85607 h 114300"/>
              <a:gd name="T6" fmla="*/ 28540 w 57150"/>
              <a:gd name="T7" fmla="*/ 57032 h 114300"/>
              <a:gd name="T8" fmla="*/ -35 w 57150"/>
              <a:gd name="T9" fmla="*/ 28457 h 114300"/>
              <a:gd name="T10" fmla="*/ 28540 w 57150"/>
              <a:gd name="T11" fmla="*/ -118 h 114300"/>
              <a:gd name="T12" fmla="*/ 57115 w 57150"/>
              <a:gd name="T13" fmla="*/ 28457 h 1143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7150" h="114300">
                <a:moveTo>
                  <a:pt x="-35" y="85607"/>
                </a:moveTo>
                <a:cubicBezTo>
                  <a:pt x="-35" y="101390"/>
                  <a:pt x="12728" y="114182"/>
                  <a:pt x="28540" y="114182"/>
                </a:cubicBezTo>
                <a:cubicBezTo>
                  <a:pt x="44352" y="114182"/>
                  <a:pt x="57115" y="101390"/>
                  <a:pt x="57115" y="85607"/>
                </a:cubicBezTo>
                <a:cubicBezTo>
                  <a:pt x="57115" y="69824"/>
                  <a:pt x="44352" y="57032"/>
                  <a:pt x="28540" y="57032"/>
                </a:cubicBezTo>
                <a:cubicBezTo>
                  <a:pt x="12728" y="57032"/>
                  <a:pt x="-35" y="44240"/>
                  <a:pt x="-35" y="28457"/>
                </a:cubicBezTo>
                <a:cubicBezTo>
                  <a:pt x="-35" y="12674"/>
                  <a:pt x="12728" y="-118"/>
                  <a:pt x="28540" y="-118"/>
                </a:cubicBezTo>
                <a:cubicBezTo>
                  <a:pt x="44352" y="-118"/>
                  <a:pt x="57115" y="12674"/>
                  <a:pt x="57115" y="28457"/>
                </a:cubicBezTo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7FCAAC32-D4F1-0502-DA5D-E33DC61262F7}"/>
              </a:ext>
            </a:extLst>
          </p:cNvPr>
          <p:cNvSpPr/>
          <p:nvPr/>
        </p:nvSpPr>
        <p:spPr>
          <a:xfrm>
            <a:off x="4342036" y="3700420"/>
            <a:ext cx="750136" cy="690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Voľný tvar: obrazec 1416">
            <a:extLst>
              <a:ext uri="{FF2B5EF4-FFF2-40B4-BE49-F238E27FC236}">
                <a16:creationId xmlns:a16="http://schemas.microsoft.com/office/drawing/2014/main" id="{12D19E47-87EF-4166-D7A1-7E430FCEC717}"/>
              </a:ext>
            </a:extLst>
          </p:cNvPr>
          <p:cNvSpPr>
            <a:spLocks/>
          </p:cNvSpPr>
          <p:nvPr/>
        </p:nvSpPr>
        <p:spPr bwMode="auto">
          <a:xfrm>
            <a:off x="4530074" y="3781562"/>
            <a:ext cx="304800" cy="438150"/>
          </a:xfrm>
          <a:custGeom>
            <a:avLst/>
            <a:gdLst>
              <a:gd name="T0" fmla="*/ 304765 w 304800"/>
              <a:gd name="T1" fmla="*/ 37982 h 438150"/>
              <a:gd name="T2" fmla="*/ 304765 w 304800"/>
              <a:gd name="T3" fmla="*/ 28457 h 438150"/>
              <a:gd name="T4" fmla="*/ 276190 w 304800"/>
              <a:gd name="T5" fmla="*/ -118 h 438150"/>
              <a:gd name="T6" fmla="*/ 28540 w 304800"/>
              <a:gd name="T7" fmla="*/ -118 h 438150"/>
              <a:gd name="T8" fmla="*/ -35 w 304800"/>
              <a:gd name="T9" fmla="*/ 28457 h 438150"/>
              <a:gd name="T10" fmla="*/ -35 w 304800"/>
              <a:gd name="T11" fmla="*/ 409457 h 438150"/>
              <a:gd name="T12" fmla="*/ 28540 w 304800"/>
              <a:gd name="T13" fmla="*/ 438032 h 438150"/>
              <a:gd name="T14" fmla="*/ 276190 w 304800"/>
              <a:gd name="T15" fmla="*/ 438032 h 438150"/>
              <a:gd name="T16" fmla="*/ 304765 w 304800"/>
              <a:gd name="T17" fmla="*/ 409457 h 438150"/>
              <a:gd name="T18" fmla="*/ 304765 w 304800"/>
              <a:gd name="T19" fmla="*/ 399932 h 4381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4800" h="438150">
                <a:moveTo>
                  <a:pt x="304765" y="37982"/>
                </a:moveTo>
                <a:lnTo>
                  <a:pt x="304765" y="28457"/>
                </a:lnTo>
                <a:cubicBezTo>
                  <a:pt x="304765" y="12674"/>
                  <a:pt x="291973" y="-118"/>
                  <a:pt x="276190" y="-118"/>
                </a:cubicBezTo>
                <a:lnTo>
                  <a:pt x="28540" y="-118"/>
                </a:lnTo>
                <a:cubicBezTo>
                  <a:pt x="12757" y="-118"/>
                  <a:pt x="-35" y="12674"/>
                  <a:pt x="-35" y="28457"/>
                </a:cubicBezTo>
                <a:lnTo>
                  <a:pt x="-35" y="409457"/>
                </a:lnTo>
                <a:cubicBezTo>
                  <a:pt x="-35" y="425240"/>
                  <a:pt x="12757" y="438032"/>
                  <a:pt x="28540" y="438032"/>
                </a:cubicBezTo>
                <a:lnTo>
                  <a:pt x="276190" y="438032"/>
                </a:lnTo>
                <a:cubicBezTo>
                  <a:pt x="291973" y="438032"/>
                  <a:pt x="304765" y="425240"/>
                  <a:pt x="304765" y="409457"/>
                </a:cubicBezTo>
                <a:lnTo>
                  <a:pt x="304765" y="399932"/>
                </a:lnTo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7" name="Voľný tvar: obrazec 1417">
            <a:extLst>
              <a:ext uri="{FF2B5EF4-FFF2-40B4-BE49-F238E27FC236}">
                <a16:creationId xmlns:a16="http://schemas.microsoft.com/office/drawing/2014/main" id="{B4C88A6B-2159-9914-D693-CFEDA9F2C5A9}"/>
              </a:ext>
            </a:extLst>
          </p:cNvPr>
          <p:cNvSpPr>
            <a:spLocks/>
          </p:cNvSpPr>
          <p:nvPr/>
        </p:nvSpPr>
        <p:spPr bwMode="auto">
          <a:xfrm>
            <a:off x="4530074" y="3857762"/>
            <a:ext cx="171450" cy="285750"/>
          </a:xfrm>
          <a:custGeom>
            <a:avLst/>
            <a:gdLst>
              <a:gd name="T0" fmla="*/ 171450 w 171450"/>
              <a:gd name="T1" fmla="*/ 285750 h 285750"/>
              <a:gd name="T2" fmla="*/ 0 w 171450"/>
              <a:gd name="T3" fmla="*/ 285750 h 285750"/>
              <a:gd name="T4" fmla="*/ 0 w 171450"/>
              <a:gd name="T5" fmla="*/ 0 h 285750"/>
              <a:gd name="T6" fmla="*/ 171450 w 171450"/>
              <a:gd name="T7" fmla="*/ 0 h 2857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1450" h="285750">
                <a:moveTo>
                  <a:pt x="171450" y="285750"/>
                </a:moveTo>
                <a:lnTo>
                  <a:pt x="0" y="285750"/>
                </a:lnTo>
                <a:lnTo>
                  <a:pt x="0" y="0"/>
                </a:lnTo>
                <a:lnTo>
                  <a:pt x="171450" y="0"/>
                </a:lnTo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8" name="Voľný tvar: obrazec 1423">
            <a:extLst>
              <a:ext uri="{FF2B5EF4-FFF2-40B4-BE49-F238E27FC236}">
                <a16:creationId xmlns:a16="http://schemas.microsoft.com/office/drawing/2014/main" id="{E19B7EE4-3CB3-D24C-0126-4667A9ED2BF1}"/>
              </a:ext>
            </a:extLst>
          </p:cNvPr>
          <p:cNvSpPr>
            <a:spLocks/>
          </p:cNvSpPr>
          <p:nvPr/>
        </p:nvSpPr>
        <p:spPr bwMode="auto">
          <a:xfrm>
            <a:off x="4663424" y="3848237"/>
            <a:ext cx="304800" cy="304800"/>
          </a:xfrm>
          <a:custGeom>
            <a:avLst/>
            <a:gdLst>
              <a:gd name="T0" fmla="*/ 304800 w 304800"/>
              <a:gd name="T1" fmla="*/ 152400 h 304800"/>
              <a:gd name="T2" fmla="*/ 152400 w 304800"/>
              <a:gd name="T3" fmla="*/ 304800 h 304800"/>
              <a:gd name="T4" fmla="*/ 0 w 304800"/>
              <a:gd name="T5" fmla="*/ 152400 h 304800"/>
              <a:gd name="T6" fmla="*/ 152400 w 304800"/>
              <a:gd name="T7" fmla="*/ 0 h 304800"/>
              <a:gd name="T8" fmla="*/ 304800 w 304800"/>
              <a:gd name="T9" fmla="*/ 152400 h 304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4800" h="304800">
                <a:moveTo>
                  <a:pt x="304800" y="152400"/>
                </a:moveTo>
                <a:cubicBezTo>
                  <a:pt x="304800" y="236568"/>
                  <a:pt x="236568" y="304800"/>
                  <a:pt x="152400" y="304800"/>
                </a:cubicBezTo>
                <a:cubicBezTo>
                  <a:pt x="68232" y="304800"/>
                  <a:pt x="0" y="236568"/>
                  <a:pt x="0" y="152400"/>
                </a:cubicBezTo>
                <a:cubicBezTo>
                  <a:pt x="0" y="68232"/>
                  <a:pt x="68232" y="0"/>
                  <a:pt x="152400" y="0"/>
                </a:cubicBezTo>
                <a:cubicBezTo>
                  <a:pt x="236568" y="0"/>
                  <a:pt x="304800" y="68232"/>
                  <a:pt x="304800" y="152400"/>
                </a:cubicBezTo>
                <a:close/>
              </a:path>
            </a:pathLst>
          </a:custGeom>
          <a:noFill/>
          <a:ln w="19050" cap="flat">
            <a:solidFill>
              <a:srgbClr val="07215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6861CD23-D9D2-2D0A-4E19-ED29F901796A}"/>
              </a:ext>
            </a:extLst>
          </p:cNvPr>
          <p:cNvSpPr/>
          <p:nvPr/>
        </p:nvSpPr>
        <p:spPr>
          <a:xfrm>
            <a:off x="7051309" y="3607420"/>
            <a:ext cx="750136" cy="690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5BA0DF2F-B663-9D81-0464-A45BE9E22BDF}"/>
              </a:ext>
            </a:extLst>
          </p:cNvPr>
          <p:cNvSpPr/>
          <p:nvPr/>
        </p:nvSpPr>
        <p:spPr>
          <a:xfrm>
            <a:off x="9771510" y="3605463"/>
            <a:ext cx="750136" cy="69089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hape 2781">
            <a:extLst>
              <a:ext uri="{FF2B5EF4-FFF2-40B4-BE49-F238E27FC236}">
                <a16:creationId xmlns:a16="http://schemas.microsoft.com/office/drawing/2014/main" id="{F2FCE6F9-657B-A6EC-1081-338D613C7DF6}"/>
              </a:ext>
            </a:extLst>
          </p:cNvPr>
          <p:cNvSpPr/>
          <p:nvPr/>
        </p:nvSpPr>
        <p:spPr>
          <a:xfrm>
            <a:off x="7313772" y="3775022"/>
            <a:ext cx="279400" cy="378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rgbClr val="07215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Lato" charset="0"/>
              <a:ea typeface="Lato" charset="0"/>
              <a:cs typeface="Lato" charset="0"/>
              <a:sym typeface="Gill Sans"/>
            </a:endParaRPr>
          </a:p>
        </p:txBody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DF8E579F-AAF0-8CB0-FA3D-51F2B1B6192D}"/>
              </a:ext>
            </a:extLst>
          </p:cNvPr>
          <p:cNvSpPr txBox="1"/>
          <p:nvPr/>
        </p:nvSpPr>
        <p:spPr>
          <a:xfrm>
            <a:off x="4689729" y="3814194"/>
            <a:ext cx="19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i</a:t>
            </a:r>
            <a:endParaRPr lang="en-US" dirty="0"/>
          </a:p>
        </p:txBody>
      </p:sp>
      <p:sp>
        <p:nvSpPr>
          <p:cNvPr id="49" name="Shape 2925">
            <a:extLst>
              <a:ext uri="{FF2B5EF4-FFF2-40B4-BE49-F238E27FC236}">
                <a16:creationId xmlns:a16="http://schemas.microsoft.com/office/drawing/2014/main" id="{6EA83246-1B34-2FB0-5C4A-F1B16BD3A641}"/>
              </a:ext>
            </a:extLst>
          </p:cNvPr>
          <p:cNvSpPr/>
          <p:nvPr/>
        </p:nvSpPr>
        <p:spPr>
          <a:xfrm>
            <a:off x="9964093" y="3795690"/>
            <a:ext cx="409069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rgbClr val="072156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Lato" charset="0"/>
              <a:ea typeface="Lato" charset="0"/>
              <a:cs typeface="Lato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136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7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131C9B-2B21-C743-BB69-91B5DDB0F948}"/>
              </a:ext>
            </a:extLst>
          </p:cNvPr>
          <p:cNvSpPr/>
          <p:nvPr/>
        </p:nvSpPr>
        <p:spPr>
          <a:xfrm>
            <a:off x="2046982" y="1608783"/>
            <a:ext cx="2979832" cy="922405"/>
          </a:xfrm>
          <a:prstGeom prst="rect">
            <a:avLst/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3C5F88F-BAE7-4F4D-8D45-17B350D04DD2}"/>
              </a:ext>
            </a:extLst>
          </p:cNvPr>
          <p:cNvSpPr/>
          <p:nvPr/>
        </p:nvSpPr>
        <p:spPr>
          <a:xfrm>
            <a:off x="1312699" y="1481658"/>
            <a:ext cx="1176655" cy="1176655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7DE52-AB28-764C-B7EE-0363DA0131EA}"/>
              </a:ext>
            </a:extLst>
          </p:cNvPr>
          <p:cNvSpPr txBox="1"/>
          <p:nvPr/>
        </p:nvSpPr>
        <p:spPr>
          <a:xfrm>
            <a:off x="1618738" y="1659195"/>
            <a:ext cx="471604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2B5BF2-90F4-3D40-8299-9E99909EFB2C}"/>
              </a:ext>
            </a:extLst>
          </p:cNvPr>
          <p:cNvSpPr txBox="1"/>
          <p:nvPr/>
        </p:nvSpPr>
        <p:spPr>
          <a:xfrm>
            <a:off x="2653184" y="1777598"/>
            <a:ext cx="2209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k-SK" sz="1600" b="1" dirty="0">
                <a:solidFill>
                  <a:schemeClr val="bg1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HRDOSŤ NA PRÍNOS</a:t>
            </a:r>
            <a:endParaRPr lang="en-US" sz="1600" b="1" dirty="0">
              <a:solidFill>
                <a:schemeClr val="bg1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DF9EDD9-0462-D94A-B663-23FF753DB9B4}"/>
              </a:ext>
            </a:extLst>
          </p:cNvPr>
          <p:cNvSpPr/>
          <p:nvPr/>
        </p:nvSpPr>
        <p:spPr>
          <a:xfrm>
            <a:off x="5296591" y="1348645"/>
            <a:ext cx="5582712" cy="1442682"/>
          </a:xfrm>
          <a:prstGeom prst="roundRect">
            <a:avLst>
              <a:gd name="adj" fmla="val 50000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9823D8-1C33-E748-86B4-BD8506E17970}"/>
              </a:ext>
            </a:extLst>
          </p:cNvPr>
          <p:cNvSpPr/>
          <p:nvPr/>
        </p:nvSpPr>
        <p:spPr>
          <a:xfrm>
            <a:off x="2046982" y="3395942"/>
            <a:ext cx="2979832" cy="922405"/>
          </a:xfrm>
          <a:prstGeom prst="rect">
            <a:avLst/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C070D2-D02F-BF47-8EFD-2BF87286C07D}"/>
              </a:ext>
            </a:extLst>
          </p:cNvPr>
          <p:cNvSpPr/>
          <p:nvPr/>
        </p:nvSpPr>
        <p:spPr>
          <a:xfrm>
            <a:off x="1312699" y="3268817"/>
            <a:ext cx="1176655" cy="1176655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3223F-1DFA-994A-A810-202C181AFC15}"/>
              </a:ext>
            </a:extLst>
          </p:cNvPr>
          <p:cNvSpPr txBox="1"/>
          <p:nvPr/>
        </p:nvSpPr>
        <p:spPr>
          <a:xfrm>
            <a:off x="1621142" y="3464730"/>
            <a:ext cx="559769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4DB340-BACD-3A40-AF80-7C12B881A115}"/>
              </a:ext>
            </a:extLst>
          </p:cNvPr>
          <p:cNvSpPr txBox="1"/>
          <p:nvPr/>
        </p:nvSpPr>
        <p:spPr>
          <a:xfrm>
            <a:off x="2653184" y="3318536"/>
            <a:ext cx="2209800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k-SK" sz="1600" b="1" dirty="0">
                <a:solidFill>
                  <a:schemeClr val="bg1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POPLATOK OZNÁMTE BEZ ZAVÁHANIA „medzi rečou“</a:t>
            </a:r>
            <a:endParaRPr lang="en-US" sz="1600" b="1" dirty="0">
              <a:solidFill>
                <a:schemeClr val="bg1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400B06-3158-5842-98CD-1AD69609E9C3}"/>
              </a:ext>
            </a:extLst>
          </p:cNvPr>
          <p:cNvSpPr/>
          <p:nvPr/>
        </p:nvSpPr>
        <p:spPr>
          <a:xfrm>
            <a:off x="5296591" y="3135803"/>
            <a:ext cx="5582712" cy="1442682"/>
          </a:xfrm>
          <a:prstGeom prst="roundRect">
            <a:avLst>
              <a:gd name="adj" fmla="val 50000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AC54F5-B653-7940-8AB8-30565E53DA1C}"/>
              </a:ext>
            </a:extLst>
          </p:cNvPr>
          <p:cNvSpPr/>
          <p:nvPr/>
        </p:nvSpPr>
        <p:spPr>
          <a:xfrm>
            <a:off x="2046982" y="5183101"/>
            <a:ext cx="2979832" cy="922405"/>
          </a:xfrm>
          <a:prstGeom prst="rect">
            <a:avLst/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DC0516-6AF8-874B-B69F-14F519D6B2CA}"/>
              </a:ext>
            </a:extLst>
          </p:cNvPr>
          <p:cNvSpPr/>
          <p:nvPr/>
        </p:nvSpPr>
        <p:spPr>
          <a:xfrm>
            <a:off x="1312699" y="5055976"/>
            <a:ext cx="1176655" cy="1176655"/>
          </a:xfrm>
          <a:prstGeom prst="ellipse">
            <a:avLst/>
          </a:prstGeom>
          <a:solidFill>
            <a:srgbClr val="FF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6B6D6E-EB8F-2F43-92C0-5FDB223211B8}"/>
              </a:ext>
            </a:extLst>
          </p:cNvPr>
          <p:cNvSpPr txBox="1"/>
          <p:nvPr/>
        </p:nvSpPr>
        <p:spPr>
          <a:xfrm>
            <a:off x="1599298" y="5274023"/>
            <a:ext cx="564578" cy="7848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434B0-9B41-6847-BB7E-A0691E7246B0}"/>
              </a:ext>
            </a:extLst>
          </p:cNvPr>
          <p:cNvSpPr txBox="1"/>
          <p:nvPr/>
        </p:nvSpPr>
        <p:spPr>
          <a:xfrm>
            <a:off x="2589399" y="5227856"/>
            <a:ext cx="233736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sk-SK" sz="1600" b="1" dirty="0">
                <a:solidFill>
                  <a:schemeClr val="bg1"/>
                </a:solidFill>
                <a:latin typeface="Rubik" pitchFamily="2" charset="-79"/>
                <a:ea typeface="League Spartan" charset="0"/>
                <a:cs typeface="Rubik" pitchFamily="2" charset="-79"/>
              </a:rPr>
              <a:t>AK SI NIEKTO SÁM NAŠIEL FINAX, dajte zľavu ALE NIE 0%.</a:t>
            </a:r>
            <a:endParaRPr lang="en-US" sz="1600" b="1" dirty="0">
              <a:solidFill>
                <a:schemeClr val="bg1"/>
              </a:solidFill>
              <a:latin typeface="Rubik" pitchFamily="2" charset="-79"/>
              <a:ea typeface="League Spartan" charset="0"/>
              <a:cs typeface="Rubik" pitchFamily="2" charset="-79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752B34-64C3-FC46-BC6A-1912773FFBA8}"/>
              </a:ext>
            </a:extLst>
          </p:cNvPr>
          <p:cNvSpPr/>
          <p:nvPr/>
        </p:nvSpPr>
        <p:spPr>
          <a:xfrm>
            <a:off x="5296591" y="4922962"/>
            <a:ext cx="5582712" cy="1442682"/>
          </a:xfrm>
          <a:prstGeom prst="roundRect">
            <a:avLst>
              <a:gd name="adj" fmla="val 50000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ubik" pitchFamily="2" charset="-79"/>
              <a:cs typeface="Rubik" pitchFamily="2" charset="-79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B663C7A-0D7F-CE4E-AF1E-907B7E4602BC}"/>
              </a:ext>
            </a:extLst>
          </p:cNvPr>
          <p:cNvSpPr txBox="1">
            <a:spLocks/>
          </p:cNvSpPr>
          <p:nvPr/>
        </p:nvSpPr>
        <p:spPr>
          <a:xfrm>
            <a:off x="5738963" y="1578088"/>
            <a:ext cx="4697967" cy="983795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Uvedomte a pripomínajte si, že bežný klient z </a:t>
            </a:r>
            <a:r>
              <a:rPr lang="sk-SK" sz="1200" dirty="0" err="1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Kysúc</a:t>
            </a: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, Štúrova alebo Podbrezovej by BEZ VÁS nenašiel skvelý produkt ETF</a:t>
            </a:r>
          </a:p>
          <a:p>
            <a:pPr marL="171450" indent="-171450">
              <a:lnSpc>
                <a:spcPts val="1750"/>
              </a:lnSpc>
              <a:buFontTx/>
              <a:buChar char="-"/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A pritom tento klient MUSÍ sporiť a chce VÝNOSNÉ fondy (S</a:t>
            </a:r>
            <a:r>
              <a:rPr lang="en-US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&amp;</a:t>
            </a: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P) a bez DANE. A to mu prinášate Vy.</a:t>
            </a:r>
            <a:endParaRPr lang="en-US" sz="1200" dirty="0">
              <a:solidFill>
                <a:schemeClr val="bg1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045A7F6-7531-B74E-AE4E-5549C4A5D9CD}"/>
              </a:ext>
            </a:extLst>
          </p:cNvPr>
          <p:cNvSpPr txBox="1">
            <a:spLocks/>
          </p:cNvSpPr>
          <p:nvPr/>
        </p:nvSpPr>
        <p:spPr>
          <a:xfrm>
            <a:off x="5738963" y="3211950"/>
            <a:ext cx="4697967" cy="128849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Poplatok proste oznámte. Ako nič. Je to Cena Vašej práce.</a:t>
            </a:r>
          </a:p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Ak Vy nezastavíte, väčšina klientov to prejde ako OZNAM.</a:t>
            </a:r>
          </a:p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„... Cena dlhodobého sporenia je 3% z </a:t>
            </a:r>
            <a:r>
              <a:rPr lang="sk-SK" sz="1200" dirty="0" err="1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cielovej</a:t>
            </a: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 sumy a IAD urobíme za 0,5%“</a:t>
            </a:r>
          </a:p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Ak sa spýta, povedzte: „Tuto je zľava na IAD“</a:t>
            </a:r>
            <a:endParaRPr lang="en-US" sz="1200" dirty="0">
              <a:solidFill>
                <a:schemeClr val="bg1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AE7A05A1-4F69-184A-844A-3E37AE9EAA50}"/>
              </a:ext>
            </a:extLst>
          </p:cNvPr>
          <p:cNvSpPr txBox="1">
            <a:spLocks/>
          </p:cNvSpPr>
          <p:nvPr/>
        </p:nvSpPr>
        <p:spPr>
          <a:xfrm>
            <a:off x="5738963" y="5017574"/>
            <a:ext cx="4697967" cy="1251561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Toto sa týka tak 5% klientov, predovšetkým v mestách.</a:t>
            </a:r>
          </a:p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To, že 1 našiel FINAX neznamená, že babke vo Fiľakove nerobíte službu a musíte jej dať za 0%....</a:t>
            </a:r>
          </a:p>
          <a:p>
            <a:pPr>
              <a:lnSpc>
                <a:spcPts val="1750"/>
              </a:lnSpc>
            </a:pPr>
            <a:r>
              <a:rPr lang="sk-SK" sz="1200" dirty="0">
                <a:solidFill>
                  <a:schemeClr val="bg1"/>
                </a:solidFill>
                <a:latin typeface="Rubik" pitchFamily="2" charset="-79"/>
                <a:ea typeface="Lato Light" panose="020F0502020204030203" pitchFamily="34" charset="0"/>
                <a:cs typeface="Rubik" pitchFamily="2" charset="-79"/>
              </a:rPr>
              <a:t>Dávajte zľavu uvážene/zaslúžene. Aj keď si niekto našiel FINAX, Vy mu ponúkate dlhodobé osobné sprevádzanie investičným svetom</a:t>
            </a:r>
            <a:endParaRPr lang="en-US" sz="1200" dirty="0">
              <a:solidFill>
                <a:schemeClr val="bg1"/>
              </a:solidFill>
              <a:latin typeface="Rubik" pitchFamily="2" charset="-79"/>
              <a:ea typeface="Lato Light" panose="020F0502020204030203" pitchFamily="34" charset="0"/>
              <a:cs typeface="Rubik" pitchFamily="2" charset="-79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4F2C8293-9A63-48E2-935E-C26CA99A7D16}"/>
              </a:ext>
            </a:extLst>
          </p:cNvPr>
          <p:cNvSpPr txBox="1"/>
          <p:nvPr/>
        </p:nvSpPr>
        <p:spPr>
          <a:xfrm>
            <a:off x="3138302" y="264477"/>
            <a:ext cx="5915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altLang="sk-SK" sz="40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Vlastné sebavedomie!!!</a:t>
            </a:r>
            <a:endParaRPr lang="en-US" sz="40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83B9D87C-AED4-41AB-B5A9-826A21D7DBBA}"/>
              </a:ext>
            </a:extLst>
          </p:cNvPr>
          <p:cNvSpPr txBox="1"/>
          <p:nvPr/>
        </p:nvSpPr>
        <p:spPr>
          <a:xfrm>
            <a:off x="4347771" y="914985"/>
            <a:ext cx="3496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Uvedomte si hodnotu svojej práce</a:t>
            </a:r>
            <a:endParaRPr lang="en-US" sz="14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47F15C8D-EA73-48C3-90DC-6C6D916AD28A}"/>
              </a:ext>
            </a:extLst>
          </p:cNvPr>
          <p:cNvSpPr/>
          <p:nvPr/>
        </p:nvSpPr>
        <p:spPr>
          <a:xfrm>
            <a:off x="106838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048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EB66EA-3576-48B2-9B4E-7C52FFBA2C8D}"/>
              </a:ext>
            </a:extLst>
          </p:cNvPr>
          <p:cNvSpPr txBox="1"/>
          <p:nvPr/>
        </p:nvSpPr>
        <p:spPr>
          <a:xfrm>
            <a:off x="2181225" y="4167188"/>
            <a:ext cx="179705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spc="100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PRI PREDAJI</a:t>
            </a:r>
            <a:endParaRPr lang="en-US" sz="1100" spc="100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20E15-D041-4458-B70A-F74EA662D0F1}"/>
              </a:ext>
            </a:extLst>
          </p:cNvPr>
          <p:cNvSpPr txBox="1"/>
          <p:nvPr/>
        </p:nvSpPr>
        <p:spPr>
          <a:xfrm>
            <a:off x="2051478" y="4410075"/>
            <a:ext cx="1926797" cy="1076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Sebavedomie, hrdosť na svoj prínos a svoju prácu, oznámiť bežne, kľudne svoju cenu a nezastavovať. </a:t>
            </a:r>
            <a:endParaRPr lang="en-US" sz="110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DB67D-056A-40C6-B756-B53F89E3A95F}"/>
              </a:ext>
            </a:extLst>
          </p:cNvPr>
          <p:cNvSpPr txBox="1"/>
          <p:nvPr/>
        </p:nvSpPr>
        <p:spPr>
          <a:xfrm>
            <a:off x="8213725" y="2309813"/>
            <a:ext cx="16462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spc="100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POPLATKY</a:t>
            </a:r>
            <a:endParaRPr lang="en-US" sz="1100" spc="100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1CAFA-35E9-4F76-B39B-EB4255BD0282}"/>
              </a:ext>
            </a:extLst>
          </p:cNvPr>
          <p:cNvSpPr txBox="1"/>
          <p:nvPr/>
        </p:nvSpPr>
        <p:spPr>
          <a:xfrm>
            <a:off x="8213725" y="2552700"/>
            <a:ext cx="1844675" cy="13305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Urobte si prípravu už pri predaji: 3 hrnčeky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Pri dlhodobom cieli silný dôraz na investičný HORIZONT</a:t>
            </a:r>
            <a:endParaRPr lang="en-US" sz="110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22CBC-AD14-43C6-AD6E-E3D62C7344FD}"/>
              </a:ext>
            </a:extLst>
          </p:cNvPr>
          <p:cNvSpPr txBox="1"/>
          <p:nvPr/>
        </p:nvSpPr>
        <p:spPr>
          <a:xfrm>
            <a:off x="2332038" y="2309813"/>
            <a:ext cx="164623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spc="100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TRHOVÉ POKLESY</a:t>
            </a:r>
            <a:endParaRPr lang="en-US" sz="1100" spc="100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E16BF-9889-4FE9-AFEC-850CD618FC46}"/>
              </a:ext>
            </a:extLst>
          </p:cNvPr>
          <p:cNvSpPr txBox="1"/>
          <p:nvPr/>
        </p:nvSpPr>
        <p:spPr>
          <a:xfrm>
            <a:off x="2133600" y="2552700"/>
            <a:ext cx="1844675" cy="8227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Ukážte dlhšie obdobie na grafe – bude v zisku.</a:t>
            </a:r>
          </a:p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Pripomeňte HORIZONT</a:t>
            </a:r>
            <a:endParaRPr lang="en-US" sz="110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3DA8A-5496-4A18-8F53-62B7D8D0BA2B}"/>
              </a:ext>
            </a:extLst>
          </p:cNvPr>
          <p:cNvSpPr txBox="1"/>
          <p:nvPr/>
        </p:nvSpPr>
        <p:spPr>
          <a:xfrm>
            <a:off x="8213725" y="4167188"/>
            <a:ext cx="1646238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spc="100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ZĽAVY</a:t>
            </a:r>
            <a:endParaRPr lang="en-US" sz="1100" spc="100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F3A89-394C-423B-8EA3-5818AA5F2A68}"/>
              </a:ext>
            </a:extLst>
          </p:cNvPr>
          <p:cNvSpPr txBox="1"/>
          <p:nvPr/>
        </p:nvSpPr>
        <p:spPr>
          <a:xfrm>
            <a:off x="8213725" y="4410075"/>
            <a:ext cx="2128944" cy="133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Zľavu LEN tým, čo si to zaslúžia svojou aktivitou a prieskumom trhu.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10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Môžete ponúknuť IAD za 0,5% ak si dal EIC za plnú cenu</a:t>
            </a:r>
            <a:endParaRPr lang="en-US" sz="110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grpSp>
        <p:nvGrpSpPr>
          <p:cNvPr id="19467" name="Group 15">
            <a:extLst>
              <a:ext uri="{FF2B5EF4-FFF2-40B4-BE49-F238E27FC236}">
                <a16:creationId xmlns:a16="http://schemas.microsoft.com/office/drawing/2014/main" id="{F8E91F53-F660-4FBC-AED5-A6DBAFD8D6A5}"/>
              </a:ext>
            </a:extLst>
          </p:cNvPr>
          <p:cNvGrpSpPr>
            <a:grpSpLocks/>
          </p:cNvGrpSpPr>
          <p:nvPr/>
        </p:nvGrpSpPr>
        <p:grpSpPr bwMode="auto">
          <a:xfrm>
            <a:off x="4264025" y="2049463"/>
            <a:ext cx="3657600" cy="3659187"/>
            <a:chOff x="4263999" y="2397334"/>
            <a:chExt cx="3658266" cy="3658362"/>
          </a:xfrm>
        </p:grpSpPr>
        <p:sp>
          <p:nvSpPr>
            <p:cNvPr id="19469" name="Freeform: Shape 1">
              <a:extLst>
                <a:ext uri="{FF2B5EF4-FFF2-40B4-BE49-F238E27FC236}">
                  <a16:creationId xmlns:a16="http://schemas.microsoft.com/office/drawing/2014/main" id="{E58C3C4E-F409-48F4-AB0D-9E995202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999" y="2397334"/>
              <a:ext cx="1829181" cy="1829180"/>
            </a:xfrm>
            <a:custGeom>
              <a:avLst/>
              <a:gdLst>
                <a:gd name="T0" fmla="*/ 1829181 w 1829181"/>
                <a:gd name="T1" fmla="*/ 249174 h 1829180"/>
                <a:gd name="T2" fmla="*/ 1829181 w 1829181"/>
                <a:gd name="T3" fmla="*/ 1211771 h 1829180"/>
                <a:gd name="T4" fmla="*/ 1211771 w 1829181"/>
                <a:gd name="T5" fmla="*/ 1829181 h 1829180"/>
                <a:gd name="T6" fmla="*/ 249174 w 1829181"/>
                <a:gd name="T7" fmla="*/ 1829181 h 1829180"/>
                <a:gd name="T8" fmla="*/ 0 w 1829181"/>
                <a:gd name="T9" fmla="*/ 1685353 h 1829180"/>
                <a:gd name="T10" fmla="*/ 1685258 w 1829181"/>
                <a:gd name="T11" fmla="*/ 0 h 1829180"/>
                <a:gd name="T12" fmla="*/ 1829181 w 1829181"/>
                <a:gd name="T13" fmla="*/ 249174 h 1829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9181" h="1829180">
                  <a:moveTo>
                    <a:pt x="1829181" y="249174"/>
                  </a:moveTo>
                  <a:lnTo>
                    <a:pt x="1829181" y="1211771"/>
                  </a:lnTo>
                  <a:cubicBezTo>
                    <a:pt x="1488186" y="1211771"/>
                    <a:pt x="1211771" y="1488186"/>
                    <a:pt x="1211771" y="1829181"/>
                  </a:cubicBezTo>
                  <a:lnTo>
                    <a:pt x="249174" y="1829181"/>
                  </a:lnTo>
                  <a:lnTo>
                    <a:pt x="0" y="1685353"/>
                  </a:lnTo>
                  <a:cubicBezTo>
                    <a:pt x="69723" y="786765"/>
                    <a:pt x="786670" y="69723"/>
                    <a:pt x="1685258" y="0"/>
                  </a:cubicBezTo>
                  <a:lnTo>
                    <a:pt x="1829181" y="249174"/>
                  </a:ln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9470" name="Freeform: Shape 2">
              <a:extLst>
                <a:ext uri="{FF2B5EF4-FFF2-40B4-BE49-F238E27FC236}">
                  <a16:creationId xmlns:a16="http://schemas.microsoft.com/office/drawing/2014/main" id="{8A8F9F9F-AC4C-4E40-B635-958E2D16D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3999" y="4226515"/>
              <a:ext cx="1829181" cy="1829181"/>
            </a:xfrm>
            <a:custGeom>
              <a:avLst/>
              <a:gdLst>
                <a:gd name="T0" fmla="*/ 1829181 w 1829181"/>
                <a:gd name="T1" fmla="*/ 617411 h 1829181"/>
                <a:gd name="T2" fmla="*/ 1829181 w 1829181"/>
                <a:gd name="T3" fmla="*/ 1580007 h 1829181"/>
                <a:gd name="T4" fmla="*/ 1685354 w 1829181"/>
                <a:gd name="T5" fmla="*/ 1829181 h 1829181"/>
                <a:gd name="T6" fmla="*/ 0 w 1829181"/>
                <a:gd name="T7" fmla="*/ 143923 h 1829181"/>
                <a:gd name="T8" fmla="*/ 249174 w 1829181"/>
                <a:gd name="T9" fmla="*/ 0 h 1829181"/>
                <a:gd name="T10" fmla="*/ 1211771 w 1829181"/>
                <a:gd name="T11" fmla="*/ 0 h 1829181"/>
                <a:gd name="T12" fmla="*/ 1829181 w 1829181"/>
                <a:gd name="T13" fmla="*/ 617411 h 1829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9181" h="1829181">
                  <a:moveTo>
                    <a:pt x="1829181" y="617411"/>
                  </a:moveTo>
                  <a:lnTo>
                    <a:pt x="1829181" y="1580007"/>
                  </a:lnTo>
                  <a:lnTo>
                    <a:pt x="1685354" y="1829181"/>
                  </a:lnTo>
                  <a:cubicBezTo>
                    <a:pt x="786765" y="1759458"/>
                    <a:pt x="69723" y="1042511"/>
                    <a:pt x="0" y="143923"/>
                  </a:cubicBezTo>
                  <a:lnTo>
                    <a:pt x="249174" y="0"/>
                  </a:lnTo>
                  <a:lnTo>
                    <a:pt x="1211771" y="0"/>
                  </a:lnTo>
                  <a:cubicBezTo>
                    <a:pt x="1211771" y="340995"/>
                    <a:pt x="1488186" y="617411"/>
                    <a:pt x="1829181" y="617411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9471" name="Freeform: Shape 3">
              <a:extLst>
                <a:ext uri="{FF2B5EF4-FFF2-40B4-BE49-F238E27FC236}">
                  <a16:creationId xmlns:a16="http://schemas.microsoft.com/office/drawing/2014/main" id="{0179BC87-7DC5-4386-B921-85DC13D9D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180" y="4226515"/>
              <a:ext cx="1829085" cy="1829181"/>
            </a:xfrm>
            <a:custGeom>
              <a:avLst/>
              <a:gdLst>
                <a:gd name="T0" fmla="*/ 1829086 w 1829085"/>
                <a:gd name="T1" fmla="*/ 143828 h 1829181"/>
                <a:gd name="T2" fmla="*/ 143827 w 1829085"/>
                <a:gd name="T3" fmla="*/ 1829181 h 1829181"/>
                <a:gd name="T4" fmla="*/ 0 w 1829085"/>
                <a:gd name="T5" fmla="*/ 1580007 h 1829181"/>
                <a:gd name="T6" fmla="*/ 0 w 1829085"/>
                <a:gd name="T7" fmla="*/ 617411 h 1829181"/>
                <a:gd name="T8" fmla="*/ 617410 w 1829085"/>
                <a:gd name="T9" fmla="*/ 0 h 1829181"/>
                <a:gd name="T10" fmla="*/ 1580007 w 1829085"/>
                <a:gd name="T11" fmla="*/ 0 h 1829181"/>
                <a:gd name="T12" fmla="*/ 1829086 w 1829085"/>
                <a:gd name="T13" fmla="*/ 143828 h 1829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9085" h="1829181">
                  <a:moveTo>
                    <a:pt x="1829086" y="143828"/>
                  </a:moveTo>
                  <a:cubicBezTo>
                    <a:pt x="1759362" y="1042416"/>
                    <a:pt x="1042416" y="1759458"/>
                    <a:pt x="143827" y="1829181"/>
                  </a:cubicBezTo>
                  <a:lnTo>
                    <a:pt x="0" y="1580007"/>
                  </a:lnTo>
                  <a:lnTo>
                    <a:pt x="0" y="617411"/>
                  </a:lnTo>
                  <a:cubicBezTo>
                    <a:pt x="340995" y="617411"/>
                    <a:pt x="617410" y="340995"/>
                    <a:pt x="617410" y="0"/>
                  </a:cubicBezTo>
                  <a:lnTo>
                    <a:pt x="1580007" y="0"/>
                  </a:lnTo>
                  <a:lnTo>
                    <a:pt x="1829086" y="143828"/>
                  </a:lnTo>
                  <a:close/>
                </a:path>
              </a:pathLst>
            </a:custGeom>
            <a:solidFill>
              <a:srgbClr val="FF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9472" name="Freeform: Shape 4">
              <a:extLst>
                <a:ext uri="{FF2B5EF4-FFF2-40B4-BE49-F238E27FC236}">
                  <a16:creationId xmlns:a16="http://schemas.microsoft.com/office/drawing/2014/main" id="{DF0B0114-6C44-497C-9A58-75A52F7B5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3180" y="2397344"/>
              <a:ext cx="1829085" cy="1829180"/>
            </a:xfrm>
            <a:custGeom>
              <a:avLst/>
              <a:gdLst>
                <a:gd name="T0" fmla="*/ 1829086 w 1829085"/>
                <a:gd name="T1" fmla="*/ 1685353 h 1829180"/>
                <a:gd name="T2" fmla="*/ 1580007 w 1829085"/>
                <a:gd name="T3" fmla="*/ 1829181 h 1829180"/>
                <a:gd name="T4" fmla="*/ 617410 w 1829085"/>
                <a:gd name="T5" fmla="*/ 1829181 h 1829180"/>
                <a:gd name="T6" fmla="*/ 0 w 1829085"/>
                <a:gd name="T7" fmla="*/ 1211770 h 1829180"/>
                <a:gd name="T8" fmla="*/ 0 w 1829085"/>
                <a:gd name="T9" fmla="*/ 249174 h 1829180"/>
                <a:gd name="T10" fmla="*/ 143827 w 1829085"/>
                <a:gd name="T11" fmla="*/ 0 h 1829180"/>
                <a:gd name="T12" fmla="*/ 1829086 w 1829085"/>
                <a:gd name="T13" fmla="*/ 1685353 h 18291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9085" h="1829180">
                  <a:moveTo>
                    <a:pt x="1829086" y="1685353"/>
                  </a:moveTo>
                  <a:lnTo>
                    <a:pt x="1580007" y="1829181"/>
                  </a:lnTo>
                  <a:lnTo>
                    <a:pt x="617410" y="1829181"/>
                  </a:lnTo>
                  <a:cubicBezTo>
                    <a:pt x="617410" y="1488186"/>
                    <a:pt x="340995" y="1211770"/>
                    <a:pt x="0" y="1211770"/>
                  </a:cubicBezTo>
                  <a:lnTo>
                    <a:pt x="0" y="249174"/>
                  </a:lnTo>
                  <a:lnTo>
                    <a:pt x="143827" y="0"/>
                  </a:lnTo>
                  <a:cubicBezTo>
                    <a:pt x="1042416" y="69713"/>
                    <a:pt x="1759362" y="786755"/>
                    <a:pt x="1829086" y="1685353"/>
                  </a:cubicBezTo>
                  <a:close/>
                </a:path>
              </a:pathLst>
            </a:custGeom>
            <a:solidFill>
              <a:srgbClr val="0721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17" name="Kotak Teks 3">
              <a:extLst>
                <a:ext uri="{FF2B5EF4-FFF2-40B4-BE49-F238E27FC236}">
                  <a16:creationId xmlns:a16="http://schemas.microsoft.com/office/drawing/2014/main" id="{8E06CDB2-FB2B-4D6A-8727-704AFDDD4055}"/>
                </a:ext>
              </a:extLst>
            </p:cNvPr>
            <p:cNvSpPr txBox="1"/>
            <p:nvPr/>
          </p:nvSpPr>
          <p:spPr>
            <a:xfrm>
              <a:off x="4835603" y="3162336"/>
              <a:ext cx="771665" cy="4618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pc="100" dirty="0">
                  <a:solidFill>
                    <a:schemeClr val="bg1"/>
                  </a:solidFill>
                  <a:latin typeface="Rubik" pitchFamily="2" charset="-79"/>
                  <a:ea typeface="Roboto" panose="02000000000000000000" pitchFamily="2" charset="0"/>
                  <a:cs typeface="Rubik" pitchFamily="2" charset="-79"/>
                </a:rPr>
                <a:t>01</a:t>
              </a:r>
              <a:endParaRPr lang="en-ID" sz="2400" b="1" spc="100" dirty="0">
                <a:solidFill>
                  <a:schemeClr val="bg1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endParaRPr>
            </a:p>
          </p:txBody>
        </p:sp>
        <p:sp>
          <p:nvSpPr>
            <p:cNvPr id="18" name="Kotak Teks 3">
              <a:extLst>
                <a:ext uri="{FF2B5EF4-FFF2-40B4-BE49-F238E27FC236}">
                  <a16:creationId xmlns:a16="http://schemas.microsoft.com/office/drawing/2014/main" id="{B1111A93-E15C-4CA8-9021-4C3A99EDFE90}"/>
                </a:ext>
              </a:extLst>
            </p:cNvPr>
            <p:cNvSpPr txBox="1"/>
            <p:nvPr/>
          </p:nvSpPr>
          <p:spPr>
            <a:xfrm>
              <a:off x="6578995" y="3162336"/>
              <a:ext cx="771665" cy="4618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pc="100" dirty="0">
                  <a:solidFill>
                    <a:schemeClr val="bg1"/>
                  </a:solidFill>
                  <a:latin typeface="Rubik" pitchFamily="2" charset="-79"/>
                  <a:ea typeface="Roboto" panose="02000000000000000000" pitchFamily="2" charset="0"/>
                  <a:cs typeface="Rubik" pitchFamily="2" charset="-79"/>
                </a:rPr>
                <a:t>02</a:t>
              </a:r>
              <a:endParaRPr lang="en-ID" sz="2400" b="1" spc="100" dirty="0">
                <a:solidFill>
                  <a:schemeClr val="bg1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endParaRPr>
            </a:p>
          </p:txBody>
        </p:sp>
        <p:sp>
          <p:nvSpPr>
            <p:cNvPr id="19" name="Kotak Teks 3">
              <a:extLst>
                <a:ext uri="{FF2B5EF4-FFF2-40B4-BE49-F238E27FC236}">
                  <a16:creationId xmlns:a16="http://schemas.microsoft.com/office/drawing/2014/main" id="{11052EC8-2398-4FCF-B9A6-FEB22EE27F98}"/>
                </a:ext>
              </a:extLst>
            </p:cNvPr>
            <p:cNvSpPr txBox="1"/>
            <p:nvPr/>
          </p:nvSpPr>
          <p:spPr>
            <a:xfrm>
              <a:off x="4835603" y="4776459"/>
              <a:ext cx="771665" cy="4618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pc="100" dirty="0">
                  <a:solidFill>
                    <a:schemeClr val="bg1"/>
                  </a:solidFill>
                  <a:latin typeface="Rubik" pitchFamily="2" charset="-79"/>
                  <a:ea typeface="Roboto" panose="02000000000000000000" pitchFamily="2" charset="0"/>
                  <a:cs typeface="Rubik" pitchFamily="2" charset="-79"/>
                </a:rPr>
                <a:t>03</a:t>
              </a:r>
              <a:endParaRPr lang="en-ID" sz="2400" b="1" spc="100" dirty="0">
                <a:solidFill>
                  <a:schemeClr val="bg1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endParaRPr>
            </a:p>
          </p:txBody>
        </p:sp>
        <p:sp>
          <p:nvSpPr>
            <p:cNvPr id="20" name="Kotak Teks 3">
              <a:extLst>
                <a:ext uri="{FF2B5EF4-FFF2-40B4-BE49-F238E27FC236}">
                  <a16:creationId xmlns:a16="http://schemas.microsoft.com/office/drawing/2014/main" id="{FF53F500-3DDD-4069-A306-9F1CA8BAC881}"/>
                </a:ext>
              </a:extLst>
            </p:cNvPr>
            <p:cNvSpPr txBox="1"/>
            <p:nvPr/>
          </p:nvSpPr>
          <p:spPr>
            <a:xfrm>
              <a:off x="6578995" y="4792331"/>
              <a:ext cx="771665" cy="4618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spc="100" dirty="0">
                  <a:solidFill>
                    <a:schemeClr val="bg1"/>
                  </a:solidFill>
                  <a:latin typeface="Rubik" pitchFamily="2" charset="-79"/>
                  <a:ea typeface="Roboto" panose="02000000000000000000" pitchFamily="2" charset="0"/>
                  <a:cs typeface="Rubik" pitchFamily="2" charset="-79"/>
                </a:rPr>
                <a:t>04</a:t>
              </a:r>
              <a:endParaRPr lang="en-ID" sz="2400" b="1" spc="100" dirty="0">
                <a:solidFill>
                  <a:schemeClr val="bg1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endParaRPr>
            </a:p>
          </p:txBody>
        </p:sp>
      </p:grpSp>
      <p:sp>
        <p:nvSpPr>
          <p:cNvPr id="21" name="Obdĺžnik 20">
            <a:extLst>
              <a:ext uri="{FF2B5EF4-FFF2-40B4-BE49-F238E27FC236}">
                <a16:creationId xmlns:a16="http://schemas.microsoft.com/office/drawing/2014/main" id="{A9AE35D9-46B6-42CB-942E-3021F9B3BA69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23" name="Title 28">
            <a:extLst>
              <a:ext uri="{FF2B5EF4-FFF2-40B4-BE49-F238E27FC236}">
                <a16:creationId xmlns:a16="http://schemas.microsoft.com/office/drawing/2014/main" id="{86B37902-37EB-4305-89AB-1E97B776E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114" y="604837"/>
            <a:ext cx="8172746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aleway Bold" panose="020B0803030101060003" pitchFamily="34" charset="-18"/>
              </a:defRPr>
            </a:lvl9pPr>
          </a:lstStyle>
          <a:p>
            <a:pPr eaLnBrk="1" hangingPunct="1"/>
            <a:r>
              <a:rPr lang="sk-SK" altLang="sk-SK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Ako pristupovať k poklesom?</a:t>
            </a:r>
            <a:endParaRPr lang="en-ID" altLang="sk-SK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823C7BA-046D-564B-91D2-BCF8538824C7}"/>
              </a:ext>
            </a:extLst>
          </p:cNvPr>
          <p:cNvSpPr txBox="1"/>
          <p:nvPr/>
        </p:nvSpPr>
        <p:spPr>
          <a:xfrm>
            <a:off x="6158971" y="398572"/>
            <a:ext cx="2005677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sk-SK" altLang="sk-SK" sz="3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TERAZ !</a:t>
            </a:r>
            <a:endParaRPr lang="en-US" sz="3600" b="1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8F25781-FB7A-8F4F-B1BB-12A7D1536B00}"/>
              </a:ext>
            </a:extLst>
          </p:cNvPr>
          <p:cNvSpPr txBox="1">
            <a:spLocks/>
          </p:cNvSpPr>
          <p:nvPr/>
        </p:nvSpPr>
        <p:spPr>
          <a:xfrm>
            <a:off x="6158971" y="1081819"/>
            <a:ext cx="2689199" cy="230641"/>
          </a:xfrm>
          <a:prstGeom prst="rect">
            <a:avLst/>
          </a:prstGeom>
        </p:spPr>
        <p:txBody>
          <a:bodyPr vert="horz" wrap="non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100" spc="150" dirty="0">
                <a:solidFill>
                  <a:srgbClr val="818F97"/>
                </a:solidFill>
                <a:latin typeface="Rubik" pitchFamily="2" charset="-79"/>
                <a:cs typeface="Rubik" pitchFamily="2" charset="-79"/>
              </a:rPr>
              <a:t>Teraz je najlepší čas investovať</a:t>
            </a:r>
            <a:endParaRPr lang="en-US" sz="1100" spc="150" dirty="0">
              <a:solidFill>
                <a:srgbClr val="818F97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E9A752-C350-864C-8EF8-C99A16D6DAEB}"/>
              </a:ext>
            </a:extLst>
          </p:cNvPr>
          <p:cNvSpPr txBox="1"/>
          <p:nvPr/>
        </p:nvSpPr>
        <p:spPr>
          <a:xfrm>
            <a:off x="6096000" y="1618344"/>
            <a:ext cx="5036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72156">
                    <a:alpha val="20000"/>
                  </a:srgbClr>
                </a:solidFill>
                <a:latin typeface="Rubik" pitchFamily="2" charset="-79"/>
                <a:cs typeface="Rubik" pitchFamily="2" charset="-79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E38460-AF6B-3A49-8A63-89AF200BC7A3}"/>
              </a:ext>
            </a:extLst>
          </p:cNvPr>
          <p:cNvSpPr txBox="1"/>
          <p:nvPr/>
        </p:nvSpPr>
        <p:spPr>
          <a:xfrm>
            <a:off x="6220497" y="1876122"/>
            <a:ext cx="1425390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eaLnBrk="1" hangingPunct="1"/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Konkurencia</a:t>
            </a:r>
            <a:endParaRPr lang="en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D58A6B2-8BCE-FE4C-BC5F-8D26E286358A}"/>
              </a:ext>
            </a:extLst>
          </p:cNvPr>
          <p:cNvSpPr txBox="1">
            <a:spLocks/>
          </p:cNvSpPr>
          <p:nvPr/>
        </p:nvSpPr>
        <p:spPr>
          <a:xfrm>
            <a:off x="6220497" y="2251592"/>
            <a:ext cx="4823484" cy="786562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sk-SK" sz="1200" dirty="0">
                <a:solidFill>
                  <a:schemeClr val="tx1"/>
                </a:solidFill>
                <a:latin typeface="Rubik" pitchFamily="2" charset="-79"/>
                <a:ea typeface="Noto Sans Light" panose="020B0402040504020204" pitchFamily="34" charset="0"/>
                <a:cs typeface="Rubik" pitchFamily="2" charset="-79"/>
              </a:rPr>
              <a:t>Konkurencia ešte nie je všade. Ešte platí to, že cca 5% klientov pozná lacnejšie (kvalitné) alternatívy investovania ale ostatní ešte túto vedomosť nemajú. To je ČASOVO OHRANIČENÁ PRÍLEŽITOSŤ</a:t>
            </a:r>
            <a:endParaRPr lang="en-US" sz="1200" dirty="0">
              <a:solidFill>
                <a:schemeClr val="tx1"/>
              </a:solidFill>
              <a:latin typeface="Rubik" pitchFamily="2" charset="-79"/>
              <a:ea typeface="Noto Sans Light" panose="020B0402040504020204" pitchFamily="34" charset="0"/>
              <a:cs typeface="Rubik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FC9B04-F2E3-2049-8D5C-3DF49D690FA9}"/>
              </a:ext>
            </a:extLst>
          </p:cNvPr>
          <p:cNvSpPr txBox="1"/>
          <p:nvPr/>
        </p:nvSpPr>
        <p:spPr>
          <a:xfrm>
            <a:off x="6252783" y="3648765"/>
            <a:ext cx="1678536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eaLnBrk="1" hangingPunct="1"/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Trhová situácia</a:t>
            </a:r>
            <a:endParaRPr lang="en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C23E20A1-100F-6946-A430-1FA070EE8112}"/>
              </a:ext>
            </a:extLst>
          </p:cNvPr>
          <p:cNvSpPr txBox="1">
            <a:spLocks/>
          </p:cNvSpPr>
          <p:nvPr/>
        </p:nvSpPr>
        <p:spPr>
          <a:xfrm>
            <a:off x="6220497" y="4024235"/>
            <a:ext cx="4655037" cy="111998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sk-SK" sz="1200" dirty="0">
                <a:solidFill>
                  <a:schemeClr val="tx1"/>
                </a:solidFill>
                <a:latin typeface="Rubik" pitchFamily="2" charset="-79"/>
                <a:ea typeface="Noto Sans Light" panose="020B0402040504020204" pitchFamily="34" charset="0"/>
                <a:cs typeface="Rubik" pitchFamily="2" charset="-79"/>
              </a:rPr>
              <a:t>Ako sme si vysvetľovali: „Kedy je lepší čas začať sporiť, ako vo chvíli, keď sú trhy v poklese?“</a:t>
            </a:r>
          </a:p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sk-SK" sz="1200" dirty="0">
                <a:solidFill>
                  <a:schemeClr val="tx1"/>
                </a:solidFill>
                <a:latin typeface="Rubik" pitchFamily="2" charset="-79"/>
                <a:ea typeface="Noto Sans Light" panose="020B0402040504020204" pitchFamily="34" charset="0"/>
                <a:cs typeface="Rubik" pitchFamily="2" charset="-79"/>
              </a:rPr>
              <a:t>Zároveň, kedy je horšie držať cash v banke, ako keď je 15% inflácia?! 2 šťastné  momenty časovania sú TERAZ.</a:t>
            </a:r>
            <a:endParaRPr lang="en-US" sz="1200" dirty="0">
              <a:solidFill>
                <a:schemeClr val="tx1"/>
              </a:solidFill>
              <a:latin typeface="Rubik" pitchFamily="2" charset="-79"/>
              <a:ea typeface="Noto Sans Light" panose="020B0402040504020204" pitchFamily="34" charset="0"/>
              <a:cs typeface="Rubik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18F8D7-960D-BF43-AF51-DEBFBD969A31}"/>
              </a:ext>
            </a:extLst>
          </p:cNvPr>
          <p:cNvSpPr txBox="1"/>
          <p:nvPr/>
        </p:nvSpPr>
        <p:spPr>
          <a:xfrm>
            <a:off x="6220497" y="5421408"/>
            <a:ext cx="760144" cy="338554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</a:bodyPr>
          <a:lstStyle/>
          <a:p>
            <a:pPr eaLnBrk="1" hangingPunct="1"/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Súťaž</a:t>
            </a:r>
            <a:endParaRPr lang="en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D8E2E5EB-EDDE-4D42-A786-FE25E68846A8}"/>
              </a:ext>
            </a:extLst>
          </p:cNvPr>
          <p:cNvSpPr txBox="1">
            <a:spLocks/>
          </p:cNvSpPr>
          <p:nvPr/>
        </p:nvSpPr>
        <p:spPr>
          <a:xfrm>
            <a:off x="6220497" y="5796878"/>
            <a:ext cx="4655037" cy="86350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sk-SK" sz="1200" dirty="0">
                <a:solidFill>
                  <a:schemeClr val="tx1"/>
                </a:solidFill>
                <a:latin typeface="Rubik" pitchFamily="2" charset="-79"/>
                <a:ea typeface="Noto Sans Light" panose="020B0402040504020204" pitchFamily="34" charset="0"/>
                <a:cs typeface="Rubik" pitchFamily="2" charset="-79"/>
              </a:rPr>
              <a:t>10 EUR/ 250 Kč za každú zmluvu so zálohovou províziou urobenú od 1.5. do 30.6. </a:t>
            </a:r>
          </a:p>
          <a:p>
            <a:pPr algn="l">
              <a:lnSpc>
                <a:spcPts val="2000"/>
              </a:lnSpc>
              <a:spcBef>
                <a:spcPts val="600"/>
              </a:spcBef>
            </a:pPr>
            <a:r>
              <a:rPr lang="sk-SK" sz="1200" dirty="0">
                <a:solidFill>
                  <a:schemeClr val="tx1"/>
                </a:solidFill>
                <a:latin typeface="Rubik" pitchFamily="2" charset="-79"/>
                <a:ea typeface="Noto Sans Light" panose="020B0402040504020204" pitchFamily="34" charset="0"/>
                <a:cs typeface="Rubik" pitchFamily="2" charset="-79"/>
              </a:rPr>
              <a:t>15 EUR/ 375 Kč pre kolegu s najviac zmluvami</a:t>
            </a:r>
            <a:endParaRPr lang="en-US" sz="1200" dirty="0">
              <a:solidFill>
                <a:schemeClr val="tx1"/>
              </a:solidFill>
              <a:latin typeface="Rubik" pitchFamily="2" charset="-79"/>
              <a:ea typeface="Noto Sans Light" panose="020B0402040504020204" pitchFamily="34" charset="0"/>
              <a:cs typeface="Rubik" pitchFamily="2" charset="-79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BCE5F098-CCD8-46E7-990E-91EE77994278}"/>
              </a:ext>
            </a:extLst>
          </p:cNvPr>
          <p:cNvSpPr/>
          <p:nvPr/>
        </p:nvSpPr>
        <p:spPr>
          <a:xfrm>
            <a:off x="10690225" y="-1516063"/>
            <a:ext cx="3003550" cy="30035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E332C0DA-D133-4F2C-BB6A-0DD5FBB48026}"/>
              </a:ext>
            </a:extLst>
          </p:cNvPr>
          <p:cNvSpPr txBox="1"/>
          <p:nvPr/>
        </p:nvSpPr>
        <p:spPr>
          <a:xfrm>
            <a:off x="6096000" y="3390987"/>
            <a:ext cx="3135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72156">
                    <a:alpha val="20000"/>
                  </a:srgbClr>
                </a:solidFill>
                <a:latin typeface="Rubik" pitchFamily="2" charset="-79"/>
                <a:cs typeface="Rubik" pitchFamily="2" charset="-79"/>
              </a:rPr>
              <a:t>2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2E9B096B-388E-4A5C-AD2D-5CBBCC0CA6A4}"/>
              </a:ext>
            </a:extLst>
          </p:cNvPr>
          <p:cNvSpPr txBox="1"/>
          <p:nvPr/>
        </p:nvSpPr>
        <p:spPr>
          <a:xfrm>
            <a:off x="6096000" y="5163630"/>
            <a:ext cx="31356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72156">
                    <a:alpha val="20000"/>
                  </a:srgbClr>
                </a:solidFill>
                <a:latin typeface="Rubik" pitchFamily="2" charset="-79"/>
                <a:cs typeface="Rubik" pitchFamily="2" charset="-79"/>
              </a:rPr>
              <a:t>3</a:t>
            </a:r>
          </a:p>
        </p:txBody>
      </p:sp>
      <p:pic>
        <p:nvPicPr>
          <p:cNvPr id="4100" name="Picture 4" descr="Čo prináša vyšší výnos? Pravidelné investovanie, či jednorazová investícia?  - Ako-investovať.sk">
            <a:extLst>
              <a:ext uri="{FF2B5EF4-FFF2-40B4-BE49-F238E27FC236}">
                <a16:creationId xmlns:a16="http://schemas.microsoft.com/office/drawing/2014/main" id="{63B63F36-F4DC-F7B3-33A1-9F846E1BD841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r="261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6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FF892B04-B5A0-4CF5-A0EA-844667FFF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890" b="14890"/>
          <a:stretch>
            <a:fillRect/>
          </a:stretch>
        </p:blipFill>
        <p:spPr bwMode="auto">
          <a:custGeom>
            <a:avLst/>
            <a:gdLst>
              <a:gd name="T0" fmla="*/ 0 w 12192000"/>
              <a:gd name="T1" fmla="*/ 0 h 6858000"/>
              <a:gd name="T2" fmla="*/ 12192000 w 12192000"/>
              <a:gd name="T3" fmla="*/ 0 h 6858000"/>
              <a:gd name="T4" fmla="*/ 12192000 w 12192000"/>
              <a:gd name="T5" fmla="*/ 6858000 h 6858000"/>
              <a:gd name="T6" fmla="*/ 0 w 12192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9F96AD9-8D19-4D86-8DEE-D27B85FBEE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D0654E-45B5-4928-BF65-BDC8D90BA351}"/>
              </a:ext>
            </a:extLst>
          </p:cNvPr>
          <p:cNvSpPr txBox="1"/>
          <p:nvPr/>
        </p:nvSpPr>
        <p:spPr>
          <a:xfrm>
            <a:off x="2895600" y="2581288"/>
            <a:ext cx="64008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8000" b="1" dirty="0">
                <a:solidFill>
                  <a:schemeClr val="accent5"/>
                </a:solidFill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  <a:latin typeface="Rubik" pitchFamily="2" charset="-79"/>
                <a:cs typeface="Rubik" pitchFamily="2" charset="-79"/>
              </a:rPr>
              <a:t>Ďakujem</a:t>
            </a:r>
            <a:endParaRPr lang="en-ID" sz="80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1"/>
              </a:gradFill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  <a:latin typeface="Rubik" pitchFamily="2" charset="-79"/>
              <a:cs typeface="Rubik" pitchFamily="2" charset="-79"/>
            </a:endParaRPr>
          </a:p>
        </p:txBody>
      </p:sp>
      <p:pic>
        <p:nvPicPr>
          <p:cNvPr id="47109" name="Obrázok 4">
            <a:extLst>
              <a:ext uri="{FF2B5EF4-FFF2-40B4-BE49-F238E27FC236}">
                <a16:creationId xmlns:a16="http://schemas.microsoft.com/office/drawing/2014/main" id="{E49F7D25-8ECB-4585-AC60-4460FEDF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4513263"/>
            <a:ext cx="13652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F9C4AE-E007-4FA2-827E-B2216E8BB85E}"/>
              </a:ext>
            </a:extLst>
          </p:cNvPr>
          <p:cNvSpPr/>
          <p:nvPr/>
        </p:nvSpPr>
        <p:spPr>
          <a:xfrm>
            <a:off x="7029450" y="704850"/>
            <a:ext cx="4514850" cy="28384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170F16E3-ED18-4F28-A8EB-452FCE89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514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Klienti sú v strate...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6388" name="TextBox 11">
            <a:extLst>
              <a:ext uri="{FF2B5EF4-FFF2-40B4-BE49-F238E27FC236}">
                <a16:creationId xmlns:a16="http://schemas.microsoft.com/office/drawing/2014/main" id="{3793174C-BDD1-4717-8130-B80076158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3259138"/>
            <a:ext cx="3451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1600" b="1" dirty="0">
                <a:latin typeface="Rubik" pitchFamily="2" charset="-79"/>
                <a:cs typeface="Rubik" pitchFamily="2" charset="-79"/>
              </a:rPr>
              <a:t>… lebo trhy sú v poklese,</a:t>
            </a:r>
            <a:endParaRPr lang="en-ID" altLang="sk-SK" sz="1600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6390" name="TextBox 15">
            <a:extLst>
              <a:ext uri="{FF2B5EF4-FFF2-40B4-BE49-F238E27FC236}">
                <a16:creationId xmlns:a16="http://schemas.microsoft.com/office/drawing/2014/main" id="{A9F7F6A1-1E02-40FB-BF47-A62AC3F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4438650"/>
            <a:ext cx="4013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1600" b="1" dirty="0">
                <a:latin typeface="Rubik" pitchFamily="2" charset="-79"/>
                <a:cs typeface="Rubik" pitchFamily="2" charset="-79"/>
              </a:rPr>
              <a:t>... lebo nám zaplatili vstupné poplatky.</a:t>
            </a:r>
            <a:endParaRPr lang="en-ID" altLang="sk-SK" sz="1600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8CC916E8-069B-46F5-BFAE-379D962C2055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9" name="Zástupný objekt pre obrázok 1">
            <a:extLst>
              <a:ext uri="{FF2B5EF4-FFF2-40B4-BE49-F238E27FC236}">
                <a16:creationId xmlns:a16="http://schemas.microsoft.com/office/drawing/2014/main" id="{EB443B44-BA39-AA2A-E09E-ADA2E32DF4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" r="61"/>
          <a:stretch>
            <a:fillRect/>
          </a:stretch>
        </p:blipFill>
        <p:spPr>
          <a:xfrm>
            <a:off x="6096000" y="1619250"/>
            <a:ext cx="3638550" cy="453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F9C4AE-E007-4FA2-827E-B2216E8BB85E}"/>
              </a:ext>
            </a:extLst>
          </p:cNvPr>
          <p:cNvSpPr/>
          <p:nvPr/>
        </p:nvSpPr>
        <p:spPr>
          <a:xfrm>
            <a:off x="7029450" y="704850"/>
            <a:ext cx="4514850" cy="2838450"/>
          </a:xfrm>
          <a:prstGeom prst="roundRect">
            <a:avLst>
              <a:gd name="adj" fmla="val 8547"/>
            </a:avLst>
          </a:prstGeom>
          <a:solidFill>
            <a:srgbClr val="0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16387" name="TextBox 6">
            <a:extLst>
              <a:ext uri="{FF2B5EF4-FFF2-40B4-BE49-F238E27FC236}">
                <a16:creationId xmlns:a16="http://schemas.microsoft.com/office/drawing/2014/main" id="{170F16E3-ED18-4F28-A8EB-452FCE89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514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Viacerí poradcovia ...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6388" name="TextBox 11">
            <a:extLst>
              <a:ext uri="{FF2B5EF4-FFF2-40B4-BE49-F238E27FC236}">
                <a16:creationId xmlns:a16="http://schemas.microsoft.com/office/drawing/2014/main" id="{3793174C-BDD1-4717-8130-B80076158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3259138"/>
            <a:ext cx="3791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1600" b="1" dirty="0">
                <a:latin typeface="Rubik" pitchFamily="2" charset="-79"/>
                <a:cs typeface="Rubik" pitchFamily="2" charset="-79"/>
              </a:rPr>
              <a:t>… prestali dávať vstupné poplatky, alebo dávajú všetkým len 1%</a:t>
            </a:r>
            <a:endParaRPr lang="en-ID" altLang="sk-SK" sz="1600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6390" name="TextBox 15">
            <a:extLst>
              <a:ext uri="{FF2B5EF4-FFF2-40B4-BE49-F238E27FC236}">
                <a16:creationId xmlns:a16="http://schemas.microsoft.com/office/drawing/2014/main" id="{A9F7F6A1-1E02-40FB-BF47-A62AC3FD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4438650"/>
            <a:ext cx="40131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1600" b="1" dirty="0">
                <a:latin typeface="Rubik" pitchFamily="2" charset="-79"/>
                <a:cs typeface="Rubik" pitchFamily="2" charset="-79"/>
              </a:rPr>
              <a:t>... prípadne ešte horšie – prestali predávať investície, nezačínajú nové sporenia, NERIEŠIA to klientom.</a:t>
            </a:r>
            <a:endParaRPr lang="en-ID" altLang="sk-SK" sz="1600" b="1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8CC916E8-069B-46F5-BFAE-379D962C2055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pic>
        <p:nvPicPr>
          <p:cNvPr id="9" name="Zástupný objekt pre obrázok 1">
            <a:extLst>
              <a:ext uri="{FF2B5EF4-FFF2-40B4-BE49-F238E27FC236}">
                <a16:creationId xmlns:a16="http://schemas.microsoft.com/office/drawing/2014/main" id="{EB443B44-BA39-AA2A-E09E-ADA2E32DF4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" r="61"/>
          <a:stretch>
            <a:fillRect/>
          </a:stretch>
        </p:blipFill>
        <p:spPr>
          <a:xfrm>
            <a:off x="6096000" y="1619250"/>
            <a:ext cx="36385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rázok 2">
            <a:extLst>
              <a:ext uri="{FF2B5EF4-FFF2-40B4-BE49-F238E27FC236}">
                <a16:creationId xmlns:a16="http://schemas.microsoft.com/office/drawing/2014/main" id="{22F8BB41-7E69-26BF-38E3-5B169F90F5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112" b="1862"/>
          <a:stretch/>
        </p:blipFill>
        <p:spPr>
          <a:xfrm>
            <a:off x="5859592" y="-91440"/>
            <a:ext cx="5484812" cy="6949440"/>
          </a:xfrm>
          <a:prstGeom prst="rect">
            <a:avLst/>
          </a:prstGeom>
        </p:spPr>
      </p:pic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08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Ako vysvetľovať poklesy trhu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60180" y="3429000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Ukážeme a vysvetlíme aktuálne obdobie – </a:t>
            </a:r>
            <a:r>
              <a:rPr lang="sk-SK" sz="1200" dirty="0" err="1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napr</a:t>
            </a: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 mesiac alebo od začiatku roka – teraz sú tieto v raste 10,68%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Aktuálne obdobie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CA6B0B26-0757-E553-228E-99FC29362641}"/>
              </a:ext>
            </a:extLst>
          </p:cNvPr>
          <p:cNvSpPr txBox="1"/>
          <p:nvPr/>
        </p:nvSpPr>
        <p:spPr>
          <a:xfrm>
            <a:off x="1460180" y="3992998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rgbClr val="FF0000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Poklesy máme od začiatku roka 2022 – aktuálne vo výške </a:t>
            </a:r>
            <a:endParaRPr lang="id-ID" sz="1200" dirty="0">
              <a:solidFill>
                <a:srgbClr val="FF0000"/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A134F4F-A9EC-0D73-8373-6CFCBA41D206}"/>
              </a:ext>
            </a:extLst>
          </p:cNvPr>
          <p:cNvSpPr/>
          <p:nvPr/>
        </p:nvSpPr>
        <p:spPr>
          <a:xfrm>
            <a:off x="10522707" y="4505670"/>
            <a:ext cx="682246" cy="364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08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Ako vysvetľovať poklesy trhu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60180" y="3429000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Ukážeme a vysvetlíme aktuálne obdobie – </a:t>
            </a:r>
            <a:r>
              <a:rPr lang="sk-SK" sz="1200" dirty="0" err="1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napr</a:t>
            </a: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 mesiac alebo od začiatku roka – teraz sú tieto v raste 10,68%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Aktuálne obdobie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CA6B0B26-0757-E553-228E-99FC29362641}"/>
              </a:ext>
            </a:extLst>
          </p:cNvPr>
          <p:cNvSpPr txBox="1"/>
          <p:nvPr/>
        </p:nvSpPr>
        <p:spPr>
          <a:xfrm>
            <a:off x="1460180" y="3992998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rgbClr val="FF0000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Poklesy máme od začiatku roka 2022 – aktuálne vo výške -10,49%</a:t>
            </a:r>
            <a:endParaRPr lang="id-ID" sz="1200" dirty="0">
              <a:solidFill>
                <a:srgbClr val="FF0000"/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A134F4F-A9EC-0D73-8373-6CFCBA41D206}"/>
              </a:ext>
            </a:extLst>
          </p:cNvPr>
          <p:cNvSpPr/>
          <p:nvPr/>
        </p:nvSpPr>
        <p:spPr>
          <a:xfrm>
            <a:off x="10522707" y="4505670"/>
            <a:ext cx="682246" cy="364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09B623D9-FD35-2D98-CEB8-9FD57F8184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111" b="1863"/>
          <a:stretch/>
        </p:blipFill>
        <p:spPr>
          <a:xfrm>
            <a:off x="6597006" y="-14288"/>
            <a:ext cx="5485524" cy="694944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A3D06891-77C0-01AB-C903-164E9FD5B15D}"/>
              </a:ext>
            </a:extLst>
          </p:cNvPr>
          <p:cNvSpPr/>
          <p:nvPr/>
        </p:nvSpPr>
        <p:spPr>
          <a:xfrm>
            <a:off x="11205286" y="4532384"/>
            <a:ext cx="682246" cy="417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639FD732-BCA4-6B65-E6E0-F1CE50560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4752133"/>
            <a:ext cx="33623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FF0000"/>
                </a:solidFill>
                <a:latin typeface="Rubik" pitchFamily="2" charset="-79"/>
                <a:cs typeface="Rubik" pitchFamily="2" charset="-79"/>
              </a:rPr>
              <a:t>Ako toto vysvetlíme..??</a:t>
            </a:r>
            <a:endParaRPr lang="id-ID" altLang="sk-SK" sz="1600" b="1" dirty="0">
              <a:solidFill>
                <a:srgbClr val="FF0000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78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0">
            <a:extLst>
              <a:ext uri="{FF2B5EF4-FFF2-40B4-BE49-F238E27FC236}">
                <a16:creationId xmlns:a16="http://schemas.microsoft.com/office/drawing/2014/main" id="{60CEA90C-B896-455B-A17B-276AA4A6F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1724025"/>
            <a:ext cx="4514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Koľko % rokov má takýto pokles. (stratu)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5363" name="TextBox 15">
            <a:extLst>
              <a:ext uri="{FF2B5EF4-FFF2-40B4-BE49-F238E27FC236}">
                <a16:creationId xmlns:a16="http://schemas.microsoft.com/office/drawing/2014/main" id="{9B8671E0-9D60-4B7F-8286-8CB9C3D15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63" y="3297238"/>
            <a:ext cx="4636998" cy="172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sk-SK" altLang="sk-SK" sz="1200" dirty="0">
                <a:latin typeface="Rubik" pitchFamily="2" charset="-79"/>
                <a:cs typeface="Rubik" pitchFamily="2" charset="-79"/>
              </a:rPr>
              <a:t>Poklesy sú bežná vec. Poklesy pri akciách občas – </a:t>
            </a:r>
            <a:r>
              <a:rPr lang="sk-SK" altLang="sk-SK" sz="1200" b="1" u="sng" dirty="0">
                <a:latin typeface="Rubik" pitchFamily="2" charset="-79"/>
                <a:cs typeface="Rubik" pitchFamily="2" charset="-79"/>
              </a:rPr>
              <a:t>TO JE ISTOTA</a:t>
            </a:r>
            <a:r>
              <a:rPr lang="sk-SK" altLang="sk-SK" sz="1200" dirty="0">
                <a:latin typeface="Rubik" pitchFamily="2" charset="-79"/>
                <a:cs typeface="Rubik" pitchFamily="2" charset="-79"/>
              </a:rPr>
              <a:t>!</a:t>
            </a:r>
          </a:p>
          <a:p>
            <a:pPr algn="just" eaLnBrk="1" hangingPunct="1">
              <a:lnSpc>
                <a:spcPct val="150000"/>
              </a:lnSpc>
            </a:pPr>
            <a:r>
              <a:rPr lang="sk-SK" altLang="sk-SK" sz="1200" dirty="0">
                <a:latin typeface="Rubik" pitchFamily="2" charset="-79"/>
                <a:cs typeface="Rubik" pitchFamily="2" charset="-79"/>
              </a:rPr>
              <a:t>Kto nevie tolerovať pokles 10-15% - je Konzervatívny investor</a:t>
            </a:r>
          </a:p>
          <a:p>
            <a:pPr algn="just" eaLnBrk="1" hangingPunct="1">
              <a:lnSpc>
                <a:spcPct val="150000"/>
              </a:lnSpc>
            </a:pPr>
            <a:r>
              <a:rPr lang="sk-SK" altLang="sk-SK" sz="1200" dirty="0">
                <a:latin typeface="Rubik" pitchFamily="2" charset="-79"/>
                <a:cs typeface="Rubik" pitchFamily="2" charset="-79"/>
              </a:rPr>
              <a:t>Na to slúži investičný dotazník.</a:t>
            </a:r>
          </a:p>
          <a:p>
            <a:pPr algn="just" eaLnBrk="1" hangingPunct="1">
              <a:lnSpc>
                <a:spcPct val="150000"/>
              </a:lnSpc>
            </a:pPr>
            <a:r>
              <a:rPr lang="sk-SK" altLang="sk-SK" sz="1200" dirty="0">
                <a:latin typeface="Rubik" pitchFamily="2" charset="-79"/>
                <a:cs typeface="Rubik" pitchFamily="2" charset="-79"/>
              </a:rPr>
              <a:t>Zároveň treba klientov vzdelávať a hovoriť im o tom.</a:t>
            </a:r>
          </a:p>
          <a:p>
            <a:pPr algn="just" eaLnBrk="1" hangingPunct="1">
              <a:lnSpc>
                <a:spcPct val="150000"/>
              </a:lnSpc>
            </a:pPr>
            <a:r>
              <a:rPr lang="sk-SK" altLang="sk-SK" sz="1200" dirty="0">
                <a:latin typeface="Rubik" pitchFamily="2" charset="-79"/>
                <a:cs typeface="Rubik" pitchFamily="2" charset="-79"/>
              </a:rPr>
              <a:t>NAPRIEK TOMU sa investovanie do akcií</a:t>
            </a:r>
            <a:r>
              <a:rPr lang="sk-SK" altLang="sk-SK" sz="1200" b="1" u="sng" dirty="0">
                <a:latin typeface="Rubik" pitchFamily="2" charset="-79"/>
                <a:cs typeface="Rubik" pitchFamily="2" charset="-79"/>
              </a:rPr>
              <a:t> DLHODOBO OPLATÍ!</a:t>
            </a:r>
            <a:endParaRPr lang="en-ID" altLang="sk-SK" sz="1200" b="1" u="sng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3" name="Zástupný objekt pre obrázok 2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CC3EF347-70D4-1CF8-963E-BCD07C598D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8" r="9473"/>
          <a:stretch/>
        </p:blipFill>
        <p:spPr bwMode="auto">
          <a:xfrm>
            <a:off x="-457200" y="0"/>
            <a:ext cx="6400800" cy="5857875"/>
          </a:xfrm>
          <a:custGeom>
            <a:avLst/>
            <a:gdLst>
              <a:gd name="T0" fmla="*/ 0 w 6403124"/>
              <a:gd name="T1" fmla="*/ 0 h 5857708"/>
              <a:gd name="T2" fmla="*/ 5119083 w 6403124"/>
              <a:gd name="T3" fmla="*/ 0 h 5857708"/>
              <a:gd name="T4" fmla="*/ 5650165 w 6403124"/>
              <a:gd name="T5" fmla="*/ 627457 h 5857708"/>
              <a:gd name="T6" fmla="*/ 5278023 w 6403124"/>
              <a:gd name="T7" fmla="*/ 5105547 h 5857708"/>
              <a:gd name="T8" fmla="*/ 5278024 w 6403124"/>
              <a:gd name="T9" fmla="*/ 5105545 h 5857708"/>
              <a:gd name="T10" fmla="*/ 800577 w 6403124"/>
              <a:gd name="T11" fmla="*/ 4733350 h 5857708"/>
              <a:gd name="T12" fmla="*/ 0 w 6403124"/>
              <a:gd name="T13" fmla="*/ 3787495 h 58577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403124" h="5857708">
                <a:moveTo>
                  <a:pt x="0" y="0"/>
                </a:moveTo>
                <a:lnTo>
                  <a:pt x="5119671" y="0"/>
                </a:lnTo>
                <a:lnTo>
                  <a:pt x="5650815" y="627439"/>
                </a:lnTo>
                <a:cubicBezTo>
                  <a:pt x="6784594" y="1966770"/>
                  <a:pt x="6617962" y="3971621"/>
                  <a:pt x="5278630" y="5105401"/>
                </a:cubicBezTo>
                <a:lnTo>
                  <a:pt x="5278631" y="5105399"/>
                </a:lnTo>
                <a:cubicBezTo>
                  <a:pt x="3939299" y="6239179"/>
                  <a:pt x="1934448" y="6072546"/>
                  <a:pt x="800669" y="4733215"/>
                </a:cubicBezTo>
                <a:lnTo>
                  <a:pt x="0" y="3787387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1E49CE11-5EDC-4554-AFBF-1168BACBB5FA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12FC2C24-3E15-82BA-BC6D-89321EABF78A}"/>
              </a:ext>
            </a:extLst>
          </p:cNvPr>
          <p:cNvCxnSpPr/>
          <p:nvPr/>
        </p:nvCxnSpPr>
        <p:spPr>
          <a:xfrm flipV="1">
            <a:off x="9821509" y="2293107"/>
            <a:ext cx="1032845" cy="5081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588" y="1724025"/>
            <a:ext cx="40862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Ako vysvetľovať poklesy trhu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60180" y="3429000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Ukážeme a vysvetlíme aktuálne obdobie – </a:t>
            </a:r>
            <a:r>
              <a:rPr lang="sk-SK" sz="1200" dirty="0" err="1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napr</a:t>
            </a: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 mesiac alebo od začiatku roka – teraz sú tieto v raste 10,68%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Aktuálne obdobie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CA6B0B26-0757-E553-228E-99FC29362641}"/>
              </a:ext>
            </a:extLst>
          </p:cNvPr>
          <p:cNvSpPr txBox="1"/>
          <p:nvPr/>
        </p:nvSpPr>
        <p:spPr>
          <a:xfrm>
            <a:off x="1460180" y="3992998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rgbClr val="FF0000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Poklesy máme od začiatku roka 2022 – aktuálne vo výške -10,49%</a:t>
            </a:r>
            <a:endParaRPr lang="id-ID" sz="1200" dirty="0">
              <a:solidFill>
                <a:srgbClr val="FF0000"/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A134F4F-A9EC-0D73-8373-6CFCBA41D206}"/>
              </a:ext>
            </a:extLst>
          </p:cNvPr>
          <p:cNvSpPr/>
          <p:nvPr/>
        </p:nvSpPr>
        <p:spPr>
          <a:xfrm>
            <a:off x="10522707" y="4505670"/>
            <a:ext cx="682246" cy="364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09B623D9-FD35-2D98-CEB8-9FD57F8184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111" b="1863"/>
          <a:stretch/>
        </p:blipFill>
        <p:spPr>
          <a:xfrm>
            <a:off x="6597006" y="-14288"/>
            <a:ext cx="5485524" cy="694944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A3D06891-77C0-01AB-C903-164E9FD5B15D}"/>
              </a:ext>
            </a:extLst>
          </p:cNvPr>
          <p:cNvSpPr/>
          <p:nvPr/>
        </p:nvSpPr>
        <p:spPr>
          <a:xfrm>
            <a:off x="11205286" y="4532384"/>
            <a:ext cx="682246" cy="417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639FD732-BCA4-6B65-E6E0-F1CE50560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4752133"/>
            <a:ext cx="33623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FF0000"/>
                </a:solidFill>
                <a:latin typeface="Rubik" pitchFamily="2" charset="-79"/>
                <a:cs typeface="Rubik" pitchFamily="2" charset="-79"/>
              </a:rPr>
              <a:t>Ako toto vysvetlíme..??</a:t>
            </a:r>
            <a:endParaRPr lang="id-ID" altLang="sk-SK" sz="1600" b="1" dirty="0">
              <a:solidFill>
                <a:srgbClr val="FF0000"/>
              </a:solidFill>
              <a:latin typeface="Rubik" pitchFamily="2" charset="-79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880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>
            <a:extLst>
              <a:ext uri="{FF2B5EF4-FFF2-40B4-BE49-F238E27FC236}">
                <a16:creationId xmlns:a16="http://schemas.microsoft.com/office/drawing/2014/main" id="{A5D06AD4-C4E4-4B27-BF9E-B2CC2B2D5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126" y="1744990"/>
            <a:ext cx="47655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/>
            <a:r>
              <a:rPr lang="sk-SK" altLang="sk-SK" sz="32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Ako vysvetľovať poklesy trhu</a:t>
            </a:r>
            <a:endParaRPr lang="en-ID" altLang="sk-SK" sz="32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973DA4-1EAB-4D75-AE08-EC629B069E39}"/>
              </a:ext>
            </a:extLst>
          </p:cNvPr>
          <p:cNvSpPr txBox="1"/>
          <p:nvPr/>
        </p:nvSpPr>
        <p:spPr>
          <a:xfrm>
            <a:off x="1460180" y="3429000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Ukážeme a vysvetlíme aktuálne obdobie – </a:t>
            </a:r>
            <a:r>
              <a:rPr lang="sk-SK" sz="1200" dirty="0" err="1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napr</a:t>
            </a: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 mesiac alebo od začiatku roka – teraz sú tieto v raste 10,68%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5605" name="TextBox 18">
            <a:extLst>
              <a:ext uri="{FF2B5EF4-FFF2-40B4-BE49-F238E27FC236}">
                <a16:creationId xmlns:a16="http://schemas.microsoft.com/office/drawing/2014/main" id="{0FE3A7DF-DE5F-4F0C-9B0F-AF874795F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3038475"/>
            <a:ext cx="336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Aktuálne obdobie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9D1CA254-3ADF-40D4-87BA-DDD50532AA6D}"/>
              </a:ext>
            </a:extLst>
          </p:cNvPr>
          <p:cNvSpPr/>
          <p:nvPr/>
        </p:nvSpPr>
        <p:spPr>
          <a:xfrm>
            <a:off x="-1501775" y="-1516063"/>
            <a:ext cx="3003550" cy="3003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              </a:t>
            </a:r>
            <a:endParaRPr lang="sk-SK" dirty="0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CA6B0B26-0757-E553-228E-99FC29362641}"/>
              </a:ext>
            </a:extLst>
          </p:cNvPr>
          <p:cNvSpPr txBox="1"/>
          <p:nvPr/>
        </p:nvSpPr>
        <p:spPr>
          <a:xfrm>
            <a:off x="1460180" y="3992998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rgbClr val="FF0000"/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Poklesy máme od začiatku roka 2022 – aktuálne vo výške -10,49%</a:t>
            </a:r>
            <a:endParaRPr lang="id-ID" sz="1200" dirty="0">
              <a:solidFill>
                <a:srgbClr val="FF0000"/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17162FFD-2183-8DD3-7C23-B9D0F1ABA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4752133"/>
            <a:ext cx="4193232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k-SK" altLang="sk-SK" sz="1600" b="1" u="sng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Ukážeme DLHŠIE OBDOBIE a pripomenieme INVESTIČNÝ HORIZONT</a:t>
            </a:r>
            <a:r>
              <a:rPr lang="sk-SK" altLang="sk-SK" sz="1600" b="1" dirty="0">
                <a:solidFill>
                  <a:srgbClr val="072156"/>
                </a:solidFill>
                <a:latin typeface="Rubik" pitchFamily="2" charset="-79"/>
                <a:cs typeface="Rubik" pitchFamily="2" charset="-79"/>
              </a:rPr>
              <a:t>.</a:t>
            </a:r>
            <a:endParaRPr lang="id-ID" altLang="sk-SK" sz="1600" b="1" dirty="0">
              <a:solidFill>
                <a:srgbClr val="072156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DF59D65C-5E95-1CD5-064F-43BB6C9E4A74}"/>
              </a:ext>
            </a:extLst>
          </p:cNvPr>
          <p:cNvSpPr txBox="1"/>
          <p:nvPr/>
        </p:nvSpPr>
        <p:spPr>
          <a:xfrm>
            <a:off x="1460180" y="5684456"/>
            <a:ext cx="4065587" cy="6121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 5 rokov rast .........65,97% (aj s dvoma poklesmi ! )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200" dirty="0">
                <a:solidFill>
                  <a:schemeClr val="bg2">
                    <a:lumMod val="10000"/>
                  </a:schemeClr>
                </a:solidFill>
                <a:latin typeface="Rubik" pitchFamily="2" charset="-79"/>
                <a:ea typeface="Times New Roman" panose="02020603050405020304" pitchFamily="18" charset="0"/>
                <a:cs typeface="Rubik" pitchFamily="2" charset="-79"/>
              </a:rPr>
              <a:t>Na 3 roky rast ........46,25%</a:t>
            </a:r>
            <a:endParaRPr lang="id-ID" sz="1200" dirty="0">
              <a:solidFill>
                <a:schemeClr val="bg2">
                  <a:lumMod val="10000"/>
                </a:schemeClr>
              </a:solidFill>
              <a:latin typeface="Rubik" pitchFamily="2" charset="-79"/>
              <a:ea typeface="Times New Roman" panose="02020603050405020304" pitchFamily="18" charset="0"/>
              <a:cs typeface="Rubik" pitchFamily="2" charset="-79"/>
            </a:endParaRPr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6CDC56A4-C6CD-FB90-E5DC-10B2D555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535" y="144706"/>
            <a:ext cx="5851949" cy="352577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0A134F4F-A9EC-0D73-8373-6CFCBA41D206}"/>
              </a:ext>
            </a:extLst>
          </p:cNvPr>
          <p:cNvSpPr/>
          <p:nvPr/>
        </p:nvSpPr>
        <p:spPr>
          <a:xfrm>
            <a:off x="10909239" y="1015495"/>
            <a:ext cx="682246" cy="364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Obrázok 23">
            <a:extLst>
              <a:ext uri="{FF2B5EF4-FFF2-40B4-BE49-F238E27FC236}">
                <a16:creationId xmlns:a16="http://schemas.microsoft.com/office/drawing/2014/main" id="{61063557-FE8A-6DDF-69F9-22DC4DE5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535" y="3716306"/>
            <a:ext cx="5860296" cy="2953548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A3D06891-77C0-01AB-C903-164E9FD5B15D}"/>
              </a:ext>
            </a:extLst>
          </p:cNvPr>
          <p:cNvSpPr/>
          <p:nvPr/>
        </p:nvSpPr>
        <p:spPr>
          <a:xfrm>
            <a:off x="10960588" y="3992998"/>
            <a:ext cx="682246" cy="4177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6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1247</Words>
  <Application>Microsoft Office PowerPoint</Application>
  <PresentationFormat>Widescreen</PresentationFormat>
  <Paragraphs>189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Lato</vt:lpstr>
      <vt:lpstr>Lato Light</vt:lpstr>
      <vt:lpstr>Nunito Sans SemiBold</vt:lpstr>
      <vt:lpstr>Poppins</vt:lpstr>
      <vt:lpstr>Rubik</vt:lpstr>
      <vt:lpstr>Motív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Pavol Krajč</dc:creator>
  <cp:lastModifiedBy>Edo Vičan</cp:lastModifiedBy>
  <cp:revision>15</cp:revision>
  <dcterms:created xsi:type="dcterms:W3CDTF">2023-05-21T09:27:28Z</dcterms:created>
  <dcterms:modified xsi:type="dcterms:W3CDTF">2023-05-25T14:36:51Z</dcterms:modified>
</cp:coreProperties>
</file>