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69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62FB6-881C-194E-C747-9B6070390A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60573F-229B-5D1B-B9D8-73FB6157B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97E2-F909-E81C-E98B-D64F80CBD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CBC6-0C64-425C-8C6B-BD65ABECAD0F}" type="datetimeFigureOut">
              <a:rPr lang="sk-SK" smtClean="0"/>
              <a:t>28. 6. 2023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CD130-845C-67E7-5C61-73574452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2F8AA-160B-2B1F-220D-C69AFCFBC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3B45-0DAC-4BE1-A7F6-C38F307212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9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0D445-9B0F-9328-AC92-573A8ABBC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D3F5C6-C739-155F-B2A8-16190EEF6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61269-4FD4-E9A1-A828-F91788085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CBC6-0C64-425C-8C6B-BD65ABECAD0F}" type="datetimeFigureOut">
              <a:rPr lang="sk-SK" smtClean="0"/>
              <a:t>28. 6. 2023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5A07A-52E6-E9BA-5966-313EE6419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B58E6-1A21-843F-3931-CDD292C3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3B45-0DAC-4BE1-A7F6-C38F307212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0111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B684D8-92F4-107B-8EC5-31E369C03E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211E6A-C81E-10C9-222F-A25DD5A194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96B3E-6E8C-37B4-B2C3-E910B49E6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CBC6-0C64-425C-8C6B-BD65ABECAD0F}" type="datetimeFigureOut">
              <a:rPr lang="sk-SK" smtClean="0"/>
              <a:t>28. 6. 2023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4A475-BFE8-6F90-920B-0A4FF3555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AB85A-0E41-F702-AD29-C2B5767FE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3B45-0DAC-4BE1-A7F6-C38F307212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2608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dstawowy zdjęcie +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F4089E5-C20C-674F-89EA-7A1C375AE78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906630" y="1422824"/>
            <a:ext cx="2707329" cy="61324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800" b="1">
                <a:latin typeface="+mj-lt"/>
              </a:defRPr>
            </a:lvl1pPr>
            <a:lvl2pPr marL="457200" indent="0">
              <a:lnSpc>
                <a:spcPct val="100000"/>
              </a:lnSpc>
              <a:spcBef>
                <a:spcPts val="1000"/>
              </a:spcBef>
              <a:buNone/>
              <a:defRPr sz="14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Nagłówek tekstu blokowego 18pt</a:t>
            </a:r>
            <a:br>
              <a:rPr lang="pl-PL" dirty="0"/>
            </a:br>
            <a:endParaRPr lang="pl-PL" dirty="0"/>
          </a:p>
        </p:txBody>
      </p:sp>
      <p:sp>
        <p:nvSpPr>
          <p:cNvPr id="14" name="Tytuł 13">
            <a:extLst>
              <a:ext uri="{FF2B5EF4-FFF2-40B4-BE49-F238E27FC236}">
                <a16:creationId xmlns:a16="http://schemas.microsoft.com/office/drawing/2014/main" id="{EE10AB78-EDFC-A845-A800-C5B30D8C8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6867" y="428240"/>
            <a:ext cx="10128346" cy="816316"/>
          </a:xfrm>
        </p:spPr>
        <p:txBody>
          <a:bodyPr/>
          <a:lstStyle/>
          <a:p>
            <a:r>
              <a:rPr lang="pl-PL" dirty="0"/>
              <a:t>Slajd ze zdjęciem 28pt</a:t>
            </a:r>
          </a:p>
        </p:txBody>
      </p:sp>
      <p:sp>
        <p:nvSpPr>
          <p:cNvPr id="24" name="Symbol zastępczy tekstu 23">
            <a:extLst>
              <a:ext uri="{FF2B5EF4-FFF2-40B4-BE49-F238E27FC236}">
                <a16:creationId xmlns:a16="http://schemas.microsoft.com/office/drawing/2014/main" id="{BA263CD0-59BE-624F-A65E-8FAC4878A2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906821" y="2170113"/>
            <a:ext cx="2707329" cy="926655"/>
          </a:xfrm>
        </p:spPr>
        <p:txBody>
          <a:bodyPr/>
          <a:lstStyle>
            <a:lvl1pPr>
              <a:defRPr b="1" i="0" baseline="0">
                <a:latin typeface="Montserrat SemiBold" pitchFamily="2" charset="0"/>
              </a:defRPr>
            </a:lvl1pPr>
            <a:lvl2pPr marL="0" indent="0">
              <a:buNone/>
              <a:defRPr lang="pl-PL" sz="1400" b="0" i="0" kern="1200" spc="-1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5750" indent="-285750">
              <a:defRPr/>
            </a:lvl3pPr>
          </a:lstStyle>
          <a:p>
            <a:pPr lvl="0"/>
            <a:r>
              <a:rPr lang="pl-PL" dirty="0"/>
              <a:t>Tekst blokowy wyróżniony. 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</a:t>
            </a:r>
          </a:p>
        </p:txBody>
      </p:sp>
      <p:sp>
        <p:nvSpPr>
          <p:cNvPr id="28" name="Symbol zastępczy tekstu 27">
            <a:extLst>
              <a:ext uri="{FF2B5EF4-FFF2-40B4-BE49-F238E27FC236}">
                <a16:creationId xmlns:a16="http://schemas.microsoft.com/office/drawing/2014/main" id="{29C21057-F306-514A-8A09-96ED19E8A6E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906821" y="3230562"/>
            <a:ext cx="2707329" cy="2889821"/>
          </a:xfrm>
        </p:spPr>
        <p:txBody>
          <a:bodyPr/>
          <a:lstStyle>
            <a:lvl2pPr>
              <a:buFont typeface="Wingdings" pitchFamily="2" charset="2"/>
              <a:buChar char="§"/>
              <a:defRPr/>
            </a:lvl2pPr>
          </a:lstStyle>
          <a:p>
            <a:pPr lvl="0"/>
            <a:r>
              <a:rPr lang="pl-PL" dirty="0"/>
              <a:t>Tekst blokowy 14pt. </a:t>
            </a:r>
            <a:r>
              <a:rPr lang="pl-PL" dirty="0" err="1"/>
              <a:t>Sed</a:t>
            </a:r>
            <a:r>
              <a:rPr lang="pl-PL" dirty="0"/>
              <a:t> </a:t>
            </a:r>
            <a:r>
              <a:rPr lang="pl-PL" dirty="0" err="1"/>
              <a:t>aurna</a:t>
            </a:r>
            <a:r>
              <a:rPr lang="pl-PL" dirty="0"/>
              <a:t> </a:t>
            </a:r>
            <a:r>
              <a:rPr lang="pl-PL" dirty="0" err="1"/>
              <a:t>ac</a:t>
            </a:r>
            <a:r>
              <a:rPr lang="pl-PL" dirty="0"/>
              <a:t> mi </a:t>
            </a:r>
            <a:r>
              <a:rPr lang="pl-PL" dirty="0" err="1"/>
              <a:t>imperdiet</a:t>
            </a:r>
            <a:r>
              <a:rPr lang="pl-PL" dirty="0"/>
              <a:t> </a:t>
            </a:r>
            <a:r>
              <a:rPr lang="pl-PL" dirty="0" err="1"/>
              <a:t>aliqamcsus</a:t>
            </a:r>
            <a:r>
              <a:rPr lang="pl-PL" dirty="0"/>
              <a:t> </a:t>
            </a:r>
            <a:r>
              <a:rPr lang="pl-PL" dirty="0" err="1"/>
              <a:t>lectus</a:t>
            </a:r>
            <a:r>
              <a:rPr lang="pl-PL" dirty="0"/>
              <a:t> </a:t>
            </a:r>
            <a:r>
              <a:rPr lang="pl-PL" dirty="0" err="1"/>
              <a:t>convallis</a:t>
            </a:r>
            <a:r>
              <a:rPr lang="pl-PL" dirty="0"/>
              <a:t> </a:t>
            </a:r>
            <a:r>
              <a:rPr lang="pl-PL" dirty="0" err="1"/>
              <a:t>sitamet</a:t>
            </a:r>
            <a:r>
              <a:rPr lang="pl-PL" dirty="0"/>
              <a:t> com modo </a:t>
            </a:r>
            <a:r>
              <a:rPr lang="pl-PL" dirty="0" err="1"/>
              <a:t>dui</a:t>
            </a:r>
            <a:r>
              <a:rPr lang="pl-PL" dirty="0"/>
              <a:t> nunc, a </a:t>
            </a:r>
            <a:r>
              <a:rPr lang="pl-PL" dirty="0" err="1"/>
              <a:t>aliquam</a:t>
            </a:r>
            <a:r>
              <a:rPr lang="pl-PL" dirty="0"/>
              <a:t> </a:t>
            </a:r>
            <a:r>
              <a:rPr lang="pl-PL" dirty="0" err="1"/>
              <a:t>velit</a:t>
            </a:r>
            <a:r>
              <a:rPr lang="pl-PL" dirty="0"/>
              <a:t> </a:t>
            </a:r>
            <a:r>
              <a:rPr lang="pl-PL" dirty="0" err="1"/>
              <a:t>aliquet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 a </a:t>
            </a:r>
            <a:r>
              <a:rPr lang="pl-PL" dirty="0" err="1"/>
              <a:t>sem</a:t>
            </a:r>
            <a:r>
              <a:rPr lang="pl-PL" dirty="0"/>
              <a:t> </a:t>
            </a:r>
            <a:r>
              <a:rPr lang="pl-PL" dirty="0" err="1"/>
              <a:t>feugiat</a:t>
            </a:r>
            <a:r>
              <a:rPr lang="pl-PL" dirty="0"/>
              <a:t> </a:t>
            </a:r>
            <a:r>
              <a:rPr lang="pl-PL" dirty="0" err="1"/>
              <a:t>congue</a:t>
            </a:r>
            <a:r>
              <a:rPr lang="pl-PL" dirty="0"/>
              <a:t>. </a:t>
            </a:r>
          </a:p>
          <a:p>
            <a:pPr lvl="1"/>
            <a:r>
              <a:rPr lang="pl-PL" dirty="0"/>
              <a:t>Wypunktowanie w tekście blokowym 14pt. </a:t>
            </a:r>
            <a:r>
              <a:rPr lang="pl-PL" dirty="0" err="1"/>
              <a:t>Sitmet</a:t>
            </a:r>
            <a:r>
              <a:rPr lang="pl-PL" dirty="0"/>
              <a:t> </a:t>
            </a:r>
            <a:r>
              <a:rPr lang="pl-PL" dirty="0" err="1"/>
              <a:t>matis</a:t>
            </a:r>
            <a:r>
              <a:rPr lang="pl-PL" dirty="0"/>
              <a:t> </a:t>
            </a:r>
            <a:r>
              <a:rPr lang="pl-PL" dirty="0" err="1"/>
              <a:t>idortor</a:t>
            </a:r>
            <a:endParaRPr lang="pl-PL" dirty="0"/>
          </a:p>
          <a:p>
            <a:pPr lvl="2"/>
            <a:r>
              <a:rPr lang="pl-PL" dirty="0"/>
              <a:t>Przypis 10pt. Dodatkowy tekst. </a:t>
            </a:r>
            <a:r>
              <a:rPr lang="pl-PL" dirty="0" err="1"/>
              <a:t>Imperdiet</a:t>
            </a:r>
            <a:r>
              <a:rPr lang="pl-PL" dirty="0"/>
              <a:t> </a:t>
            </a:r>
            <a:r>
              <a:rPr lang="pl-PL" dirty="0" err="1"/>
              <a:t>orci</a:t>
            </a:r>
            <a:r>
              <a:rPr lang="pl-PL" dirty="0"/>
              <a:t> </a:t>
            </a:r>
            <a:r>
              <a:rPr lang="pl-PL" dirty="0" err="1"/>
              <a:t>ultricies</a:t>
            </a:r>
            <a:r>
              <a:rPr lang="pl-PL" dirty="0"/>
              <a:t>. </a:t>
            </a:r>
            <a:r>
              <a:rPr lang="pl-PL" dirty="0" err="1"/>
              <a:t>Integer</a:t>
            </a:r>
            <a:r>
              <a:rPr lang="pl-PL" dirty="0"/>
              <a:t> </a:t>
            </a:r>
            <a:r>
              <a:rPr lang="pl-PL" dirty="0" err="1"/>
              <a:t>ut</a:t>
            </a:r>
            <a:endParaRPr lang="pl-PL" dirty="0"/>
          </a:p>
        </p:txBody>
      </p:sp>
      <p:sp>
        <p:nvSpPr>
          <p:cNvPr id="13" name="Symbol zastępczy obrazu 3">
            <a:extLst>
              <a:ext uri="{FF2B5EF4-FFF2-40B4-BE49-F238E27FC236}">
                <a16:creationId xmlns:a16="http://schemas.microsoft.com/office/drawing/2014/main" id="{99A7EFBC-8A50-8940-B864-DA11D15EBD4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86867" y="1422400"/>
            <a:ext cx="8078162" cy="4697413"/>
          </a:xfrm>
        </p:spPr>
        <p:txBody>
          <a:bodyPr>
            <a:normAutofit/>
          </a:bodyPr>
          <a:lstStyle>
            <a:lvl1pPr algn="ctr">
              <a:defRPr sz="280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r>
              <a:rPr lang="pl-PL" dirty="0"/>
              <a:t>obraz</a:t>
            </a:r>
          </a:p>
        </p:txBody>
      </p:sp>
      <p:pic>
        <p:nvPicPr>
          <p:cNvPr id="15" name="Grafika 14">
            <a:extLst>
              <a:ext uri="{FF2B5EF4-FFF2-40B4-BE49-F238E27FC236}">
                <a16:creationId xmlns:a16="http://schemas.microsoft.com/office/drawing/2014/main" id="{D73A4497-B48B-484B-AD3C-1BAD5DF0F5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574674" y="-4175"/>
            <a:ext cx="11042623" cy="169366"/>
          </a:xfrm>
          <a:prstGeom prst="rect">
            <a:avLst/>
          </a:prstGeom>
        </p:spPr>
      </p:pic>
      <p:pic>
        <p:nvPicPr>
          <p:cNvPr id="16" name="Grafika 15">
            <a:extLst>
              <a:ext uri="{FF2B5EF4-FFF2-40B4-BE49-F238E27FC236}">
                <a16:creationId xmlns:a16="http://schemas.microsoft.com/office/drawing/2014/main" id="{E52E5A65-7E39-8648-8E35-486AF5DE2E8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6760029" y="6688462"/>
            <a:ext cx="4857268" cy="169538"/>
          </a:xfrm>
          <a:prstGeom prst="rect">
            <a:avLst/>
          </a:prstGeom>
        </p:spPr>
      </p:pic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19F5D72-3FF7-9D41-9E9B-0B97359685C7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7A467512-7B1E-864E-9008-E262F301AC1F}" type="datetime1">
              <a:rPr lang="pl-PL" smtClean="0"/>
              <a:t>28.06.2023</a:t>
            </a:fld>
            <a:endParaRPr lang="pl-PL" sz="90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B37E59F-020C-BD42-972A-AE181A83B738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pl-PL"/>
              <a:t>Tytuł prezentacji</a:t>
            </a:r>
          </a:p>
        </p:txBody>
      </p:sp>
      <p:sp>
        <p:nvSpPr>
          <p:cNvPr id="10" name="Symbol zastępczy numeru slajdu 9">
            <a:extLst>
              <a:ext uri="{FF2B5EF4-FFF2-40B4-BE49-F238E27FC236}">
                <a16:creationId xmlns:a16="http://schemas.microsoft.com/office/drawing/2014/main" id="{10B67F8A-3BD3-3E44-AD0C-91FC278AA861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C8AFD4CC-4BBD-4C07-AFFB-A771E82912FD}" type="slidenum">
              <a:rPr lang="pl-PL" smtClean="0"/>
              <a:pPr/>
              <a:t>‹#›</a:t>
            </a:fld>
            <a:endParaRPr lang="pl-PL" sz="900"/>
          </a:p>
        </p:txBody>
      </p:sp>
    </p:spTree>
    <p:extLst>
      <p:ext uri="{BB962C8B-B14F-4D97-AF65-F5344CB8AC3E}">
        <p14:creationId xmlns:p14="http://schemas.microsoft.com/office/powerpoint/2010/main" val="706453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39157-DA80-D3DD-0381-D2A04F5D0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DC7D3-9317-050B-F8E9-4F1D4619F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99449-03DC-5A74-917C-1A8D37BF2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CBC6-0C64-425C-8C6B-BD65ABECAD0F}" type="datetimeFigureOut">
              <a:rPr lang="sk-SK" smtClean="0"/>
              <a:t>28. 6. 2023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4D898-D598-ABC7-3D15-E0ACAD7F2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F9398-38F1-CB1C-4493-E680CAF33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3B45-0DAC-4BE1-A7F6-C38F307212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66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15A73-90D7-2616-77BA-33B222BFD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92EDE7-3568-1EE8-D7DF-8A1C0737A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139DB-EF97-C9A8-DB9A-840C8CE4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CBC6-0C64-425C-8C6B-BD65ABECAD0F}" type="datetimeFigureOut">
              <a:rPr lang="sk-SK" smtClean="0"/>
              <a:t>28. 6. 2023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E77E7-F4CD-F598-4537-4FA99BD05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A295D-3B68-3883-E689-0DE5E4F27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3B45-0DAC-4BE1-A7F6-C38F307212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5890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C05C-958B-35A1-A9C9-F0D26D528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F0C9E-85FA-FC1F-8713-54F5E3C3F9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7D4C08-E10F-D979-BF21-5E38D5B34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D9A30-2288-2C0E-C86C-376279B09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CBC6-0C64-425C-8C6B-BD65ABECAD0F}" type="datetimeFigureOut">
              <a:rPr lang="sk-SK" smtClean="0"/>
              <a:t>28. 6. 2023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25E7C6-AA24-C8B6-C299-D0D06965C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4008E5-2DCD-EB45-36DE-BF7DB911F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3B45-0DAC-4BE1-A7F6-C38F307212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661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EA958-B0A9-7E77-53B6-F7292FAFF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CE7B1-529A-789B-B70E-A96ECCA3D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196A4F-0356-F1E6-52AE-1AC706DD1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594B90-0B41-C5E8-4AE4-9B6FA5BB5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686281-D7E2-7D20-2466-CEB5B0279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A1374-FC7F-7E85-09C8-4FCEBDC8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CBC6-0C64-425C-8C6B-BD65ABECAD0F}" type="datetimeFigureOut">
              <a:rPr lang="sk-SK" smtClean="0"/>
              <a:t>28. 6. 2023</a:t>
            </a:fld>
            <a:endParaRPr lang="sk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B5568F-4932-C4A0-BAC4-8F3A90631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C16AD0-5141-8D9C-51D1-B784351BF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3B45-0DAC-4BE1-A7F6-C38F307212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442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27337-68DF-9977-6882-53CD25878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D3280-D3B7-F9F7-AF61-DCF844B36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CBC6-0C64-425C-8C6B-BD65ABECAD0F}" type="datetimeFigureOut">
              <a:rPr lang="sk-SK" smtClean="0"/>
              <a:t>28. 6. 2023</a:t>
            </a:fld>
            <a:endParaRPr lang="sk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016F2B-AB17-0A9D-70E3-881516CE7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38C48F-731E-7F0D-7FCF-F5E1AF47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3B45-0DAC-4BE1-A7F6-C38F307212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743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D4A61F-7B51-318F-585C-33589D052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CBC6-0C64-425C-8C6B-BD65ABECAD0F}" type="datetimeFigureOut">
              <a:rPr lang="sk-SK" smtClean="0"/>
              <a:t>28. 6. 2023</a:t>
            </a:fld>
            <a:endParaRPr lang="sk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578AE4-8A8A-EDC4-4DFC-66603E097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A0037-05E0-4796-2647-0338CA890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3B45-0DAC-4BE1-A7F6-C38F307212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9048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71F61-4CB6-20BA-2772-90F13A597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543A3-970D-7F1B-7B52-7CF7BD3AB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265C5-DB88-8C5E-5FD7-D85A22A32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DC1C72-35D6-0647-B204-45F91FBA3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CBC6-0C64-425C-8C6B-BD65ABECAD0F}" type="datetimeFigureOut">
              <a:rPr lang="sk-SK" smtClean="0"/>
              <a:t>28. 6. 2023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175F6-4160-6DB5-CE89-2995A7C27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E95D4-B716-97EC-784C-DB457D874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3B45-0DAC-4BE1-A7F6-C38F307212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0673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F5AEA-041F-CF35-B9A1-86EB72F3C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5DF204-794C-5A91-32FE-BEB7DDD458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979579-6385-A715-8952-F9C5EAC65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75EEF3-7191-1CE6-0B99-4980193A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CBC6-0C64-425C-8C6B-BD65ABECAD0F}" type="datetimeFigureOut">
              <a:rPr lang="sk-SK" smtClean="0"/>
              <a:t>28. 6. 2023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254D9E-4391-93C0-AA92-EE961F6D0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B638A9-A015-B40B-247F-F41EFA43B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3B45-0DAC-4BE1-A7F6-C38F307212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4560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61D873-1A49-97F0-4091-3F7C43AE0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A6263-FF7C-9969-08B4-0806E390C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B3DE9-3CA2-E292-092B-167073AB74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ECBC6-0C64-425C-8C6B-BD65ABECAD0F}" type="datetimeFigureOut">
              <a:rPr lang="sk-SK" smtClean="0"/>
              <a:t>28. 6. 2023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1078F-7850-FF76-126D-E60DFC3C6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A3872-1674-94AE-5219-98711BA428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83B45-0DAC-4BE1-A7F6-C38F30721245}" type="slidenum">
              <a:rPr lang="sk-SK" smtClean="0"/>
              <a:t>‹#›</a:t>
            </a:fld>
            <a:endParaRPr lang="sk-SK"/>
          </a:p>
        </p:txBody>
      </p:sp>
      <p:sp>
        <p:nvSpPr>
          <p:cNvPr id="7" name="MSIPCMContentMarking" descr="{&quot;HashCode&quot;:1389699898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5BE306CC-E89F-573D-A1D0-E4BEC5610549}"/>
              </a:ext>
            </a:extLst>
          </p:cNvPr>
          <p:cNvSpPr txBox="1"/>
          <p:nvPr userDrawn="1"/>
        </p:nvSpPr>
        <p:spPr>
          <a:xfrm>
            <a:off x="0" y="0"/>
            <a:ext cx="5746066" cy="35218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endParaRPr lang="sk-SK" sz="8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sk-SK" sz="800">
                <a:solidFill>
                  <a:srgbClr val="000000"/>
                </a:solidFill>
                <a:latin typeface="Calibri" panose="020F0502020204030204" pitchFamily="34" charset="0"/>
              </a:rPr>
              <a:t>                 Informacje Służbowe podmiotu z Grupy mBank - objęte ochroną | mBank Groups entity Business information - protected</a:t>
            </a:r>
          </a:p>
        </p:txBody>
      </p:sp>
    </p:spTree>
    <p:extLst>
      <p:ext uri="{BB962C8B-B14F-4D97-AF65-F5344CB8AC3E}">
        <p14:creationId xmlns:p14="http://schemas.microsoft.com/office/powerpoint/2010/main" val="2093602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objekt pre číslo snímky 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C8AFD4CC-4BBD-4C07-AFFB-A771E82912FD}" type="slidenum">
              <a:rPr lang="pl-PL" smtClean="0"/>
              <a:pPr/>
              <a:t>1</a:t>
            </a:fld>
            <a:endParaRPr lang="pl-PL" sz="900" dirty="0"/>
          </a:p>
        </p:txBody>
      </p:sp>
      <p:pic>
        <p:nvPicPr>
          <p:cNvPr id="10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219" y="1825621"/>
            <a:ext cx="5479308" cy="2671162"/>
          </a:xfrm>
          <a:prstGeom prst="rect">
            <a:avLst/>
          </a:prstGeom>
        </p:spPr>
      </p:pic>
      <p:sp>
        <p:nvSpPr>
          <p:cNvPr id="11" name="Nadpis 3"/>
          <p:cNvSpPr>
            <a:spLocks noGrp="1"/>
          </p:cNvSpPr>
          <p:nvPr>
            <p:ph type="title"/>
          </p:nvPr>
        </p:nvSpPr>
        <p:spPr>
          <a:xfrm>
            <a:off x="328266" y="308575"/>
            <a:ext cx="11665527" cy="816316"/>
          </a:xfrm>
        </p:spPr>
        <p:txBody>
          <a:bodyPr>
            <a:normAutofit/>
          </a:bodyPr>
          <a:lstStyle/>
          <a:p>
            <a:r>
              <a:rPr lang="sk-SK" sz="2400" dirty="0"/>
              <a:t>Vzťahoví manažéri mBank</a:t>
            </a:r>
          </a:p>
        </p:txBody>
      </p:sp>
      <p:sp>
        <p:nvSpPr>
          <p:cNvPr id="8" name="Obdĺžnik 7"/>
          <p:cNvSpPr/>
          <p:nvPr/>
        </p:nvSpPr>
        <p:spPr>
          <a:xfrm>
            <a:off x="8905472" y="1727276"/>
            <a:ext cx="24318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Prešovský kraj </a:t>
            </a:r>
          </a:p>
          <a:p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Lucia </a:t>
            </a:r>
            <a:r>
              <a:rPr lang="sk-SK" sz="1600" b="1" dirty="0" err="1">
                <a:solidFill>
                  <a:srgbClr val="000000"/>
                </a:solidFill>
                <a:latin typeface="mBank" panose="00000500000000000000" pitchFamily="2" charset="-18"/>
              </a:rPr>
              <a:t>Gromošová</a:t>
            </a:r>
            <a:endParaRPr lang="sk-SK" sz="1600" dirty="0">
              <a:solidFill>
                <a:srgbClr val="000000"/>
              </a:solidFill>
              <a:latin typeface="mBank" panose="00000500000000000000" pitchFamily="2" charset="-18"/>
            </a:endParaRPr>
          </a:p>
          <a:p>
            <a:r>
              <a:rPr lang="de-DE" sz="1600" dirty="0">
                <a:solidFill>
                  <a:srgbClr val="000000"/>
                </a:solidFill>
                <a:latin typeface="mBank" panose="00000500000000000000" pitchFamily="2" charset="-18"/>
              </a:rPr>
              <a:t>Tel.: +421 915 330 644 </a:t>
            </a:r>
          </a:p>
        </p:txBody>
      </p:sp>
      <p:sp>
        <p:nvSpPr>
          <p:cNvPr id="13" name="Obdĺžnik 12"/>
          <p:cNvSpPr/>
          <p:nvPr/>
        </p:nvSpPr>
        <p:spPr>
          <a:xfrm>
            <a:off x="8814381" y="3627872"/>
            <a:ext cx="27743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Košický kraj</a:t>
            </a:r>
          </a:p>
          <a:p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Matúš Kolinčák </a:t>
            </a:r>
            <a:endParaRPr lang="sk-SK" sz="1600" dirty="0">
              <a:solidFill>
                <a:srgbClr val="000000"/>
              </a:solidFill>
              <a:latin typeface="mBank" panose="00000500000000000000" pitchFamily="2" charset="-18"/>
            </a:endParaRPr>
          </a:p>
          <a:p>
            <a:r>
              <a:rPr lang="de-DE" sz="1600" dirty="0">
                <a:solidFill>
                  <a:srgbClr val="000000"/>
                </a:solidFill>
                <a:latin typeface="mBank" panose="00000500000000000000" pitchFamily="2" charset="-18"/>
              </a:rPr>
              <a:t>Tel.: +421 918 326 769 </a:t>
            </a:r>
          </a:p>
        </p:txBody>
      </p:sp>
      <p:sp>
        <p:nvSpPr>
          <p:cNvPr id="14" name="Obdĺžnik 13"/>
          <p:cNvSpPr/>
          <p:nvPr/>
        </p:nvSpPr>
        <p:spPr>
          <a:xfrm>
            <a:off x="6658370" y="5081927"/>
            <a:ext cx="27743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Banskobystrický kraj</a:t>
            </a:r>
          </a:p>
          <a:p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Michal Ho </a:t>
            </a:r>
            <a:endParaRPr lang="sk-SK" sz="1600" dirty="0">
              <a:solidFill>
                <a:srgbClr val="000000"/>
              </a:solidFill>
              <a:latin typeface="mBank" panose="00000500000000000000" pitchFamily="2" charset="-18"/>
            </a:endParaRPr>
          </a:p>
          <a:p>
            <a:r>
              <a:rPr lang="de-DE" sz="1600" dirty="0">
                <a:solidFill>
                  <a:srgbClr val="000000"/>
                </a:solidFill>
                <a:latin typeface="mBank" panose="00000500000000000000" pitchFamily="2" charset="-18"/>
              </a:rPr>
              <a:t>Tel.: +421 908 978 784 </a:t>
            </a:r>
          </a:p>
        </p:txBody>
      </p:sp>
      <p:sp>
        <p:nvSpPr>
          <p:cNvPr id="15" name="Obdĺžnik 14"/>
          <p:cNvSpPr/>
          <p:nvPr/>
        </p:nvSpPr>
        <p:spPr>
          <a:xfrm>
            <a:off x="5521297" y="73172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Žilinský kraj</a:t>
            </a:r>
          </a:p>
          <a:p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Miloslav </a:t>
            </a:r>
            <a:r>
              <a:rPr lang="sk-SK" sz="1600" b="1" dirty="0" err="1">
                <a:solidFill>
                  <a:srgbClr val="000000"/>
                </a:solidFill>
                <a:latin typeface="mBank" panose="00000500000000000000" pitchFamily="2" charset="-18"/>
              </a:rPr>
              <a:t>Helík</a:t>
            </a:r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 </a:t>
            </a:r>
            <a:endParaRPr lang="sk-SK" sz="1600" dirty="0">
              <a:solidFill>
                <a:srgbClr val="000000"/>
              </a:solidFill>
              <a:latin typeface="mBank" panose="00000500000000000000" pitchFamily="2" charset="-18"/>
            </a:endParaRPr>
          </a:p>
          <a:p>
            <a:r>
              <a:rPr lang="de-DE" sz="1600" dirty="0">
                <a:solidFill>
                  <a:srgbClr val="000000"/>
                </a:solidFill>
                <a:latin typeface="mBank" panose="00000500000000000000" pitchFamily="2" charset="-18"/>
              </a:rPr>
              <a:t>Tel.: +421 915 392 982 </a:t>
            </a:r>
          </a:p>
        </p:txBody>
      </p:sp>
      <p:sp>
        <p:nvSpPr>
          <p:cNvPr id="16" name="Obdĺžnik 15"/>
          <p:cNvSpPr/>
          <p:nvPr/>
        </p:nvSpPr>
        <p:spPr>
          <a:xfrm>
            <a:off x="4067155" y="5154541"/>
            <a:ext cx="2932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Nitriansky kraj</a:t>
            </a:r>
          </a:p>
          <a:p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Natália </a:t>
            </a:r>
            <a:r>
              <a:rPr lang="sk-SK" sz="1600" b="1" dirty="0" err="1">
                <a:solidFill>
                  <a:srgbClr val="000000"/>
                </a:solidFill>
                <a:latin typeface="mBank" panose="00000500000000000000" pitchFamily="2" charset="-18"/>
              </a:rPr>
              <a:t>Kovalinková</a:t>
            </a:r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 </a:t>
            </a:r>
            <a:endParaRPr lang="sk-SK" sz="1600" dirty="0">
              <a:solidFill>
                <a:srgbClr val="000000"/>
              </a:solidFill>
              <a:latin typeface="mBank" panose="00000500000000000000" pitchFamily="2" charset="-18"/>
            </a:endParaRPr>
          </a:p>
          <a:p>
            <a:r>
              <a:rPr lang="de-DE" sz="1600" dirty="0">
                <a:solidFill>
                  <a:srgbClr val="000000"/>
                </a:solidFill>
                <a:latin typeface="mBank" panose="00000500000000000000" pitchFamily="2" charset="-18"/>
              </a:rPr>
              <a:t>Tel.: +421 917 334 483 </a:t>
            </a:r>
          </a:p>
        </p:txBody>
      </p:sp>
      <p:sp>
        <p:nvSpPr>
          <p:cNvPr id="17" name="Obdĺžnik 16"/>
          <p:cNvSpPr/>
          <p:nvPr/>
        </p:nvSpPr>
        <p:spPr>
          <a:xfrm>
            <a:off x="3036018" y="731721"/>
            <a:ext cx="22883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Trenčiansky kraj Matej Janoviak </a:t>
            </a:r>
            <a:endParaRPr lang="sk-SK" sz="1600" dirty="0">
              <a:solidFill>
                <a:srgbClr val="000000"/>
              </a:solidFill>
              <a:latin typeface="mBank" panose="00000500000000000000" pitchFamily="2" charset="-18"/>
            </a:endParaRPr>
          </a:p>
          <a:p>
            <a:r>
              <a:rPr lang="de-DE" sz="1600" dirty="0">
                <a:solidFill>
                  <a:srgbClr val="000000"/>
                </a:solidFill>
                <a:latin typeface="mBank" panose="00000500000000000000" pitchFamily="2" charset="-18"/>
              </a:rPr>
              <a:t>Tel.: +421 917 149 605 </a:t>
            </a:r>
          </a:p>
        </p:txBody>
      </p:sp>
      <p:sp>
        <p:nvSpPr>
          <p:cNvPr id="26" name="Obdĺžnik 25">
            <a:extLst>
              <a:ext uri="{FF2B5EF4-FFF2-40B4-BE49-F238E27FC236}">
                <a16:creationId xmlns:a16="http://schemas.microsoft.com/office/drawing/2014/main" id="{629612AC-7FD7-4E9A-906F-BF10CA92F348}"/>
              </a:ext>
            </a:extLst>
          </p:cNvPr>
          <p:cNvSpPr/>
          <p:nvPr/>
        </p:nvSpPr>
        <p:spPr>
          <a:xfrm>
            <a:off x="286663" y="2846217"/>
            <a:ext cx="38935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Bratislavský kraj</a:t>
            </a:r>
          </a:p>
          <a:p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Trnavský kraj</a:t>
            </a:r>
          </a:p>
          <a:p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+ vzťahy s centrálami</a:t>
            </a:r>
          </a:p>
          <a:p>
            <a:endParaRPr lang="sk-SK" sz="1600" b="1" dirty="0">
              <a:solidFill>
                <a:srgbClr val="000000"/>
              </a:solidFill>
              <a:latin typeface="mBank" panose="00000500000000000000" pitchFamily="2" charset="-18"/>
            </a:endParaRPr>
          </a:p>
          <a:p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Tomáš Sysel</a:t>
            </a:r>
            <a:endParaRPr lang="sk-SK" sz="1600" dirty="0">
              <a:solidFill>
                <a:srgbClr val="000000"/>
              </a:solidFill>
              <a:latin typeface="mBank" panose="00000500000000000000" pitchFamily="2" charset="-18"/>
            </a:endParaRPr>
          </a:p>
          <a:p>
            <a:r>
              <a:rPr lang="de-DE" sz="1600" dirty="0">
                <a:solidFill>
                  <a:srgbClr val="000000"/>
                </a:solidFill>
                <a:latin typeface="mBank" panose="00000500000000000000" pitchFamily="2" charset="-18"/>
              </a:rPr>
              <a:t>Tel.: +421 9</a:t>
            </a:r>
            <a:r>
              <a:rPr lang="sk-SK" sz="1600" dirty="0">
                <a:solidFill>
                  <a:srgbClr val="000000"/>
                </a:solidFill>
                <a:latin typeface="mBank" panose="00000500000000000000" pitchFamily="2" charset="-18"/>
              </a:rPr>
              <a:t>15 827 016</a:t>
            </a:r>
          </a:p>
          <a:p>
            <a:r>
              <a:rPr lang="sk-SK" sz="1600" b="1" dirty="0">
                <a:solidFill>
                  <a:srgbClr val="000000"/>
                </a:solidFill>
                <a:latin typeface="mBank" panose="00000500000000000000" pitchFamily="2" charset="-18"/>
              </a:rPr>
              <a:t>Csaba Duba</a:t>
            </a:r>
            <a:endParaRPr lang="sk-SK" sz="1600" dirty="0">
              <a:solidFill>
                <a:srgbClr val="000000"/>
              </a:solidFill>
              <a:latin typeface="mBank" panose="00000500000000000000" pitchFamily="2" charset="-18"/>
            </a:endParaRPr>
          </a:p>
          <a:p>
            <a:r>
              <a:rPr lang="de-DE" sz="1600" dirty="0">
                <a:solidFill>
                  <a:srgbClr val="000000"/>
                </a:solidFill>
                <a:latin typeface="mBank" panose="00000500000000000000" pitchFamily="2" charset="-18"/>
              </a:rPr>
              <a:t>Tel.: +421 9</a:t>
            </a:r>
            <a:r>
              <a:rPr lang="sk-SK" sz="1600" dirty="0">
                <a:solidFill>
                  <a:srgbClr val="000000"/>
                </a:solidFill>
                <a:latin typeface="mBank" panose="00000500000000000000" pitchFamily="2" charset="-18"/>
              </a:rPr>
              <a:t>15 826 695</a:t>
            </a:r>
            <a:endParaRPr lang="de-DE" sz="1600" dirty="0">
              <a:solidFill>
                <a:srgbClr val="000000"/>
              </a:solidFill>
              <a:latin typeface="mBank" panose="00000500000000000000" pitchFamily="2" charset="-18"/>
            </a:endParaRPr>
          </a:p>
          <a:p>
            <a:endParaRPr lang="de-DE" sz="1600" dirty="0">
              <a:solidFill>
                <a:srgbClr val="000000"/>
              </a:solidFill>
              <a:latin typeface="mBank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05736148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mBank</vt:lpstr>
      <vt:lpstr>Montserrat SemiBold</vt:lpstr>
      <vt:lpstr>Wingdings</vt:lpstr>
      <vt:lpstr>Office Theme</vt:lpstr>
      <vt:lpstr>Vzťahoví manažéri mBank</vt:lpstr>
    </vt:vector>
  </TitlesOfParts>
  <Company>mBank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Vzťahoví manažéri mBank</dc:title>
  <dc:creator>Lasso, Martin (mBank/OSK)</dc:creator>
  <cp:lastModifiedBy>Lasso, Martin (mBank/OSK)</cp:lastModifiedBy>
  <cp:revision>1</cp:revision>
  <dcterms:created xsi:type="dcterms:W3CDTF">2023-06-28T13:39:06Z</dcterms:created>
  <dcterms:modified xsi:type="dcterms:W3CDTF">2023-06-28T13:39:36Z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5b65afd-6ea5-476e-a61a-9d993387407d_Enabled">
    <vt:lpwstr>true</vt:lpwstr>
  </property>
  <property fmtid="{D5CDD505-2E9C-101B-9397-08002B2CF9AE}" pid="3" name="MSIP_Label_c5b65afd-6ea5-476e-a61a-9d993387407d_SetDate">
    <vt:lpwstr>2023-06-28T13:39:36Z</vt:lpwstr>
  </property>
  <property fmtid="{D5CDD505-2E9C-101B-9397-08002B2CF9AE}" pid="4" name="MSIP_Label_c5b65afd-6ea5-476e-a61a-9d993387407d_Method">
    <vt:lpwstr>Standard</vt:lpwstr>
  </property>
  <property fmtid="{D5CDD505-2E9C-101B-9397-08002B2CF9AE}" pid="5" name="MSIP_Label_c5b65afd-6ea5-476e-a61a-9d993387407d_Name">
    <vt:lpwstr>RMSProd31</vt:lpwstr>
  </property>
  <property fmtid="{D5CDD505-2E9C-101B-9397-08002B2CF9AE}" pid="6" name="MSIP_Label_c5b65afd-6ea5-476e-a61a-9d993387407d_SiteId">
    <vt:lpwstr>870a70bc-da20-400b-a46d-2df3fe44e4f3</vt:lpwstr>
  </property>
  <property fmtid="{D5CDD505-2E9C-101B-9397-08002B2CF9AE}" pid="7" name="MSIP_Label_c5b65afd-6ea5-476e-a61a-9d993387407d_ActionId">
    <vt:lpwstr>84a0334b-5273-42d7-a3ef-aefd771516fa</vt:lpwstr>
  </property>
  <property fmtid="{D5CDD505-2E9C-101B-9397-08002B2CF9AE}" pid="8" name="MSIP_Label_c5b65afd-6ea5-476e-a61a-9d993387407d_ContentBits">
    <vt:lpwstr>1</vt:lpwstr>
  </property>
</Properties>
</file>