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305" r:id="rId3"/>
    <p:sldId id="303" r:id="rId4"/>
    <p:sldId id="260" r:id="rId5"/>
    <p:sldId id="297" r:id="rId6"/>
    <p:sldId id="298" r:id="rId7"/>
    <p:sldId id="299" r:id="rId8"/>
    <p:sldId id="300" r:id="rId9"/>
    <p:sldId id="301" r:id="rId10"/>
    <p:sldId id="304" r:id="rId11"/>
    <p:sldId id="291" r:id="rId12"/>
    <p:sldId id="29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94" r:id="rId23"/>
    <p:sldId id="295" r:id="rId24"/>
    <p:sldId id="290" r:id="rId25"/>
    <p:sldId id="283" r:id="rId26"/>
    <p:sldId id="287" r:id="rId27"/>
    <p:sldId id="288" r:id="rId28"/>
    <p:sldId id="285" r:id="rId29"/>
    <p:sldId id="270" r:id="rId30"/>
    <p:sldId id="273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Rubik" pitchFamily="2" charset="-79"/>
      <p:regular r:id="rId38"/>
      <p:bold r:id="rId39"/>
      <p:italic r:id="rId40"/>
      <p:boldItalic r:id="rId41"/>
    </p:embeddedFont>
    <p:embeddedFont>
      <p:font typeface="Rubik Light" pitchFamily="2" charset="-79"/>
      <p:regular r:id="rId42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52"/>
    <a:srgbClr val="F49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9"/>
    <p:restoredTop sz="94702"/>
  </p:normalViewPr>
  <p:slideViewPr>
    <p:cSldViewPr snapToGrid="0" snapToObjects="1">
      <p:cViewPr varScale="1">
        <p:scale>
          <a:sx n="100" d="100"/>
          <a:sy n="100" d="100"/>
        </p:scale>
        <p:origin x="12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neuhuliak\prezentacie\odporucanie%20kratkodobej%20rezerv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600" dirty="0">
                <a:solidFill>
                  <a:schemeClr val="tx1"/>
                </a:solidFill>
              </a:rPr>
              <a:t>Odporúčanie pre krátkodobú</a:t>
            </a:r>
            <a:r>
              <a:rPr lang="sk-SK" sz="3600" baseline="0" dirty="0">
                <a:solidFill>
                  <a:schemeClr val="tx1"/>
                </a:solidFill>
              </a:rPr>
              <a:t> rezervu</a:t>
            </a:r>
            <a:endParaRPr lang="sk-SK" sz="3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4.3580620555062788E-2"/>
          <c:y val="0.12910858377219414"/>
          <c:w val="0.94723585364171536"/>
          <c:h val="0.68965745031526726"/>
        </c:manualLayout>
      </c:layout>
      <c:lineChart>
        <c:grouping val="percentStacked"/>
        <c:varyColors val="0"/>
        <c:ser>
          <c:idx val="0"/>
          <c:order val="0"/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cat>
            <c:numRef>
              <c:f>Sheet1!$G$6:$M$6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Sheet1!$G$5:$M$5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43-4DD0-BA04-A3D553A7798C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Sheet1!$G$6:$M$6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Sheet1!$G$6:$M$6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43-4DD0-BA04-A3D553A77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483808"/>
        <c:axId val="1760342144"/>
      </c:lineChart>
      <c:catAx>
        <c:axId val="18124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760342144"/>
        <c:crosses val="autoZero"/>
        <c:auto val="1"/>
        <c:lblAlgn val="ctr"/>
        <c:lblOffset val="100"/>
        <c:noMultiLvlLbl val="0"/>
      </c:catAx>
      <c:valAx>
        <c:axId val="1760342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124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0.10719</cdr:x>
      <cdr:y>0.49602</cdr:y>
    </cdr:from>
    <cdr:to>
      <cdr:x>0.64529</cdr:x>
      <cdr:y>0.60477</cdr:y>
    </cdr:to>
    <cdr:sp macro="" textlink="">
      <cdr:nvSpPr>
        <cdr:cNvPr id="2" name="Arrow: Left-Right 1">
          <a:extLst xmlns:a="http://schemas.openxmlformats.org/drawingml/2006/main">
            <a:ext uri="{FF2B5EF4-FFF2-40B4-BE49-F238E27FC236}">
              <a16:creationId xmlns:a16="http://schemas.microsoft.com/office/drawing/2014/main" id="{A24E5C4A-A2E5-8EA9-7AF2-3D25565ED45B}"/>
            </a:ext>
          </a:extLst>
        </cdr:cNvPr>
        <cdr:cNvSpPr/>
      </cdr:nvSpPr>
      <cdr:spPr>
        <a:xfrm xmlns:a="http://schemas.openxmlformats.org/drawingml/2006/main" flipV="1">
          <a:off x="1185864" y="1781176"/>
          <a:ext cx="5953125" cy="390525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k-SK"/>
        </a:p>
      </cdr:txBody>
    </cdr:sp>
  </cdr:relSizeAnchor>
  <cdr:relSizeAnchor xmlns:cdr="http://schemas.openxmlformats.org/drawingml/2006/chartDrawing">
    <cdr:from>
      <cdr:x>0.31554</cdr:x>
      <cdr:y>0.33422</cdr:y>
    </cdr:from>
    <cdr:to>
      <cdr:x>0.52561</cdr:x>
      <cdr:y>0.51724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3D75838-3FD6-C73C-C780-9B109BEA1450}"/>
            </a:ext>
          </a:extLst>
        </cdr:cNvPr>
        <cdr:cNvSpPr txBox="1"/>
      </cdr:nvSpPr>
      <cdr:spPr>
        <a:xfrm xmlns:a="http://schemas.openxmlformats.org/drawingml/2006/main">
          <a:off x="3490914" y="1200151"/>
          <a:ext cx="232410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3200"/>
            <a:t>IAD PRF</a:t>
          </a:r>
        </a:p>
      </cdr:txBody>
    </cdr:sp>
  </cdr:relSizeAnchor>
  <cdr:relSizeAnchor xmlns:cdr="http://schemas.openxmlformats.org/drawingml/2006/chartDrawing">
    <cdr:from>
      <cdr:x>0.57387</cdr:x>
      <cdr:y>0.25858</cdr:y>
    </cdr:from>
    <cdr:to>
      <cdr:x>0.98701</cdr:x>
      <cdr:y>0.44161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AA5AC52-DE09-6601-FBB0-A9B804688D32}"/>
            </a:ext>
          </a:extLst>
        </cdr:cNvPr>
        <cdr:cNvSpPr txBox="1"/>
      </cdr:nvSpPr>
      <cdr:spPr>
        <a:xfrm xmlns:a="http://schemas.openxmlformats.org/drawingml/2006/main">
          <a:off x="6881813" y="1229024"/>
          <a:ext cx="4954386" cy="869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3200" dirty="0"/>
            <a:t>IAD PRF </a:t>
          </a:r>
          <a:r>
            <a:rPr lang="en-US" sz="3200" dirty="0"/>
            <a:t>&amp; </a:t>
          </a:r>
          <a:r>
            <a:rPr lang="en-US" sz="3200" dirty="0" err="1"/>
            <a:t>Dlhopi</a:t>
          </a:r>
          <a:r>
            <a:rPr lang="sk-SK" sz="3200" dirty="0"/>
            <a:t>s</a:t>
          </a:r>
          <a:r>
            <a:rPr lang="en-US" sz="3200" dirty="0"/>
            <a:t>. </a:t>
          </a:r>
          <a:r>
            <a:rPr lang="en-US" sz="3200" dirty="0" err="1"/>
            <a:t>strat</a:t>
          </a:r>
          <a:r>
            <a:rPr lang="sk-SK" sz="3200" dirty="0" err="1"/>
            <a:t>égie</a:t>
          </a:r>
          <a:endParaRPr lang="sk-SK" sz="3200" dirty="0"/>
        </a:p>
      </cdr:txBody>
    </cdr:sp>
  </cdr:relSizeAnchor>
  <cdr:relSizeAnchor xmlns:cdr="http://schemas.openxmlformats.org/drawingml/2006/chartDrawing">
    <cdr:from>
      <cdr:x>0.65078</cdr:x>
      <cdr:y>0.39659</cdr:y>
    </cdr:from>
    <cdr:to>
      <cdr:x>0.79137</cdr:x>
      <cdr:y>0.51883</cdr:y>
    </cdr:to>
    <cdr:sp macro="" textlink="">
      <cdr:nvSpPr>
        <cdr:cNvPr id="5" name="Arrow: Left-Right 4">
          <a:extLst xmlns:a="http://schemas.openxmlformats.org/drawingml/2006/main">
            <a:ext uri="{FF2B5EF4-FFF2-40B4-BE49-F238E27FC236}">
              <a16:creationId xmlns:a16="http://schemas.microsoft.com/office/drawing/2014/main" id="{35619FDE-12B9-B591-3F33-332A3B0252E0}"/>
            </a:ext>
          </a:extLst>
        </cdr:cNvPr>
        <cdr:cNvSpPr/>
      </cdr:nvSpPr>
      <cdr:spPr>
        <a:xfrm xmlns:a="http://schemas.openxmlformats.org/drawingml/2006/main">
          <a:off x="7804150" y="1884983"/>
          <a:ext cx="1685926" cy="581025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k-SK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9432CE36-05A9-8743-AB40-B244949B3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A5A39C-0B26-DF4D-BD99-AAF5E44E2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846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4D0773-9E6A-9846-A09F-6E86E74D9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846" y="412269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cxnSp>
        <p:nvCxnSpPr>
          <p:cNvPr id="12" name="Priama spojnica 11">
            <a:extLst>
              <a:ext uri="{FF2B5EF4-FFF2-40B4-BE49-F238E27FC236}">
                <a16:creationId xmlns:a16="http://schemas.microsoft.com/office/drawing/2014/main" id="{26D84B29-405F-384A-9A1F-1353A034C2E9}"/>
              </a:ext>
            </a:extLst>
          </p:cNvPr>
          <p:cNvCxnSpPr/>
          <p:nvPr userDrawn="1"/>
        </p:nvCxnSpPr>
        <p:spPr>
          <a:xfrm>
            <a:off x="1014718" y="3836627"/>
            <a:ext cx="1449789" cy="0"/>
          </a:xfrm>
          <a:prstGeom prst="line">
            <a:avLst/>
          </a:prstGeom>
          <a:ln w="25400" cap="rnd">
            <a:solidFill>
              <a:srgbClr val="F49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1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686DBE75-C8E5-6140-9939-3B850F230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473"/>
            <a:ext cx="105156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511"/>
            <a:ext cx="10515600" cy="3974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</p:spTree>
    <p:extLst>
      <p:ext uri="{BB962C8B-B14F-4D97-AF65-F5344CB8AC3E}">
        <p14:creationId xmlns:p14="http://schemas.microsoft.com/office/powerpoint/2010/main" val="5237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E758E40-D824-054A-AE12-0C835D0DF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473"/>
            <a:ext cx="105156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41B5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511"/>
            <a:ext cx="10515600" cy="3974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accent1">
                    <a:lumMod val="50000"/>
                  </a:schemeClr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12811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4E914A5B-65F4-6C49-958C-01AE971C8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473"/>
            <a:ext cx="52578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9127"/>
            <a:ext cx="5257800" cy="2771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:a16="http://schemas.microsoft.com/office/drawing/2014/main" id="{5C293A47-2160-224C-AF74-A1EE8AA9C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475" y="1"/>
            <a:ext cx="5470525" cy="685800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0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9E3903C9-36B8-B443-ACB8-7ABCB79DC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448" y="1013473"/>
            <a:ext cx="52578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448" y="2559127"/>
            <a:ext cx="5257800" cy="3384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:a16="http://schemas.microsoft.com/office/drawing/2014/main" id="{5C293A47-2160-224C-AF74-A1EE8AA9C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645152" cy="6858000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502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FBF9EAE-9867-784F-B439-60536F8DE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663FA05-7FA9-5A4A-93AF-3E186B62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91"/>
            <a:ext cx="9442837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21" name="Zástupný objekt pre obrázok 20">
            <a:extLst>
              <a:ext uri="{FF2B5EF4-FFF2-40B4-BE49-F238E27FC236}">
                <a16:creationId xmlns:a16="http://schemas.microsoft.com/office/drawing/2014/main" id="{925D203C-FB37-D94B-9D3B-1BAAF72C5F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30752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45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F4205407-3433-2140-BA9F-329E276C5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3F8DA7-6BFA-5548-B144-1F132523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149" y="1426274"/>
            <a:ext cx="9299702" cy="2852737"/>
          </a:xfrm>
          <a:prstGeom prst="rect">
            <a:avLst/>
          </a:prstGeom>
        </p:spPr>
        <p:txBody>
          <a:bodyPr anchor="b"/>
          <a:lstStyle>
            <a:lvl1pPr algn="ctr">
              <a:defRPr sz="5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278586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2ED77393-1E9F-0746-B65A-6D1E345F5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ástupný objekt pre text 9">
            <a:extLst>
              <a:ext uri="{FF2B5EF4-FFF2-40B4-BE49-F238E27FC236}">
                <a16:creationId xmlns:a16="http://schemas.microsoft.com/office/drawing/2014/main" id="{0027FDA5-1515-0C4B-9DBA-6113FCDA61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45" y="4654804"/>
            <a:ext cx="7691310" cy="3286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2">
                    <a:lumMod val="50000"/>
                  </a:schemeClr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91621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33397C-1A5E-AC48-A901-ADCA01323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F2F2-28F7-8F4F-A06F-A4A3CC245663}" type="datetimeFigureOut">
              <a:rPr lang="sk-SK" smtClean="0"/>
              <a:t>5.12.2023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C765945-E059-B246-9135-13A2D2D72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F5F1B53-9D57-4540-B1A3-577D28A64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AC40-ED37-5B47-B505-2AAFCAA4C6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16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4" r:id="rId6"/>
    <p:sldLayoutId id="2147483651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4A2FA-25FE-BF43-AF9A-BFD3C7039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Investi</a:t>
            </a:r>
            <a:r>
              <a:rPr lang="sk-SK" dirty="0" err="1"/>
              <a:t>čný</a:t>
            </a:r>
            <a:r>
              <a:rPr lang="sk-SK" dirty="0"/>
              <a:t> Snehuliak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C9012B-FBE6-FC42-BBB4-BFBE7C047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Vičan Edo,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26326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 - </a:t>
            </a:r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odpor</a:t>
            </a:r>
            <a:r>
              <a:rPr lang="sk-SK" altLang="sk-SK" sz="4000" dirty="0" err="1">
                <a:solidFill>
                  <a:srgbClr val="072156"/>
                </a:solidFill>
                <a:latin typeface="Proxima Nova Th" pitchFamily="50" charset="0"/>
              </a:rPr>
              <a:t>účania</a:t>
            </a:r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8A658-5BB7-BE7E-EF5E-C959D4FCF1AF}"/>
              </a:ext>
            </a:extLst>
          </p:cNvPr>
          <p:cNvSpPr txBox="1"/>
          <p:nvPr/>
        </p:nvSpPr>
        <p:spPr>
          <a:xfrm>
            <a:off x="734507" y="1352997"/>
            <a:ext cx="94392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Nov</a:t>
            </a:r>
            <a:r>
              <a:rPr lang="sk-SK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ý</a:t>
            </a:r>
            <a:r>
              <a:rPr lang="en-US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klient</a:t>
            </a:r>
            <a:r>
              <a:rPr lang="en-US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– </a:t>
            </a: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diverzifikujeme</a:t>
            </a:r>
            <a:r>
              <a:rPr lang="sk-SK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portfólio</a:t>
            </a:r>
            <a:endParaRPr lang="en-US" sz="2400" b="1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Dlh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é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peniaze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zainvestujeme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do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dlhodob</a:t>
            </a:r>
            <a:r>
              <a:rPr lang="sk-SK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ého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portf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ó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li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a</a:t>
            </a:r>
            <a:endParaRPr lang="en-US" sz="240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Kr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á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tke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peniaze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rozdel</a:t>
            </a:r>
            <a:r>
              <a:rPr lang="sk-SK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íme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na 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IAD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PRF 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+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krátke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dlhopis</a:t>
            </a:r>
            <a:r>
              <a:rPr lang="sk-SK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ové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stratégie</a:t>
            </a:r>
            <a:endParaRPr lang="sk-SK" sz="2400" dirty="0">
              <a:solidFill>
                <a:srgbClr val="050505"/>
              </a:solidFill>
              <a:latin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k-SK" sz="240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Existuj</a:t>
            </a:r>
            <a:r>
              <a:rPr lang="sk-SK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ú</a:t>
            </a:r>
            <a:r>
              <a:rPr lang="en-US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ci </a:t>
            </a: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klient</a:t>
            </a:r>
            <a:r>
              <a:rPr lang="en-US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- </a:t>
            </a: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servisn</a:t>
            </a:r>
            <a:r>
              <a:rPr lang="sk-SK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é</a:t>
            </a:r>
            <a:r>
              <a:rPr lang="en-US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stretnutie</a:t>
            </a:r>
            <a:endParaRPr lang="sk-SK" sz="2400" b="1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50505"/>
                </a:solidFill>
                <a:latin typeface="Calibri Light" panose="020F0302020204030204" pitchFamily="34" charset="0"/>
              </a:rPr>
              <a:t>Prehodnotíme klientove portfólio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Dlh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é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peniaze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zainvestujeme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do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dlhodob</a:t>
            </a:r>
            <a:r>
              <a:rPr lang="sk-SK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ého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portf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ó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li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a</a:t>
            </a:r>
            <a:endParaRPr lang="en-US" sz="240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Kr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á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tke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peniaze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rozdel</a:t>
            </a:r>
            <a:r>
              <a:rPr lang="sk-SK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íme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na 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IAD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PRF 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+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krátke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dlhopis</a:t>
            </a:r>
            <a:r>
              <a:rPr lang="sk-SK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ové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stratégie</a:t>
            </a:r>
            <a:endParaRPr lang="sk-SK" sz="2400" dirty="0">
              <a:solidFill>
                <a:srgbClr val="050505"/>
              </a:solidFill>
              <a:latin typeface="Calibri Light" panose="020F030202020403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050505"/>
              </a:solidFill>
              <a:latin typeface="Calibri Light" panose="020F03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k-SK" sz="2400" dirty="0">
              <a:solidFill>
                <a:srgbClr val="050505"/>
              </a:solidFill>
              <a:latin typeface="Calibri Light" panose="020F03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Ned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á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vame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v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š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etko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do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jedn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é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ho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riešenia</a:t>
            </a:r>
          </a:p>
          <a:p>
            <a:pPr fontAlgn="ctr"/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IAD </a:t>
            </a:r>
            <a:r>
              <a:rPr lang="sk-SK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fondy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berieme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ako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jednu</a:t>
            </a:r>
            <a:r>
              <a:rPr lang="en-US" sz="24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skupinu</a:t>
            </a:r>
            <a:endParaRPr lang="en-US" sz="240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Novinky – dlhopisové stratégie</a:t>
            </a:r>
            <a:endParaRPr lang="sk-SK" sz="4000" dirty="0">
              <a:solidFill>
                <a:srgbClr val="072156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DDED62-8AD3-80B5-78AB-1518CCF2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1036514"/>
            <a:ext cx="10266630" cy="5733752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683BACE-0663-EA83-BBF0-C4962FBFFF91}"/>
              </a:ext>
            </a:extLst>
          </p:cNvPr>
          <p:cNvSpPr txBox="1"/>
          <p:nvPr/>
        </p:nvSpPr>
        <p:spPr>
          <a:xfrm>
            <a:off x="5178167" y="25180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471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1 mes.</a:t>
            </a:r>
            <a:br>
              <a:rPr lang="en-ID" altLang="sk-SK" sz="4000" dirty="0">
                <a:solidFill>
                  <a:srgbClr val="072156"/>
                </a:solidFill>
                <a:latin typeface="Proxima Nova Th" pitchFamily="50" charset="0"/>
              </a:rPr>
            </a:b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A617A-2D35-713C-8058-2A395CF0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666"/>
            <a:ext cx="12192000" cy="38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9" y="430694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od začiatku roka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E8238-DB9A-504D-AE56-40EC40A0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941"/>
            <a:ext cx="12192000" cy="37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3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17437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lokálne dno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EC2A5-3B2D-D8E0-9F5F-C3685C39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862"/>
            <a:ext cx="12192000" cy="37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02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od 01 2022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B51BD-9ED1-A6DD-A0E2-8F983956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05"/>
            <a:ext cx="12192000" cy="37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69" y="194608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5 rokov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F2F24-DF9A-B5CB-6C2F-116DB7C6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626"/>
            <a:ext cx="12192000" cy="37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59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EUR / USD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8187B-4D0C-28A5-C9C1-16B25C94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5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38" y="32483"/>
            <a:ext cx="10515600" cy="6635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SP500 - </a:t>
            </a:r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sektory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DF991-908B-9B67-199E-CA8603F8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8" y="641721"/>
            <a:ext cx="11125200" cy="62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0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34" y="494523"/>
            <a:ext cx="10515600" cy="774719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Inflácia</a:t>
            </a:r>
            <a:endParaRPr lang="sk-SK" sz="4000" dirty="0">
              <a:solidFill>
                <a:srgbClr val="07215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57A19-E0A3-A710-35CA-71281CE584CB}"/>
              </a:ext>
            </a:extLst>
          </p:cNvPr>
          <p:cNvSpPr txBox="1"/>
          <p:nvPr/>
        </p:nvSpPr>
        <p:spPr>
          <a:xfrm>
            <a:off x="9214778" y="1692998"/>
            <a:ext cx="977774" cy="37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7,8%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DCF6C-D260-1AE0-F5A9-9B5538C8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143000"/>
            <a:ext cx="9077325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D9922-49BB-DE96-8E9B-0E1B9BFE5A63}"/>
              </a:ext>
            </a:extLst>
          </p:cNvPr>
          <p:cNvSpPr txBox="1"/>
          <p:nvPr/>
        </p:nvSpPr>
        <p:spPr>
          <a:xfrm>
            <a:off x="9575337" y="2001524"/>
            <a:ext cx="9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6,9</a:t>
            </a:r>
            <a:r>
              <a:rPr lang="en-US" dirty="0"/>
              <a:t>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079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endParaRPr lang="sk-SK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70882C-42A3-F79A-37FD-3EEB4005A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273244"/>
              </p:ext>
            </p:extLst>
          </p:nvPr>
        </p:nvGraphicFramePr>
        <p:xfrm>
          <a:off x="100012" y="1052512"/>
          <a:ext cx="119919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47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50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Férová hodnota akcií</a:t>
            </a:r>
            <a:endParaRPr lang="sk-SK" sz="4000" dirty="0">
              <a:solidFill>
                <a:srgbClr val="07215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6D357-A8CA-D117-33ED-8D1E81A09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80370"/>
            <a:ext cx="10172700" cy="58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2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31085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</a:rPr>
              <a:t>Index strachu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E95A7-9AF4-3336-D173-A5F0C1218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36"/>
            <a:ext cx="12192000" cy="53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72156"/>
                </a:solidFill>
                <a:latin typeface="Proxima Nova Th" pitchFamily="50" charset="0"/>
              </a:rPr>
              <a:t>Porovnanie</a:t>
            </a:r>
            <a:r>
              <a:rPr lang="en-US" sz="4000" dirty="0">
                <a:solidFill>
                  <a:srgbClr val="072156"/>
                </a:solidFill>
                <a:latin typeface="Proxima Nova Th" pitchFamily="50" charset="0"/>
              </a:rPr>
              <a:t> </a:t>
            </a:r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výnosu – 10 2023</a:t>
            </a:r>
            <a:endParaRPr lang="sk-SK" sz="4000" dirty="0">
              <a:solidFill>
                <a:srgbClr val="072156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D4608E-02BE-9523-27A0-6EA88106E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28906"/>
              </p:ext>
            </p:extLst>
          </p:nvPr>
        </p:nvGraphicFramePr>
        <p:xfrm>
          <a:off x="1998238" y="1926596"/>
          <a:ext cx="8295553" cy="2889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01">
                  <a:extLst>
                    <a:ext uri="{9D8B030D-6E8A-4147-A177-3AD203B41FA5}">
                      <a16:colId xmlns:a16="http://schemas.microsoft.com/office/drawing/2014/main" val="2839376846"/>
                    </a:ext>
                  </a:extLst>
                </a:gridCol>
                <a:gridCol w="1668738">
                  <a:extLst>
                    <a:ext uri="{9D8B030D-6E8A-4147-A177-3AD203B41FA5}">
                      <a16:colId xmlns:a16="http://schemas.microsoft.com/office/drawing/2014/main" val="3697563780"/>
                    </a:ext>
                  </a:extLst>
                </a:gridCol>
                <a:gridCol w="1668738">
                  <a:extLst>
                    <a:ext uri="{9D8B030D-6E8A-4147-A177-3AD203B41FA5}">
                      <a16:colId xmlns:a16="http://schemas.microsoft.com/office/drawing/2014/main" val="987482477"/>
                    </a:ext>
                  </a:extLst>
                </a:gridCol>
                <a:gridCol w="1668738">
                  <a:extLst>
                    <a:ext uri="{9D8B030D-6E8A-4147-A177-3AD203B41FA5}">
                      <a16:colId xmlns:a16="http://schemas.microsoft.com/office/drawing/2014/main" val="306515660"/>
                    </a:ext>
                  </a:extLst>
                </a:gridCol>
                <a:gridCol w="1668738">
                  <a:extLst>
                    <a:ext uri="{9D8B030D-6E8A-4147-A177-3AD203B41FA5}">
                      <a16:colId xmlns:a16="http://schemas.microsoft.com/office/drawing/2014/main" val="3269147807"/>
                    </a:ext>
                  </a:extLst>
                </a:gridCol>
              </a:tblGrid>
              <a:tr h="577970">
                <a:tc>
                  <a:txBody>
                    <a:bodyPr/>
                    <a:lstStyle/>
                    <a:p>
                      <a:pPr algn="l" fontAlgn="b"/>
                      <a:endParaRPr lang="sk-SK" sz="2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200" u="none" strike="noStrike">
                          <a:effectLst/>
                        </a:rPr>
                        <a:t>zač. roka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200" u="none" strike="noStrike">
                          <a:effectLst/>
                        </a:rPr>
                        <a:t>3r.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200" u="none" strike="noStrike">
                          <a:effectLst/>
                        </a:rPr>
                        <a:t>5r.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200" u="none" strike="noStrike">
                          <a:effectLst/>
                        </a:rPr>
                        <a:t>št. Odch.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204778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u="none" strike="noStrike">
                          <a:effectLst/>
                        </a:rPr>
                        <a:t>BASE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7,5%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9,0%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9,0%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12,9%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0734679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u="none" strike="noStrike">
                          <a:effectLst/>
                        </a:rPr>
                        <a:t>BASE MV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0,3%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7,1%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6,6%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10,4%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83027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u="none" strike="noStrike">
                          <a:effectLst/>
                        </a:rPr>
                        <a:t>PRF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3,3%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4,8%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4,3%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3804185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u="none" strike="noStrike">
                          <a:effectLst/>
                        </a:rPr>
                        <a:t>INVESTIKA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3,6%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5,9%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5,5%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570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53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72156"/>
                </a:solidFill>
              </a:rPr>
              <a:t>BASE (80 / 20)</a:t>
            </a:r>
            <a:r>
              <a:rPr lang="sk-SK" sz="4000" dirty="0">
                <a:solidFill>
                  <a:srgbClr val="072156"/>
                </a:solidFill>
              </a:rPr>
              <a:t> – 10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4AA82-1592-EAC0-3A9E-7DF6F402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41" y="1236505"/>
            <a:ext cx="88392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2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72156"/>
                </a:solidFill>
              </a:rPr>
              <a:t>BASE MV (80 / 20)</a:t>
            </a:r>
            <a:r>
              <a:rPr lang="sk-SK" sz="4000" dirty="0">
                <a:solidFill>
                  <a:srgbClr val="072156"/>
                </a:solidFill>
              </a:rPr>
              <a:t> - 10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E6BA0-71DC-ED0B-8CDC-4FD4FC0D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4" y="1072647"/>
            <a:ext cx="90487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2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Novinky</a:t>
            </a:r>
            <a:endParaRPr lang="sk-SK" sz="4000" dirty="0">
              <a:solidFill>
                <a:srgbClr val="07215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C7704-1D46-DC4A-11DF-5FCB71251D6D}"/>
              </a:ext>
            </a:extLst>
          </p:cNvPr>
          <p:cNvSpPr txBox="1"/>
          <p:nvPr/>
        </p:nvSpPr>
        <p:spPr>
          <a:xfrm>
            <a:off x="835742" y="1381679"/>
            <a:ext cx="80624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latin typeface="+mj-lt"/>
              </a:rPr>
              <a:t>IAD – kredity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latin typeface="+mj-lt"/>
              </a:rPr>
              <a:t>Bonus kmeň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latin typeface="+mj-lt"/>
              </a:rPr>
              <a:t>UFO ide aj bez </a:t>
            </a:r>
            <a:r>
              <a:rPr lang="sk-SK" sz="2800" dirty="0" err="1">
                <a:latin typeface="+mj-lt"/>
              </a:rPr>
              <a:t>APPky</a:t>
            </a:r>
            <a:r>
              <a:rPr lang="sk-SK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(!)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Akademia</a:t>
            </a:r>
            <a:r>
              <a:rPr lang="en-US" sz="2800" dirty="0">
                <a:latin typeface="+mj-lt"/>
              </a:rPr>
              <a:t> 4. – diel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335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Procesy</a:t>
            </a:r>
            <a:endParaRPr lang="sk-SK" sz="4000" dirty="0">
              <a:solidFill>
                <a:srgbClr val="07215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A8888-2CC8-BCCC-2EBF-4C4DF7984E83}"/>
              </a:ext>
            </a:extLst>
          </p:cNvPr>
          <p:cNvSpPr txBox="1"/>
          <p:nvPr/>
        </p:nvSpPr>
        <p:spPr>
          <a:xfrm>
            <a:off x="734507" y="1539090"/>
            <a:ext cx="602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EIC fondy v CZ – rozšírenie ponuky</a:t>
            </a:r>
          </a:p>
        </p:txBody>
      </p:sp>
    </p:spTree>
    <p:extLst>
      <p:ext uri="{BB962C8B-B14F-4D97-AF65-F5344CB8AC3E}">
        <p14:creationId xmlns:p14="http://schemas.microsoft.com/office/powerpoint/2010/main" val="1704311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Novinky</a:t>
            </a:r>
            <a:endParaRPr lang="sk-SK" sz="4000" dirty="0">
              <a:solidFill>
                <a:srgbClr val="07215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D300E-3955-2362-996B-B0D316959313}"/>
              </a:ext>
            </a:extLst>
          </p:cNvPr>
          <p:cNvSpPr txBox="1"/>
          <p:nvPr/>
        </p:nvSpPr>
        <p:spPr>
          <a:xfrm>
            <a:off x="1102266" y="1926841"/>
            <a:ext cx="7959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LUNA</a:t>
            </a:r>
          </a:p>
          <a:p>
            <a:r>
              <a:rPr lang="sk-SK" sz="2800" dirty="0"/>
              <a:t>* Záznam o sprostredkovaní</a:t>
            </a:r>
          </a:p>
        </p:txBody>
      </p:sp>
    </p:spTree>
    <p:extLst>
      <p:ext uri="{BB962C8B-B14F-4D97-AF65-F5344CB8AC3E}">
        <p14:creationId xmlns:p14="http://schemas.microsoft.com/office/powerpoint/2010/main" val="1436369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72028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Produkty – EIC intervencie</a:t>
            </a:r>
            <a:endParaRPr lang="sk-SK" sz="4000" dirty="0">
              <a:solidFill>
                <a:srgbClr val="07215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57DA-F969-C66D-B250-B9012D22780E}"/>
              </a:ext>
            </a:extLst>
          </p:cNvPr>
          <p:cNvSpPr txBox="1"/>
          <p:nvPr/>
        </p:nvSpPr>
        <p:spPr>
          <a:xfrm>
            <a:off x="371192" y="1025093"/>
            <a:ext cx="112534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Papierové zmluvy a chybovosť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Zlá adresa OP </a:t>
            </a:r>
            <a:r>
              <a:rPr lang="sk-SK" sz="2800" dirty="0" err="1"/>
              <a:t>vs</a:t>
            </a:r>
            <a:r>
              <a:rPr lang="sk-SK" sz="2800" dirty="0"/>
              <a:t>. žiadosť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Chyba v mene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Akceptované doklady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OP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Pas + potvrdenie o pobyte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Žiadosť o zaúčtovanie platby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Voľný text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Meno, číslo účtu EIC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Potvrdenie o platbe, dátum, suma, VS, účet odosielateľa a príjemcu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EIC neakceptuje papierovú žiadosť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Hľadanie v archíve – 15 dní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k-SK" sz="2800" dirty="0"/>
              <a:t>Najrýchlejšie riešenie – nová žiadosť so všetkými prílohami</a:t>
            </a:r>
          </a:p>
        </p:txBody>
      </p:sp>
    </p:spTree>
    <p:extLst>
      <p:ext uri="{BB962C8B-B14F-4D97-AF65-F5344CB8AC3E}">
        <p14:creationId xmlns:p14="http://schemas.microsoft.com/office/powerpoint/2010/main" val="1802110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0F9A26CA-ADB8-9A41-8E6A-91D5A8624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0677" y="3630441"/>
            <a:ext cx="7691310" cy="2064189"/>
          </a:xfrm>
        </p:spPr>
        <p:txBody>
          <a:bodyPr/>
          <a:lstStyle/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Ing. Eduard Vičan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chemeClr val="bg1"/>
                </a:solidFill>
                <a:latin typeface="Calibri" panose="020F0502020204030204" pitchFamily="34" charset="0"/>
              </a:rPr>
              <a:t>Investičný expert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chemeClr val="bg1"/>
                </a:solidFill>
                <a:latin typeface="Calibri" panose="020F0502020204030204" pitchFamily="34" charset="0"/>
              </a:rPr>
              <a:t>mobil: 0915 744 924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chemeClr val="bg1"/>
                </a:solidFill>
                <a:latin typeface="Calibri" panose="020F0502020204030204" pitchFamily="34" charset="0"/>
              </a:rPr>
              <a:t>mail: vican@universal.sk 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0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br>
              <a:rPr lang="en-US" sz="400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</a:br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DCBF7-3B67-387D-EB69-724282EE7EEC}"/>
              </a:ext>
            </a:extLst>
          </p:cNvPr>
          <p:cNvSpPr txBox="1"/>
          <p:nvPr/>
        </p:nvSpPr>
        <p:spPr>
          <a:xfrm>
            <a:off x="734507" y="1355615"/>
            <a:ext cx="102954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k-SK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V</a:t>
            </a:r>
            <a:r>
              <a:rPr lang="en-US" sz="2400" b="1" dirty="0" err="1">
                <a:solidFill>
                  <a:srgbClr val="050505"/>
                </a:solidFill>
                <a:latin typeface="Calibri Light" panose="020F0302020204030204" pitchFamily="34" charset="0"/>
              </a:rPr>
              <a:t>ysok</a:t>
            </a:r>
            <a:r>
              <a:rPr lang="sk-SK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é</a:t>
            </a:r>
            <a:r>
              <a:rPr lang="en-US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 </a:t>
            </a:r>
            <a:r>
              <a:rPr lang="sk-SK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ú</a:t>
            </a:r>
            <a:r>
              <a:rPr lang="en-US" sz="2400" b="1" dirty="0" err="1">
                <a:solidFill>
                  <a:srgbClr val="050505"/>
                </a:solidFill>
                <a:latin typeface="Calibri Light" panose="020F0302020204030204" pitchFamily="34" charset="0"/>
              </a:rPr>
              <a:t>rokov</a:t>
            </a:r>
            <a:r>
              <a:rPr lang="sk-SK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é</a:t>
            </a:r>
            <a:r>
              <a:rPr lang="en-US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rgbClr val="050505"/>
                </a:solidFill>
                <a:latin typeface="Calibri Light" panose="020F0302020204030204" pitchFamily="34" charset="0"/>
              </a:rPr>
              <a:t>sadzby</a:t>
            </a:r>
            <a:r>
              <a:rPr lang="en-US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 &amp; </a:t>
            </a:r>
            <a:r>
              <a:rPr lang="en-US" sz="2400" b="1" dirty="0" err="1">
                <a:solidFill>
                  <a:srgbClr val="050505"/>
                </a:solidFill>
                <a:latin typeface="Calibri Light" panose="020F0302020204030204" pitchFamily="34" charset="0"/>
              </a:rPr>
              <a:t>hrozby</a:t>
            </a:r>
            <a:r>
              <a:rPr lang="en-US" sz="2400" b="1" dirty="0">
                <a:solidFill>
                  <a:srgbClr val="050505"/>
                </a:solidFill>
                <a:latin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pre </a:t>
            </a: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nehnute</a:t>
            </a:r>
            <a:r>
              <a:rPr lang="sk-SK" sz="2400" b="1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ľ</a:t>
            </a:r>
            <a:r>
              <a:rPr lang="en-US" sz="2400" b="1" dirty="0" err="1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nosti</a:t>
            </a:r>
            <a:endParaRPr lang="sk-SK" sz="2400" b="1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k-SK" sz="200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1</a:t>
            </a:r>
            <a:r>
              <a:rPr lang="en-US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) </a:t>
            </a: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Znižuje sa tok nájmu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k-SK" sz="2000" b="0" i="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Nájomcovia odpadávajú - hlavne v budovách menej ako kategórie A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Veľa voľných kancelárii - znižuje silu prenajímateľov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k-SK" sz="2000" b="0" i="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2) </a:t>
            </a: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Neúmerne sa zvyšujú úrokové náklady (časť nehnuteľnosti je na uver, z 3% na 6%)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Z toho vyplýva menší čistý prúd výnosov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k-SK" sz="2000" b="0" i="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3) </a:t>
            </a: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Investori od všetkých investícii požadujú vyšší vynos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k-SK" sz="2000" b="0" i="0" dirty="0">
              <a:solidFill>
                <a:srgbClr val="050505"/>
              </a:solidFill>
              <a:effectLst/>
              <a:latin typeface="Calibri Light" panose="020F03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4) </a:t>
            </a:r>
            <a:r>
              <a:rPr lang="sk-SK" sz="2000" b="0" i="0" dirty="0">
                <a:solidFill>
                  <a:srgbClr val="050505"/>
                </a:solidFill>
                <a:effectLst/>
                <a:latin typeface="Calibri Light" panose="020F0302020204030204" pitchFamily="34" charset="0"/>
              </a:rPr>
              <a:t>Keby prišla recesia a nezamestnanosť, nehnuteľnosti (na bývanie) budú klesať</a:t>
            </a:r>
          </a:p>
        </p:txBody>
      </p:sp>
    </p:spTree>
    <p:extLst>
      <p:ext uri="{BB962C8B-B14F-4D97-AF65-F5344CB8AC3E}">
        <p14:creationId xmlns:p14="http://schemas.microsoft.com/office/powerpoint/2010/main" val="2108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503230-00A8-7B4D-9BA0-DF2E1CB29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061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8BA9D-9FEE-92D4-FDDF-0530A15A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55022"/>
            <a:ext cx="11525250" cy="59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23B12-C235-8461-BB65-74132338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231554"/>
            <a:ext cx="11010900" cy="55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2D069-0D58-2D74-3EC1-3EC9C4FD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3" y="1072526"/>
            <a:ext cx="10725150" cy="55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B48B-1574-B622-F178-F5836E15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069099"/>
            <a:ext cx="10296525" cy="57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3EDB1-92A5-D5DF-98EB-11D625B64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7" y="1231554"/>
            <a:ext cx="9991725" cy="56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5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IAD PRF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A3A74-A5F9-5AE7-D96D-A05E17FD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21" y="0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10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454</Words>
  <Application>Microsoft Office PowerPoint</Application>
  <PresentationFormat>Širokouhlá</PresentationFormat>
  <Paragraphs>106</Paragraphs>
  <Slides>30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Motív balíka Office</vt:lpstr>
      <vt:lpstr>Investičný Snehuliak</vt:lpstr>
      <vt:lpstr>IAD PRF</vt:lpstr>
      <vt:lpstr>IAD PRF </vt:lpstr>
      <vt:lpstr>IAD PRF</vt:lpstr>
      <vt:lpstr>IAD PRF</vt:lpstr>
      <vt:lpstr>IAD PRF</vt:lpstr>
      <vt:lpstr>IAD PRF</vt:lpstr>
      <vt:lpstr>IAD PRF</vt:lpstr>
      <vt:lpstr>IAD PRF</vt:lpstr>
      <vt:lpstr>IAD PRF - odporúčania</vt:lpstr>
      <vt:lpstr>Novinky – dlhopisové stratégie</vt:lpstr>
      <vt:lpstr>Akciové trhy, 1 mes. </vt:lpstr>
      <vt:lpstr>Akciové trhy, od začiatku roka</vt:lpstr>
      <vt:lpstr>Akciové trhy, lokálne dno</vt:lpstr>
      <vt:lpstr>Akciové trhy, od 01 2022</vt:lpstr>
      <vt:lpstr>Akciové trhy, 5 rokov</vt:lpstr>
      <vt:lpstr>EUR / USD</vt:lpstr>
      <vt:lpstr>SP500 - sektory</vt:lpstr>
      <vt:lpstr>Inflácia</vt:lpstr>
      <vt:lpstr>Férová hodnota akcií</vt:lpstr>
      <vt:lpstr>Index strachu</vt:lpstr>
      <vt:lpstr>Porovnanie výnosu – 10 2023</vt:lpstr>
      <vt:lpstr>BASE (80 / 20) – 10 2023</vt:lpstr>
      <vt:lpstr>BASE MV (80 / 20) - 10 2023</vt:lpstr>
      <vt:lpstr>Novinky</vt:lpstr>
      <vt:lpstr>Procesy</vt:lpstr>
      <vt:lpstr>Novinky</vt:lpstr>
      <vt:lpstr>Produkty – EIC intervencie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Microsoft Office User</dc:creator>
  <cp:lastModifiedBy>Pavol Krajč</cp:lastModifiedBy>
  <cp:revision>34</cp:revision>
  <dcterms:created xsi:type="dcterms:W3CDTF">2023-07-10T08:57:20Z</dcterms:created>
  <dcterms:modified xsi:type="dcterms:W3CDTF">2023-12-05T21:45:48Z</dcterms:modified>
</cp:coreProperties>
</file>