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2"/>
  </p:notesMasterIdLst>
  <p:handoutMasterIdLst>
    <p:handoutMasterId r:id="rId43"/>
  </p:handoutMasterIdLst>
  <p:sldIdLst>
    <p:sldId id="317" r:id="rId3"/>
    <p:sldId id="416"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08" r:id="rId27"/>
    <p:sldId id="414" r:id="rId28"/>
    <p:sldId id="340" r:id="rId29"/>
    <p:sldId id="348" r:id="rId30"/>
    <p:sldId id="415" r:id="rId31"/>
    <p:sldId id="398" r:id="rId32"/>
    <p:sldId id="349" r:id="rId33"/>
    <p:sldId id="405" r:id="rId34"/>
    <p:sldId id="406" r:id="rId35"/>
    <p:sldId id="407" r:id="rId36"/>
    <p:sldId id="413" r:id="rId37"/>
    <p:sldId id="411" r:id="rId38"/>
    <p:sldId id="412" r:id="rId39"/>
    <p:sldId id="403" r:id="rId40"/>
    <p:sldId id="357" r:id="rId41"/>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812"/>
    <a:srgbClr val="7D7D7D"/>
    <a:srgbClr val="A8C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2405" autoAdjust="0"/>
  </p:normalViewPr>
  <p:slideViewPr>
    <p:cSldViewPr>
      <p:cViewPr varScale="1">
        <p:scale>
          <a:sx n="98" d="100"/>
          <a:sy n="98" d="100"/>
        </p:scale>
        <p:origin x="1752" y="78"/>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jpg"/><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3.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1.3.2022 do </a:t>
            </a:r>
            <a:r>
              <a:rPr lang="sk-SK" sz="1650" dirty="0" smtClean="0">
                <a:solidFill>
                  <a:srgbClr val="7D7D7D"/>
                </a:solidFill>
              </a:rPr>
              <a:t>31.3.2023 </a:t>
            </a:r>
            <a:r>
              <a:rPr lang="sk-SK" sz="1650" dirty="0">
                <a:solidFill>
                  <a:srgbClr val="7D7D7D"/>
                </a:solidFill>
              </a:rPr>
              <a:t>a ktoré budú načerpané do </a:t>
            </a:r>
            <a:r>
              <a:rPr lang="sk-SK" sz="1650" dirty="0" smtClean="0">
                <a:solidFill>
                  <a:srgbClr val="7D7D7D"/>
                </a:solidFill>
              </a:rPr>
              <a:t>30.4.2024</a:t>
            </a:r>
            <a:r>
              <a:rPr lang="sk-SK" sz="1650" dirty="0" smtClean="0">
                <a:solidFill>
                  <a:srgbClr val="7D7D7D"/>
                </a:solidFill>
              </a:rPr>
              <a:t>.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2004</a:t>
            </a:r>
            <a:r>
              <a:rPr lang="sk-SK" sz="1700" dirty="0" smtClean="0">
                <a:solidFill>
                  <a:srgbClr val="7D7D7D"/>
                </a:solidFill>
                <a:latin typeface="Tahoma" pitchFamily="34" charset="0"/>
                <a:cs typeface="Tahoma" pitchFamily="34" charset="0"/>
              </a:rPr>
              <a:t>,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a:t>
            </a:r>
            <a:r>
              <a:rPr lang="sk-SK" sz="1700" dirty="0" smtClean="0">
                <a:solidFill>
                  <a:srgbClr val="7D7D7D"/>
                </a:solidFill>
                <a:latin typeface="Tahoma" pitchFamily="34" charset="0"/>
                <a:cs typeface="Tahoma" pitchFamily="34" charset="0"/>
              </a:rPr>
              <a:t>nehnuteľnosti.</a:t>
            </a:r>
            <a:endParaRPr lang="sk-SK" sz="1700" dirty="0">
              <a:solidFill>
                <a:srgbClr val="7D7D7D"/>
              </a:solidFill>
              <a:latin typeface="Tahoma" pitchFamily="34" charset="0"/>
              <a:cs typeface="Tahoma" pitchFamily="34" charset="0"/>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a:t>
            </a:r>
            <a:r>
              <a:rPr lang="sk-SK" sz="1700" dirty="0" smtClean="0">
                <a:solidFill>
                  <a:srgbClr val="7D7D7D"/>
                </a:solidFill>
                <a:latin typeface="Tahoma" pitchFamily="34" charset="0"/>
                <a:cs typeface="Tahoma" pitchFamily="34" charset="0"/>
              </a:rPr>
              <a:t>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Klient </a:t>
            </a:r>
            <a:r>
              <a:rPr lang="sk-SK" sz="1700" dirty="0">
                <a:solidFill>
                  <a:srgbClr val="7D7D7D"/>
                </a:solidFill>
                <a:latin typeface="Tahoma" pitchFamily="34" charset="0"/>
                <a:cs typeface="Tahoma" pitchFamily="34" charset="0"/>
              </a:rPr>
              <a:t>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a:t>
            </a:r>
            <a:r>
              <a:rPr lang="sk-SK" sz="1700" dirty="0" smtClean="0">
                <a:solidFill>
                  <a:srgbClr val="7D7D7D"/>
                </a:solidFill>
                <a:latin typeface="Tahoma" pitchFamily="34" charset="0"/>
                <a:cs typeface="Tahoma" pitchFamily="34" charset="0"/>
              </a:rPr>
              <a:t>zmluvy.</a:t>
            </a:r>
            <a:endParaRPr lang="sk-SK" sz="1700" dirty="0">
              <a:solidFill>
                <a:srgbClr val="7D7D7D"/>
              </a:solidFill>
              <a:latin typeface="Tahoma" pitchFamily="34" charset="0"/>
              <a:cs typeface="Tahoma" pitchFamily="34" charset="0"/>
            </a:endParaRP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 </a:t>
            </a: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a:t>
            </a:r>
            <a:r>
              <a:rPr lang="sk-SK" sz="1700" dirty="0" smtClean="0">
                <a:solidFill>
                  <a:srgbClr val="7D7D7D"/>
                </a:solidFill>
              </a:rPr>
              <a:t>skolaudovaný.</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 </a:t>
            </a:r>
            <a:r>
              <a:rPr lang="sk-SK" sz="1600" dirty="0" err="1">
                <a:solidFill>
                  <a:schemeClr val="accent6">
                    <a:lumMod val="75000"/>
                  </a:schemeClr>
                </a:solidFill>
              </a:rPr>
              <a:t>Drevodomy</a:t>
            </a:r>
            <a:r>
              <a:rPr lang="sk-SK" sz="1600" dirty="0">
                <a:solidFill>
                  <a:schemeClr val="accent6">
                    <a:lumMod val="75000"/>
                  </a:schemeClr>
                </a:solidFill>
              </a:rPr>
              <a:t> môžu byť ako predmet zabezpečenia </a:t>
            </a:r>
            <a:r>
              <a:rPr lang="sk-SK" sz="1600" dirty="0" smtClean="0">
                <a:solidFill>
                  <a:schemeClr val="accent6">
                    <a:lumMod val="75000"/>
                  </a:schemeClr>
                </a:solidFill>
              </a:rPr>
              <a:t>akceptovateľné </a:t>
            </a:r>
            <a:endParaRPr lang="sk-SK" sz="16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a:t>
            </a:r>
            <a:r>
              <a:rPr lang="sk-SK" sz="1700" dirty="0" smtClean="0">
                <a:solidFill>
                  <a:srgbClr val="7D7D7D"/>
                </a:solidFill>
              </a:rPr>
              <a:t>ÚPI.</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vedľa seba, majú spoločnú 1 stenu (priečku), samostatný vchod a byt je na liste vlastníctva zapísaný ako byt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err="1">
                <a:solidFill>
                  <a:srgbClr val="7D7D7D"/>
                </a:solidFill>
              </a:rPr>
              <a:t>Dvojdomy</a:t>
            </a:r>
            <a:r>
              <a:rPr lang="sk-SK" sz="1700" dirty="0">
                <a:solidFill>
                  <a:srgbClr val="7D7D7D"/>
                </a:solidFill>
              </a:rPr>
              <a:t> a radové rodinné domy, pričom zakladaná nehnuteľnosť musí mať vlastné súpisné </a:t>
            </a:r>
            <a:r>
              <a:rPr lang="sk-SK" sz="1700" dirty="0" smtClean="0">
                <a:solidFill>
                  <a:srgbClr val="7D7D7D"/>
                </a:solidFill>
              </a:rPr>
              <a:t>číslo.</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70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a:t>
            </a:r>
            <a:r>
              <a:rPr lang="sk-SK" sz="1700" dirty="0" smtClean="0">
                <a:solidFill>
                  <a:srgbClr val="7D7D7D"/>
                </a:solidFill>
              </a:rPr>
              <a:t>pozemok</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r>
              <a:rPr lang="sk-SK" sz="1700" dirty="0" smtClean="0">
                <a:solidFill>
                  <a:srgbClr val="7D7D7D"/>
                </a:solidFill>
              </a:rPr>
              <a:t>).</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(pivnica)nebol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Výstavba: je možné ručiť rozostavanou nehnuteľnosťou max. LTV je  50 % z aktuálnej hodnoty nehnuteľnosti, neposkytujeme úvery na tzv. budúcu hodnotu rozostavanej nehnuteľnosti. Čerpanie úveru je možné len jednorazovo, nie je možné postupné čerpanie.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a:t>
            </a:r>
            <a:r>
              <a:rPr lang="sk-SK" sz="1700" dirty="0" smtClean="0">
                <a:solidFill>
                  <a:prstClr val="black">
                    <a:lumMod val="50000"/>
                    <a:lumOff val="50000"/>
                  </a:prstClr>
                </a:solidFill>
                <a:latin typeface="Tahoma" pitchFamily="34" charset="0"/>
                <a:ea typeface="Tahoma" pitchFamily="34" charset="0"/>
                <a:cs typeface="Tahoma" pitchFamily="34" charset="0"/>
              </a:rPr>
              <a:t>nehnuteľnosti.</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610989"/>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Prima banka Slovensko je najrýchlejšie rastúca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retailová</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tretiu najväčšiu sieť pobočiek a bankomatov.</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Penta</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ktorá sa stala väčšinovým vlastníkom a v r. 2012 sa Dexia banka mení na Prima banku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Slovensko</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Dňa 1.8.2017 sa Prima banka zlúčila s bývalou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Sberbank</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 súčasnosti máme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118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pobočiek a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297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bankomatov a sme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ako jediná banka v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Našimi silnými stránkami sú rýchlosť, jednoduchosť, zrozumiteľnosť a výhodnosť.</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už niekoľko rokov po sebe jedných z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906540" y="4788743"/>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44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lvl="1" indent="0" algn="just">
              <a:lnSpc>
                <a:spcPct val="150000"/>
              </a:lnSpc>
              <a:buClr>
                <a:schemeClr val="accent3"/>
              </a:buClr>
            </a:pPr>
            <a:r>
              <a:rPr lang="en-US" sz="1700" dirty="0" err="1" smtClean="0">
                <a:solidFill>
                  <a:srgbClr val="7D7D7D"/>
                </a:solidFill>
              </a:rPr>
              <a:t>Klient</a:t>
            </a:r>
            <a:r>
              <a:rPr lang="en-US" sz="1700" dirty="0" smtClean="0">
                <a:solidFill>
                  <a:srgbClr val="7D7D7D"/>
                </a:solidFill>
              </a:rPr>
              <a:t> </a:t>
            </a:r>
            <a:r>
              <a:rPr lang="en-US" sz="1700" dirty="0" err="1" smtClean="0">
                <a:solidFill>
                  <a:srgbClr val="7D7D7D"/>
                </a:solidFill>
              </a:rPr>
              <a:t>môže</a:t>
            </a:r>
            <a:r>
              <a:rPr lang="en-US" sz="1700" dirty="0" smtClean="0">
                <a:solidFill>
                  <a:srgbClr val="7D7D7D"/>
                </a:solidFill>
              </a:rPr>
              <a:t> </a:t>
            </a:r>
            <a:r>
              <a:rPr lang="sk-SK" sz="1700" dirty="0" smtClean="0">
                <a:solidFill>
                  <a:srgbClr val="7D7D7D"/>
                </a:solidFill>
              </a:rPr>
              <a:t>na základe písomnej žiadosti podanej v lehote </a:t>
            </a:r>
            <a:r>
              <a:rPr lang="sk-SK" sz="1800" dirty="0" smtClean="0">
                <a:solidFill>
                  <a:srgbClr val="7030A0"/>
                </a:solidFill>
              </a:rPr>
              <a:t>najneskôr</a:t>
            </a:r>
            <a:r>
              <a:rPr lang="sk-SK" sz="1700" dirty="0" smtClean="0">
                <a:solidFill>
                  <a:srgbClr val="7D7D7D"/>
                </a:solidFill>
              </a:rPr>
              <a:t> 7 kalendárnych dní pred </a:t>
            </a:r>
            <a:r>
              <a:rPr lang="en-US" sz="1700" dirty="0" err="1" smtClean="0">
                <a:solidFill>
                  <a:srgbClr val="7D7D7D"/>
                </a:solidFill>
              </a:rPr>
              <a:t>požadovaným</a:t>
            </a:r>
            <a:r>
              <a:rPr lang="en-US" sz="1700" dirty="0" smtClean="0">
                <a:solidFill>
                  <a:srgbClr val="7D7D7D"/>
                </a:solidFill>
              </a:rPr>
              <a:t> </a:t>
            </a:r>
            <a:r>
              <a:rPr lang="en-US" sz="1700" dirty="0" err="1" smtClean="0">
                <a:solidFill>
                  <a:srgbClr val="7D7D7D"/>
                </a:solidFill>
              </a:rPr>
              <a:t>dňom</a:t>
            </a:r>
            <a:r>
              <a:rPr lang="en-US" sz="1700" dirty="0" smtClean="0">
                <a:solidFill>
                  <a:srgbClr val="7D7D7D"/>
                </a:solidFill>
              </a:rPr>
              <a:t> </a:t>
            </a:r>
            <a:r>
              <a:rPr lang="en-US" sz="1700" dirty="0" err="1" smtClean="0">
                <a:solidFill>
                  <a:srgbClr val="7D7D7D"/>
                </a:solidFill>
              </a:rPr>
              <a:t>predčasnej</a:t>
            </a:r>
            <a:r>
              <a:rPr lang="en-US" sz="1700" dirty="0" smtClean="0">
                <a:solidFill>
                  <a:srgbClr val="7D7D7D"/>
                </a:solidFill>
              </a:rPr>
              <a:t> </a:t>
            </a:r>
            <a:r>
              <a:rPr lang="en-US" sz="1700" dirty="0" err="1" smtClean="0">
                <a:solidFill>
                  <a:srgbClr val="7D7D7D"/>
                </a:solidFill>
              </a:rPr>
              <a:t>splatnosti</a:t>
            </a:r>
            <a:r>
              <a:rPr lang="en-US" sz="1700" dirty="0" smtClean="0">
                <a:solidFill>
                  <a:srgbClr val="7D7D7D"/>
                </a:solidFill>
              </a:rPr>
              <a:t>, </a:t>
            </a:r>
            <a:r>
              <a:rPr lang="en-US" sz="1700" dirty="0" err="1" smtClean="0">
                <a:solidFill>
                  <a:srgbClr val="7D7D7D"/>
                </a:solidFill>
              </a:rPr>
              <a:t>Hypotéku</a:t>
            </a:r>
            <a:r>
              <a:rPr lang="en-US" sz="1700" dirty="0" smtClean="0">
                <a:solidFill>
                  <a:srgbClr val="7D7D7D"/>
                </a:solidFill>
              </a:rPr>
              <a:t> </a:t>
            </a:r>
            <a:r>
              <a:rPr lang="en-US" sz="1700" dirty="0" err="1" smtClean="0">
                <a:solidFill>
                  <a:srgbClr val="7D7D7D"/>
                </a:solidFill>
              </a:rPr>
              <a:t>alebo</a:t>
            </a:r>
            <a:r>
              <a:rPr lang="en-US" sz="1700" dirty="0" smtClean="0">
                <a:solidFill>
                  <a:srgbClr val="7D7D7D"/>
                </a:solidFill>
              </a:rPr>
              <a:t> </a:t>
            </a:r>
            <a:r>
              <a:rPr lang="en-US" sz="1700" dirty="0" err="1" smtClean="0">
                <a:solidFill>
                  <a:srgbClr val="7D7D7D"/>
                </a:solidFill>
              </a:rPr>
              <a:t>jej</a:t>
            </a:r>
            <a:r>
              <a:rPr lang="en-US" sz="1700" dirty="0" smtClean="0">
                <a:solidFill>
                  <a:srgbClr val="7D7D7D"/>
                </a:solidFill>
              </a:rPr>
              <a:t> </a:t>
            </a:r>
            <a:r>
              <a:rPr lang="en-US" sz="1700" dirty="0" err="1" smtClean="0">
                <a:solidFill>
                  <a:srgbClr val="7D7D7D"/>
                </a:solidFill>
              </a:rPr>
              <a:t>časť</a:t>
            </a:r>
            <a:r>
              <a:rPr lang="en-US" sz="1700" dirty="0" smtClean="0">
                <a:solidFill>
                  <a:srgbClr val="7D7D7D"/>
                </a:solidFill>
              </a:rPr>
              <a:t> </a:t>
            </a:r>
            <a:r>
              <a:rPr lang="en-US" sz="1700" dirty="0" err="1" smtClean="0">
                <a:solidFill>
                  <a:srgbClr val="7D7D7D"/>
                </a:solidFill>
              </a:rPr>
              <a:t>predčasne</a:t>
            </a:r>
            <a:r>
              <a:rPr lang="en-US" sz="1700" dirty="0" smtClean="0">
                <a:solidFill>
                  <a:srgbClr val="7D7D7D"/>
                </a:solidFill>
              </a:rPr>
              <a:t> </a:t>
            </a:r>
            <a:r>
              <a:rPr lang="en-US" sz="1700" dirty="0" err="1" smtClean="0">
                <a:solidFill>
                  <a:srgbClr val="7D7D7D"/>
                </a:solidFill>
              </a:rPr>
              <a:t>splatiť</a:t>
            </a:r>
            <a:r>
              <a:rPr lang="en-US" sz="1700" dirty="0" smtClean="0">
                <a:solidFill>
                  <a:srgbClr val="7D7D7D"/>
                </a:solidFill>
              </a:rPr>
              <a:t>. </a:t>
            </a:r>
            <a:r>
              <a:rPr lang="en-US" sz="1600" dirty="0" err="1">
                <a:solidFill>
                  <a:srgbClr val="7D7D7D"/>
                </a:solidFill>
              </a:rPr>
              <a:t>Požadovaný</a:t>
            </a:r>
            <a:r>
              <a:rPr lang="en-US" sz="1600" dirty="0">
                <a:solidFill>
                  <a:srgbClr val="7D7D7D"/>
                </a:solidFill>
              </a:rPr>
              <a:t> </a:t>
            </a:r>
            <a:r>
              <a:rPr lang="en-US" sz="1600" dirty="0" err="1">
                <a:solidFill>
                  <a:srgbClr val="7D7D7D"/>
                </a:solidFill>
              </a:rPr>
              <a:t>deň</a:t>
            </a:r>
            <a:r>
              <a:rPr lang="en-US" sz="1600" dirty="0">
                <a:solidFill>
                  <a:srgbClr val="7D7D7D"/>
                </a:solidFill>
              </a:rPr>
              <a:t> </a:t>
            </a:r>
            <a:r>
              <a:rPr lang="en-US" sz="1600" dirty="0" err="1">
                <a:solidFill>
                  <a:srgbClr val="7D7D7D"/>
                </a:solidFill>
              </a:rPr>
              <a:t>splatnosti</a:t>
            </a:r>
            <a:r>
              <a:rPr lang="en-US" sz="1600" dirty="0">
                <a:solidFill>
                  <a:srgbClr val="7D7D7D"/>
                </a:solidFill>
              </a:rPr>
              <a:t> </a:t>
            </a:r>
            <a:r>
              <a:rPr lang="en-US" sz="1600" dirty="0" err="1">
                <a:solidFill>
                  <a:srgbClr val="7D7D7D"/>
                </a:solidFill>
              </a:rPr>
              <a:t>musí</a:t>
            </a:r>
            <a:r>
              <a:rPr lang="en-US" sz="1600" dirty="0">
                <a:solidFill>
                  <a:srgbClr val="7D7D7D"/>
                </a:solidFill>
              </a:rPr>
              <a:t> </a:t>
            </a:r>
            <a:r>
              <a:rPr lang="en-US" sz="1600" dirty="0" err="1">
                <a:solidFill>
                  <a:srgbClr val="7D7D7D"/>
                </a:solidFill>
              </a:rPr>
              <a:t>byť</a:t>
            </a:r>
            <a:r>
              <a:rPr lang="en-US" sz="1600" dirty="0">
                <a:solidFill>
                  <a:srgbClr val="7D7D7D"/>
                </a:solidFill>
              </a:rPr>
              <a:t> </a:t>
            </a:r>
            <a:r>
              <a:rPr lang="en-US" sz="1600" dirty="0" err="1">
                <a:solidFill>
                  <a:srgbClr val="7D7D7D"/>
                </a:solidFill>
              </a:rPr>
              <a:t>bankovým</a:t>
            </a:r>
            <a:r>
              <a:rPr lang="en-US" sz="1600" dirty="0">
                <a:solidFill>
                  <a:srgbClr val="7D7D7D"/>
                </a:solidFill>
              </a:rPr>
              <a:t> </a:t>
            </a:r>
            <a:r>
              <a:rPr lang="en-US" sz="1600" dirty="0" err="1">
                <a:solidFill>
                  <a:srgbClr val="7D7D7D"/>
                </a:solidFill>
              </a:rPr>
              <a:t>dňom</a:t>
            </a:r>
            <a:r>
              <a:rPr lang="en-US" sz="1600" dirty="0">
                <a:solidFill>
                  <a:srgbClr val="7D7D7D"/>
                </a:solidFill>
              </a:rPr>
              <a:t>.</a:t>
            </a:r>
            <a:endParaRPr lang="sk-SK" sz="1600" dirty="0">
              <a:solidFill>
                <a:srgbClr val="7D7D7D"/>
              </a:solidFill>
            </a:endParaRPr>
          </a:p>
          <a:p>
            <a:pPr marL="0" lvl="1" indent="0" algn="just">
              <a:lnSpc>
                <a:spcPct val="150000"/>
              </a:lnSpc>
              <a:buClr>
                <a:schemeClr val="accent3"/>
              </a:buClr>
            </a:pPr>
            <a:r>
              <a:rPr lang="sk-SK" sz="1600" dirty="0" smtClean="0">
                <a:solidFill>
                  <a:srgbClr val="7D7D7D"/>
                </a:solidFill>
              </a:rPr>
              <a:t>Postačuje, ak žiadosť </a:t>
            </a:r>
            <a:r>
              <a:rPr lang="sk-SK" sz="1600" dirty="0">
                <a:solidFill>
                  <a:srgbClr val="7D7D7D"/>
                </a:solidFill>
              </a:rPr>
              <a:t>o predčasné splatenie úveru (časti alebo celého úveru</a:t>
            </a:r>
            <a:r>
              <a:rPr lang="sk-SK" sz="1600" dirty="0" smtClean="0">
                <a:solidFill>
                  <a:srgbClr val="7D7D7D"/>
                </a:solidFill>
              </a:rPr>
              <a:t>) podá </a:t>
            </a:r>
            <a:r>
              <a:rPr lang="sk-SK" sz="1600" dirty="0">
                <a:solidFill>
                  <a:srgbClr val="7D7D7D"/>
                </a:solidFill>
              </a:rPr>
              <a:t>jeden z dlžníkov na </a:t>
            </a:r>
            <a:r>
              <a:rPr lang="sk-SK" sz="1600" dirty="0" smtClean="0">
                <a:solidFill>
                  <a:srgbClr val="7D7D7D"/>
                </a:solidFill>
              </a:rPr>
              <a:t>úvere osobne </a:t>
            </a:r>
            <a:r>
              <a:rPr lang="sk-SK" sz="1600" dirty="0">
                <a:solidFill>
                  <a:srgbClr val="7D7D7D"/>
                </a:solidFill>
              </a:rPr>
              <a:t>na pobočke banky najneskôr 7 kalendárnych dní pred požadovaným dňom predčasnej splatnosti</a:t>
            </a:r>
            <a:r>
              <a:rPr lang="sk-SK" sz="1600" dirty="0" smtClean="0">
                <a:solidFill>
                  <a:srgbClr val="7D7D7D"/>
                </a:solidFill>
              </a:rPr>
              <a:t>.</a:t>
            </a:r>
            <a:r>
              <a:rPr lang="en-US" sz="1600" dirty="0">
                <a:solidFill>
                  <a:srgbClr val="7D7D7D"/>
                </a:solidFill>
              </a:rPr>
              <a:t> </a:t>
            </a:r>
            <a:endParaRPr lang="sk-SK" sz="1600" dirty="0">
              <a:solidFill>
                <a:srgbClr val="7D7D7D"/>
              </a:solidFill>
            </a:endParaRPr>
          </a:p>
          <a:p>
            <a:pPr marL="0" lvl="1" indent="0" algn="just">
              <a:lnSpc>
                <a:spcPct val="150000"/>
              </a:lnSpc>
              <a:buClr>
                <a:schemeClr val="accent3"/>
              </a:buClr>
            </a:pPr>
            <a:r>
              <a:rPr lang="sk-SK" sz="1600" b="1" dirty="0">
                <a:solidFill>
                  <a:srgbClr val="7D7D7D"/>
                </a:solidFill>
              </a:rPr>
              <a:t>Predčasné splatenie k výročiu fixácie ÚS v akejkoľvek výške je bez </a:t>
            </a:r>
            <a:r>
              <a:rPr lang="sk-SK" sz="1600" b="1" dirty="0" smtClean="0">
                <a:solidFill>
                  <a:srgbClr val="7D7D7D"/>
                </a:solidFill>
              </a:rPr>
              <a:t>poplatku.</a:t>
            </a:r>
            <a:endParaRPr lang="sk-SK" sz="1600" b="1" dirty="0">
              <a:solidFill>
                <a:srgbClr val="7D7D7D"/>
              </a:solidFill>
            </a:endParaRPr>
          </a:p>
          <a:p>
            <a:pPr marL="342704" lvl="1" indent="-342704" algn="just">
              <a:lnSpc>
                <a:spcPct val="150000"/>
              </a:lnSpc>
              <a:buClr>
                <a:schemeClr val="accent3"/>
              </a:buClr>
              <a:buFont typeface="Wingdings" pitchFamily="2" charset="2"/>
              <a:buChar char="q"/>
            </a:pPr>
            <a:r>
              <a:rPr lang="en-US" sz="1700" dirty="0" smtClean="0">
                <a:solidFill>
                  <a:srgbClr val="7D7D7D"/>
                </a:solidFill>
              </a:rPr>
              <a:t>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sk-SK" sz="1700" dirty="0" smtClean="0">
                <a:solidFill>
                  <a:srgbClr val="7D7D7D"/>
                </a:solidFill>
              </a:rPr>
              <a:t>najmenej </a:t>
            </a:r>
            <a:r>
              <a:rPr lang="en-US" sz="1700" dirty="0" smtClean="0">
                <a:solidFill>
                  <a:srgbClr val="7D7D7D"/>
                </a:solidFill>
              </a:rPr>
              <a:t>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smtClean="0"/>
              <a:t>). </a:t>
            </a:r>
            <a:endParaRPr lang="sk-SK" sz="1700" dirty="0"/>
          </a:p>
          <a:p>
            <a:pPr marL="0" indent="0" algn="just">
              <a:lnSpc>
                <a:spcPct val="150000"/>
              </a:lnSpc>
              <a:buClr>
                <a:schemeClr val="accent3"/>
              </a:buClr>
              <a:buNone/>
            </a:pPr>
            <a:r>
              <a:rPr lang="sk-SK" sz="1700" b="1" dirty="0" smtClean="0"/>
              <a:t>Predčasné splatenie úveru/ mimoriadna splátka mimo </a:t>
            </a:r>
            <a:r>
              <a:rPr lang="sk-SK" sz="1700" b="1" dirty="0"/>
              <a:t>výročia fixácie ÚS </a:t>
            </a:r>
            <a:r>
              <a:rPr lang="sk-SK" sz="1700" dirty="0" smtClean="0"/>
              <a:t>je realizovaná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smtClean="0"/>
              <a:t>Bezplatná mimoriadna </a:t>
            </a:r>
            <a:r>
              <a:rPr lang="sk-SK" sz="1700" b="1" dirty="0"/>
              <a:t>splátka </a:t>
            </a:r>
            <a:r>
              <a:rPr lang="sk-SK" sz="1700" dirty="0" smtClean="0"/>
              <a:t>(ďalej „MS“) </a:t>
            </a:r>
            <a:r>
              <a:rPr lang="sk-SK" sz="1700" b="1" dirty="0" smtClean="0"/>
              <a:t>do 30</a:t>
            </a:r>
            <a:r>
              <a:rPr lang="sk-SK" sz="1700" b="1" dirty="0"/>
              <a:t>% </a:t>
            </a:r>
            <a:r>
              <a:rPr lang="sk-SK" sz="1700" b="1" dirty="0" smtClean="0"/>
              <a:t>z istiny úveru </a:t>
            </a:r>
            <a:r>
              <a:rPr lang="sk-SK" sz="1700" dirty="0" smtClean="0"/>
              <a:t>v rámci kalendárneho roka je umožnená od 1.9.2023. </a:t>
            </a:r>
          </a:p>
          <a:p>
            <a:pPr algn="just">
              <a:lnSpc>
                <a:spcPct val="150000"/>
              </a:lnSpc>
              <a:buClr>
                <a:schemeClr val="accent3"/>
              </a:buClr>
              <a:buFont typeface="Wingdings" panose="05000000000000000000" pitchFamily="2" charset="2"/>
              <a:buChar char="q"/>
            </a:pPr>
            <a:r>
              <a:rPr lang="sk-SK" sz="1700" dirty="0" smtClean="0"/>
              <a:t> Ak predčasné splatenie v jednej alebo viacerých splátkach nepresiahne výšku 30% istiny úveru počas kalendárneho roka a   </a:t>
            </a:r>
          </a:p>
          <a:p>
            <a:pPr marL="0" indent="0" algn="just">
              <a:lnSpc>
                <a:spcPct val="150000"/>
              </a:lnSpc>
              <a:buClr>
                <a:schemeClr val="accent3"/>
              </a:buClr>
              <a:buNone/>
            </a:pPr>
            <a:r>
              <a:rPr lang="sk-SK" sz="1700" dirty="0"/>
              <a:t> </a:t>
            </a:r>
            <a:r>
              <a:rPr lang="sk-SK" sz="1700" dirty="0" smtClean="0"/>
              <a:t>   zároveň sa splátka uskutoční každý kalendárny mesiac najviac jeden krát, </a:t>
            </a:r>
          </a:p>
          <a:p>
            <a:pPr algn="just">
              <a:lnSpc>
                <a:spcPct val="150000"/>
              </a:lnSpc>
              <a:buClr>
                <a:schemeClr val="accent3"/>
              </a:buClr>
              <a:buFont typeface="Wingdings" panose="05000000000000000000" pitchFamily="2" charset="2"/>
              <a:buChar char="q"/>
            </a:pPr>
            <a:r>
              <a:rPr lang="sk-SK" sz="1700" dirty="0" smtClean="0"/>
              <a:t> Klient </a:t>
            </a:r>
            <a:r>
              <a:rPr lang="sk-SK" sz="1700" dirty="0"/>
              <a:t>musí o mimoriadnu splátku požiadať </a:t>
            </a:r>
            <a:r>
              <a:rPr lang="sk-SK" sz="1700" dirty="0">
                <a:solidFill>
                  <a:srgbClr val="7030A0"/>
                </a:solidFill>
              </a:rPr>
              <a:t>min. </a:t>
            </a:r>
            <a:r>
              <a:rPr lang="sk-SK" sz="1700" dirty="0" smtClean="0">
                <a:solidFill>
                  <a:srgbClr val="7030A0"/>
                </a:solidFill>
              </a:rPr>
              <a:t>7  a max. 90 </a:t>
            </a:r>
            <a:r>
              <a:rPr lang="sk-SK" sz="1700" dirty="0" smtClean="0"/>
              <a:t>kalendárnych </a:t>
            </a:r>
            <a:r>
              <a:rPr lang="sk-SK" sz="1700" dirty="0"/>
              <a:t>dní pred </a:t>
            </a:r>
            <a:r>
              <a:rPr lang="sk-SK" sz="1700" dirty="0" smtClean="0"/>
              <a:t>termínom požadovanej mimoriadnej    </a:t>
            </a:r>
          </a:p>
          <a:p>
            <a:pPr marL="0" indent="0" algn="just">
              <a:lnSpc>
                <a:spcPct val="150000"/>
              </a:lnSpc>
              <a:buClr>
                <a:schemeClr val="accent3"/>
              </a:buClr>
              <a:buNone/>
            </a:pPr>
            <a:r>
              <a:rPr lang="sk-SK" sz="1700" dirty="0"/>
              <a:t> </a:t>
            </a:r>
            <a:r>
              <a:rPr lang="sk-SK" sz="1700" dirty="0" smtClean="0"/>
              <a:t>   splátky. </a:t>
            </a:r>
            <a:endParaRPr lang="sk-SK" sz="1700" dirty="0"/>
          </a:p>
          <a:p>
            <a:pPr>
              <a:lnSpc>
                <a:spcPct val="150000"/>
              </a:lnSpc>
              <a:buClr>
                <a:schemeClr val="accent3"/>
              </a:buClr>
              <a:buFont typeface="Wingdings" panose="05000000000000000000" pitchFamily="2" charset="2"/>
              <a:buChar char="q"/>
            </a:pPr>
            <a:r>
              <a:rPr lang="sk-SK" sz="1600" dirty="0" smtClean="0"/>
              <a:t> Do max. hraničnej sumy 30% z istiny úveru sa započítavajú všetky zrealizované/čakajúce skôr zadané žiadosti o bezplatnú  </a:t>
            </a:r>
          </a:p>
          <a:p>
            <a:pPr marL="0" indent="0">
              <a:lnSpc>
                <a:spcPct val="150000"/>
              </a:lnSpc>
              <a:buClr>
                <a:schemeClr val="accent3"/>
              </a:buClr>
              <a:buNone/>
            </a:pPr>
            <a:r>
              <a:rPr lang="sk-SK" sz="1600" dirty="0"/>
              <a:t> </a:t>
            </a:r>
            <a:r>
              <a:rPr lang="sk-SK" sz="1600" dirty="0" smtClean="0"/>
              <a:t>   mimoriadnu splátku v požadovanom termíne kalendárneho roku (MS k </a:t>
            </a:r>
            <a:r>
              <a:rPr lang="sk-SK" sz="1600" dirty="0" err="1" smtClean="0"/>
              <a:t>refixu</a:t>
            </a:r>
            <a:r>
              <a:rPr lang="sk-SK" sz="1600" dirty="0" smtClean="0"/>
              <a:t>, MS20%, MS30%).</a:t>
            </a: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2718660934"/>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30%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 istiny úveru v rámci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kalendárneho roka </a:t>
                      </a:r>
                      <a:r>
                        <a:rPr kumimoji="0" lang="sk-SK" sz="1400" b="1" i="0" u="none" strike="noStrike" kern="1200" cap="none" normalizeH="0" baseline="0" smtClean="0">
                          <a:ln>
                            <a:noFill/>
                          </a:ln>
                          <a:solidFill>
                            <a:schemeClr val="tx1">
                              <a:lumMod val="50000"/>
                              <a:lumOff val="50000"/>
                            </a:schemeClr>
                          </a:solidFill>
                          <a:effectLst/>
                          <a:latin typeface="Tahoma" pitchFamily="34" charset="0"/>
                          <a:ea typeface="Tahoma" pitchFamily="34" charset="0"/>
                          <a:cs typeface="Tahoma" pitchFamily="34" charset="0"/>
                        </a:rPr>
                        <a:t>bez poplatku</a:t>
                      </a:r>
                      <a:endPar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015475" cy="830997"/>
          </a:xfrm>
          <a:prstGeom prst="rect">
            <a:avLst/>
          </a:prstGeom>
        </p:spPr>
        <p:txBody>
          <a:bodyPr wrap="square">
            <a:spAutoFit/>
          </a:bodyPr>
          <a:lstStyle/>
          <a:p>
            <a:r>
              <a:rPr lang="sk-SK" sz="2400" b="1" dirty="0" smtClean="0">
                <a:solidFill>
                  <a:schemeClr val="tx1">
                    <a:lumMod val="50000"/>
                    <a:lumOff val="50000"/>
                  </a:schemeClr>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Poskytovanie Hypoték/</a:t>
            </a:r>
          </a:p>
          <a:p>
            <a:r>
              <a:rPr lang="sk-SK" sz="2400" b="1" dirty="0">
                <a:solidFill>
                  <a:schemeClr val="bg1"/>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 Štatút marketingovej kampane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332359"/>
            <a:ext cx="9926564" cy="520142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  </a:t>
            </a: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31.3.2024.</a:t>
            </a:r>
            <a:endParaRPr lang="sk-SK" sz="1400" dirty="0" smtClean="0">
              <a:solidFill>
                <a:schemeClr val="tx1">
                  <a:lumMod val="50000"/>
                  <a:lumOff val="50000"/>
                </a:schemeClr>
              </a:solidFill>
              <a:latin typeface="Tahoma" pitchFamily="34" charset="0"/>
              <a:ea typeface="Tahoma" pitchFamily="34" charset="0"/>
              <a:cs typeface="Tahoma" pitchFamily="34" charset="0"/>
            </a:endParaRPr>
          </a:p>
          <a:p>
            <a:pPr lvl="3" algn="just">
              <a:buClr>
                <a:srgbClr val="8DC02F"/>
              </a:buClr>
              <a:buSzPct val="100000"/>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1</a:t>
            </a:r>
            <a:r>
              <a:rPr lang="sk-SK" sz="1400" dirty="0" smtClean="0">
                <a:solidFill>
                  <a:schemeClr val="tx1">
                    <a:lumMod val="50000"/>
                    <a:lumOff val="50000"/>
                  </a:schemeClr>
                </a:solidFill>
                <a:latin typeface="Tahoma" pitchFamily="34" charset="0"/>
                <a:ea typeface="Tahoma" pitchFamily="34" charset="0"/>
                <a:cs typeface="Tahoma" pitchFamily="34" charset="0"/>
              </a:rPr>
              <a:t>.3.2022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31.3.2024.</a:t>
            </a:r>
            <a:endParaRPr lang="sk-SK" sz="1400" dirty="0" smtClean="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a:t>
            </a:r>
            <a:r>
              <a:rPr lang="sk-SK" sz="1400" dirty="0" smtClean="0">
                <a:solidFill>
                  <a:schemeClr val="tx1">
                    <a:lumMod val="50000"/>
                    <a:lumOff val="50000"/>
                  </a:schemeClr>
                </a:solidFill>
                <a:latin typeface="Tahoma" pitchFamily="34" charset="0"/>
                <a:ea typeface="Tahoma" pitchFamily="34" charset="0"/>
                <a:cs typeface="Tahoma" pitchFamily="34" charset="0"/>
              </a:rPr>
              <a:t>30.4.2024</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lvl="0"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31.3.2024.</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2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Štatút je zverejnený na webovej stránke www.primabanka.sk </a:t>
            </a: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08223"/>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88343"/>
            <a:ext cx="10009112" cy="6143990"/>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a:t>
            </a:r>
            <a:r>
              <a:rPr lang="sk-SK" sz="1700" dirty="0" smtClean="0">
                <a:solidFill>
                  <a:schemeClr val="tx1">
                    <a:lumMod val="50000"/>
                    <a:lumOff val="50000"/>
                  </a:schemeClr>
                </a:solidFill>
                <a:latin typeface="Tahoma" pitchFamily="34" charset="0"/>
                <a:ea typeface="Tahoma" pitchFamily="34" charset="0"/>
                <a:cs typeface="Tahoma" pitchFamily="34" charset="0"/>
              </a:rPr>
              <a:t>je v </a:t>
            </a:r>
            <a:r>
              <a:rPr lang="sk-SK" sz="1700" dirty="0">
                <a:solidFill>
                  <a:schemeClr val="tx1">
                    <a:lumMod val="50000"/>
                    <a:lumOff val="50000"/>
                  </a:schemeClr>
                </a:solidFill>
                <a:latin typeface="Tahoma" pitchFamily="34" charset="0"/>
                <a:ea typeface="Tahoma" pitchFamily="34" charset="0"/>
                <a:cs typeface="Tahoma" pitchFamily="34" charset="0"/>
              </a:rPr>
              <a:t>lehote do 6 mesiacov od čerpania </a:t>
            </a:r>
            <a:r>
              <a:rPr lang="sk-SK" sz="1700" dirty="0" smtClean="0">
                <a:solidFill>
                  <a:schemeClr val="tx1">
                    <a:lumMod val="50000"/>
                    <a:lumOff val="50000"/>
                  </a:schemeClr>
                </a:solidFill>
                <a:latin typeface="Tahoma" pitchFamily="34" charset="0"/>
                <a:ea typeface="Tahoma" pitchFamily="34" charset="0"/>
                <a:cs typeface="Tahoma" pitchFamily="34" charset="0"/>
              </a:rPr>
              <a:t>úveru.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Pokladničné </a:t>
            </a:r>
            <a:r>
              <a:rPr lang="sk-SK" sz="1700" dirty="0">
                <a:solidFill>
                  <a:schemeClr val="tx1">
                    <a:lumMod val="50000"/>
                    <a:lumOff val="50000"/>
                  </a:schemeClr>
                </a:solidFill>
                <a:latin typeface="Tahoma" pitchFamily="34" charset="0"/>
                <a:ea typeface="Tahoma" pitchFamily="34" charset="0"/>
                <a:cs typeface="Tahoma" pitchFamily="34" charset="0"/>
              </a:rPr>
              <a:t>bločky – minimálna výška každého bločku je 100 </a:t>
            </a:r>
            <a:r>
              <a:rPr lang="sk-SK" sz="1700" dirty="0" smtClean="0">
                <a:solidFill>
                  <a:schemeClr val="tx1">
                    <a:lumMod val="50000"/>
                    <a:lumOff val="50000"/>
                  </a:schemeClr>
                </a:solidFill>
                <a:latin typeface="Tahoma" pitchFamily="34" charset="0"/>
                <a:ea typeface="Tahoma" pitchFamily="34" charset="0"/>
                <a:cs typeface="Tahoma" pitchFamily="34" charset="0"/>
              </a:rPr>
              <a:t>EUR.</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4849789"/>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Prima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roku </a:t>
            </a:r>
            <a:r>
              <a:rPr lang="sk-SK" sz="1700" dirty="0">
                <a:solidFill>
                  <a:schemeClr val="tx1">
                    <a:lumMod val="50000"/>
                    <a:lumOff val="50000"/>
                  </a:schemeClr>
                </a:solidFill>
                <a:latin typeface="Tahoma" pitchFamily="34" charset="0"/>
                <a:ea typeface="Tahoma" pitchFamily="34" charset="0"/>
                <a:cs typeface="Tahoma" pitchFamily="34" charset="0"/>
              </a:rPr>
              <a:t>2004 </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nehnuteľnosti a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31</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PRENOSE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a:t>
            </a:r>
            <a:r>
              <a:rPr lang="sk-SK" sz="1300" b="1" dirty="0" smtClean="0">
                <a:latin typeface="Tahoma" panose="020B0604030504040204" pitchFamily="34" charset="0"/>
                <a:ea typeface="Tahoma" panose="020B0604030504040204" pitchFamily="34" charset="0"/>
                <a:cs typeface="Tahoma" panose="020B0604030504040204" pitchFamily="34" charset="0"/>
              </a:rPr>
              <a:t>originálu </a:t>
            </a:r>
            <a:r>
              <a:rPr lang="sk-SK" sz="1300" b="1" dirty="0">
                <a:latin typeface="Tahoma" panose="020B0604030504040204" pitchFamily="34" charset="0"/>
                <a:ea typeface="Tahoma" panose="020B0604030504040204" pitchFamily="34" charset="0"/>
                <a:cs typeface="Tahoma" panose="020B0604030504040204" pitchFamily="34" charset="0"/>
              </a:rPr>
              <a:t>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pic>
        <p:nvPicPr>
          <p:cNvPr id="17" name="Obrázok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956" y="5436815"/>
            <a:ext cx="2487585" cy="1492551"/>
          </a:xfrm>
          <a:prstGeom prst="rect">
            <a:avLst/>
          </a:prstGeom>
          <a:ln>
            <a:noFill/>
          </a:ln>
          <a:effectLst>
            <a:softEdge rad="112500"/>
          </a:effectLst>
        </p:spPr>
      </p:pic>
      <p:pic>
        <p:nvPicPr>
          <p:cNvPr id="18" name="Obrázok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12" y="5436815"/>
            <a:ext cx="2520280" cy="1512168"/>
          </a:xfrm>
          <a:prstGeom prst="rect">
            <a:avLst/>
          </a:prstGeom>
          <a:ln>
            <a:noFill/>
          </a:ln>
          <a:effectLst>
            <a:softEdge rad="112500"/>
          </a:effectLst>
        </p:spPr>
      </p:pic>
      <p:sp>
        <p:nvSpPr>
          <p:cNvPr id="20" name="BlokTextu 19"/>
          <p:cNvSpPr txBox="1"/>
          <p:nvPr/>
        </p:nvSpPr>
        <p:spPr>
          <a:xfrm rot="21403331">
            <a:off x="1099061" y="5690605"/>
            <a:ext cx="1134189" cy="1108176"/>
          </a:xfrm>
          <a:prstGeom prst="rect">
            <a:avLst/>
          </a:prstGeom>
          <a:solidFill>
            <a:srgbClr val="C00000"/>
          </a:solidFill>
        </p:spPr>
        <p:txBody>
          <a:bodyPr wrap="square" rtlCol="0">
            <a:spAutoFit/>
          </a:bodyPr>
          <a:lstStyle/>
          <a:p>
            <a:pPr algn="ctr"/>
            <a:r>
              <a:rPr lang="sk-SK" sz="2400" b="1" dirty="0">
                <a:solidFill>
                  <a:schemeClr val="bg1"/>
                </a:solidFill>
              </a:rPr>
              <a:t>4</a:t>
            </a:r>
            <a:r>
              <a:rPr lang="sk-SK" sz="2400" b="1" dirty="0" smtClean="0">
                <a:solidFill>
                  <a:schemeClr val="bg1"/>
                </a:solidFill>
              </a:rPr>
              <a:t>,9 €</a:t>
            </a:r>
          </a:p>
          <a:p>
            <a:pPr algn="ctr"/>
            <a:r>
              <a:rPr lang="sk-SK" b="1" dirty="0" smtClean="0">
                <a:solidFill>
                  <a:schemeClr val="bg1"/>
                </a:solidFill>
              </a:rPr>
              <a:t>Osobný účet</a:t>
            </a:r>
            <a:endParaRPr lang="sk-SK" b="1" dirty="0">
              <a:solidFill>
                <a:schemeClr val="bg1"/>
              </a:solidFill>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36</a:t>
            </a:fld>
            <a:endParaRPr lang="sk-SK" sz="1250" dirty="0">
              <a:solidFill>
                <a:prstClr val="white"/>
              </a:solidFill>
            </a:endParaRPr>
          </a:p>
        </p:txBody>
      </p:sp>
      <p:pic>
        <p:nvPicPr>
          <p:cNvPr id="2" name="Obrázok 1"/>
          <p:cNvPicPr>
            <a:picLocks noChangeAspect="1"/>
          </p:cNvPicPr>
          <p:nvPr/>
        </p:nvPicPr>
        <p:blipFill>
          <a:blip r:embed="rId4"/>
          <a:stretch>
            <a:fillRect/>
          </a:stretch>
        </p:blipFill>
        <p:spPr>
          <a:xfrm>
            <a:off x="4171343" y="4932759"/>
            <a:ext cx="2376264" cy="1673084"/>
          </a:xfrm>
          <a:prstGeom prst="rect">
            <a:avLst/>
          </a:prstGeom>
        </p:spPr>
      </p:pic>
      <p:pic>
        <p:nvPicPr>
          <p:cNvPr id="3" name="Obrázo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6562" y="3209131"/>
            <a:ext cx="2200275" cy="1143000"/>
          </a:xfrm>
          <a:prstGeom prst="rect">
            <a:avLst/>
          </a:prstGeom>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37</a:t>
            </a:fld>
            <a:endParaRPr lang="sk-SK" dirty="0"/>
          </a:p>
        </p:txBody>
      </p:sp>
      <p:pic>
        <p:nvPicPr>
          <p:cNvPr id="2" name="Obrázo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5845" y="5856565"/>
            <a:ext cx="2200275" cy="1143000"/>
          </a:xfrm>
          <a:prstGeom prst="rect">
            <a:avLst/>
          </a:prstGeom>
        </p:spPr>
      </p:pic>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2" name="Obrázok 1"/>
          <p:cNvPicPr>
            <a:picLocks noChangeAspect="1"/>
          </p:cNvPicPr>
          <p:nvPr/>
        </p:nvPicPr>
        <p:blipFill>
          <a:blip r:embed="rId3"/>
          <a:stretch>
            <a:fillRect/>
          </a:stretch>
        </p:blipFill>
        <p:spPr>
          <a:xfrm>
            <a:off x="562721" y="1404367"/>
            <a:ext cx="9979730" cy="5040560"/>
          </a:xfrm>
          <a:prstGeom prst="rect">
            <a:avLst/>
          </a:prstGeom>
        </p:spPr>
      </p:pic>
      <p:pic>
        <p:nvPicPr>
          <p:cNvPr id="13" name="Picture 6" descr="\\sfilehq\home2008\kodadova\Desktop\picture web\int new branch.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84523" y="1116337"/>
            <a:ext cx="2857921" cy="1734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Zástupný symbol textu 2"/>
          <p:cNvSpPr txBox="1">
            <a:spLocks/>
          </p:cNvSpPr>
          <p:nvPr/>
        </p:nvSpPr>
        <p:spPr bwMode="auto">
          <a:xfrm rot="725076">
            <a:off x="5565644" y="5302711"/>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500" dirty="0">
                <a:solidFill>
                  <a:sysClr val="window" lastClr="FFFFFF"/>
                </a:solidFill>
              </a:rPr>
              <a:t>TOP 3</a:t>
            </a:r>
          </a:p>
          <a:p>
            <a:pPr algn="ctr" defTabSz="1001407" fontAlgn="base">
              <a:spcAft>
                <a:spcPct val="0"/>
              </a:spcAft>
              <a:defRPr/>
            </a:pPr>
            <a:r>
              <a:rPr lang="cs-CZ" sz="1500" dirty="0" err="1">
                <a:solidFill>
                  <a:sysClr val="window" lastClr="FFFFFF"/>
                </a:solidFill>
              </a:rPr>
              <a:t>pokrytie</a:t>
            </a:r>
            <a:endParaRPr lang="cs-CZ" sz="1500" dirty="0">
              <a:solidFill>
                <a:sysClr val="window" lastClr="FFFFFF"/>
              </a:solidFill>
            </a:endParaRPr>
          </a:p>
          <a:p>
            <a:pPr algn="ctr" defTabSz="1001407" fontAlgn="base">
              <a:spcAft>
                <a:spcPct val="0"/>
              </a:spcAft>
              <a:defRPr/>
            </a:pPr>
            <a:r>
              <a:rPr lang="cs-CZ" sz="1500" dirty="0">
                <a:solidFill>
                  <a:sysClr val="window" lastClr="FFFFFF"/>
                </a:solidFill>
              </a:rPr>
              <a:t>+</a:t>
            </a:r>
          </a:p>
          <a:p>
            <a:pPr algn="ctr" defTabSz="1001407" fontAlgn="base">
              <a:spcAft>
                <a:spcPct val="0"/>
              </a:spcAft>
              <a:defRPr/>
            </a:pPr>
            <a:r>
              <a:rPr lang="cs-CZ" sz="1500" dirty="0" smtClean="0">
                <a:solidFill>
                  <a:sysClr val="window" lastClr="FFFFFF"/>
                </a:solidFill>
              </a:rPr>
              <a:t>Jediná banka v </a:t>
            </a:r>
            <a:r>
              <a:rPr lang="cs-CZ" sz="1500" dirty="0" err="1" smtClean="0">
                <a:solidFill>
                  <a:sysClr val="window" lastClr="FFFFFF"/>
                </a:solidFill>
              </a:rPr>
              <a:t>každom</a:t>
            </a:r>
            <a:r>
              <a:rPr lang="cs-CZ" sz="1500" dirty="0" smtClean="0">
                <a:solidFill>
                  <a:sysClr val="window" lastClr="FFFFFF"/>
                </a:solidFill>
              </a:rPr>
              <a:t> okrese</a:t>
            </a:r>
            <a:endParaRPr lang="cs-CZ" sz="1500" dirty="0">
              <a:solidFill>
                <a:sysClr val="window" lastClr="FFFFFF"/>
              </a:solidFill>
            </a:endParaRPr>
          </a:p>
        </p:txBody>
      </p:sp>
      <p:sp>
        <p:nvSpPr>
          <p:cNvPr id="7" name="Zástupný symbol textu 2"/>
          <p:cNvSpPr txBox="1">
            <a:spLocks/>
          </p:cNvSpPr>
          <p:nvPr/>
        </p:nvSpPr>
        <p:spPr bwMode="auto">
          <a:xfrm rot="725076">
            <a:off x="7567458" y="5051129"/>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600" dirty="0" smtClean="0">
                <a:solidFill>
                  <a:sysClr val="window" lastClr="FFFFFF"/>
                </a:solidFill>
              </a:rPr>
              <a:t>79 </a:t>
            </a:r>
            <a:r>
              <a:rPr lang="cs-CZ" sz="1600" dirty="0">
                <a:solidFill>
                  <a:sysClr val="window" lastClr="FFFFFF"/>
                </a:solidFill>
              </a:rPr>
              <a:t>nových</a:t>
            </a:r>
          </a:p>
          <a:p>
            <a:pPr algn="ctr" defTabSz="1001407" fontAlgn="base">
              <a:spcAft>
                <a:spcPct val="0"/>
              </a:spcAft>
              <a:defRPr/>
            </a:pPr>
            <a:endParaRPr lang="cs-CZ" sz="800" dirty="0">
              <a:solidFill>
                <a:sysClr val="window" lastClr="FFFFFF"/>
              </a:solidFill>
            </a:endParaRPr>
          </a:p>
          <a:p>
            <a:pPr algn="ctr" defTabSz="1001407" fontAlgn="base">
              <a:spcAft>
                <a:spcPct val="0"/>
              </a:spcAft>
              <a:defRPr/>
            </a:pPr>
            <a:r>
              <a:rPr lang="cs-CZ" sz="1600" dirty="0" smtClean="0">
                <a:solidFill>
                  <a:sysClr val="window" lastClr="FFFFFF"/>
                </a:solidFill>
              </a:rPr>
              <a:t>11</a:t>
            </a:r>
            <a:r>
              <a:rPr lang="en-US" sz="1600" dirty="0" smtClean="0">
                <a:solidFill>
                  <a:sysClr val="window" lastClr="FFFFFF"/>
                </a:solidFill>
              </a:rPr>
              <a:t>8</a:t>
            </a:r>
            <a:r>
              <a:rPr lang="cs-CZ" sz="1600" dirty="0" smtClean="0">
                <a:solidFill>
                  <a:sysClr val="window" lastClr="FFFFFF"/>
                </a:solidFill>
              </a:rPr>
              <a:t> </a:t>
            </a:r>
            <a:r>
              <a:rPr lang="cs-CZ" sz="1600" dirty="0" err="1" smtClean="0">
                <a:solidFill>
                  <a:sysClr val="window" lastClr="FFFFFF"/>
                </a:solidFill>
              </a:rPr>
              <a:t>celkom</a:t>
            </a:r>
            <a:endParaRPr lang="cs-CZ" sz="1600" dirty="0">
              <a:solidFill>
                <a:sysClr val="window" lastClr="FFFFFF"/>
              </a:solidFill>
            </a:endParaRPr>
          </a:p>
          <a:p>
            <a:pPr algn="ctr" defTabSz="1001407" fontAlgn="base">
              <a:spcAft>
                <a:spcPct val="0"/>
              </a:spcAft>
              <a:defRPr/>
            </a:pPr>
            <a:endParaRPr lang="cs-CZ" sz="1000" dirty="0">
              <a:solidFill>
                <a:sysClr val="window" lastClr="FFFFFF"/>
              </a:solidFill>
            </a:endParaRPr>
          </a:p>
          <a:p>
            <a:pPr algn="ctr" defTabSz="1001407" fontAlgn="base">
              <a:spcAft>
                <a:spcPct val="0"/>
              </a:spcAft>
              <a:defRPr/>
            </a:pPr>
            <a:r>
              <a:rPr lang="cs-CZ" sz="1300" dirty="0">
                <a:solidFill>
                  <a:sysClr val="window" lastClr="FFFFFF"/>
                </a:solidFill>
              </a:rPr>
              <a:t>ATM 82 -&gt; </a:t>
            </a:r>
            <a:r>
              <a:rPr lang="en-US" sz="1300" dirty="0" smtClean="0">
                <a:solidFill>
                  <a:sysClr val="window" lastClr="FFFFFF"/>
                </a:solidFill>
              </a:rPr>
              <a:t>297</a:t>
            </a:r>
            <a:endParaRPr lang="cs-CZ" sz="1300" dirty="0">
              <a:solidFill>
                <a:sysClr val="window" lastClr="FFFFFF"/>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39</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413929" y="969973"/>
            <a:ext cx="10033563" cy="6298647"/>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r>
              <a:rPr lang="sk-SK" sz="1700" dirty="0" smtClean="0">
                <a:solidFill>
                  <a:srgbClr val="7D7D7D"/>
                </a:solidFill>
                <a:latin typeface="Tahoma" pitchFamily="34" charset="0"/>
                <a:cs typeface="Tahoma" pitchFamily="34" charset="0"/>
              </a:rPr>
              <a:t>. Zohľadňujeme </a:t>
            </a:r>
            <a:r>
              <a:rPr lang="sk-SK" sz="1700" dirty="0">
                <a:solidFill>
                  <a:srgbClr val="7D7D7D"/>
                </a:solidFill>
                <a:latin typeface="Tahoma" pitchFamily="34" charset="0"/>
                <a:cs typeface="Tahoma" pitchFamily="34" charset="0"/>
              </a:rPr>
              <a:t>a </a:t>
            </a:r>
            <a:r>
              <a:rPr lang="sk-SK" sz="1700" dirty="0" smtClean="0">
                <a:solidFill>
                  <a:srgbClr val="7D7D7D"/>
                </a:solidFill>
                <a:latin typeface="Tahoma" pitchFamily="34" charset="0"/>
                <a:cs typeface="Tahoma" pitchFamily="34" charset="0"/>
              </a:rPr>
              <a:t>akceptujeme v</a:t>
            </a:r>
            <a:r>
              <a:rPr lang="sk-SK" sz="1700" dirty="0">
                <a:solidFill>
                  <a:srgbClr val="7D7D7D"/>
                </a:solidFill>
                <a:latin typeface="Tahoma" pitchFamily="34" charset="0"/>
                <a:cs typeface="Tahoma" pitchFamily="34" charset="0"/>
              </a:rPr>
              <a:t> hlavnom príjme dlžníka aj daňový bonus ako súčasť </a:t>
            </a:r>
            <a:r>
              <a:rPr lang="sk-SK" sz="1700" b="1" dirty="0">
                <a:solidFill>
                  <a:srgbClr val="7D7D7D"/>
                </a:solidFill>
                <a:latin typeface="Tahoma" pitchFamily="34" charset="0"/>
                <a:cs typeface="Tahoma" pitchFamily="34" charset="0"/>
              </a:rPr>
              <a:t>príjmu zo závislej </a:t>
            </a:r>
            <a:r>
              <a:rPr lang="sk-SK" sz="1700" b="1" dirty="0" smtClean="0">
                <a:solidFill>
                  <a:srgbClr val="7D7D7D"/>
                </a:solidFill>
                <a:latin typeface="Tahoma" pitchFamily="34" charset="0"/>
                <a:cs typeface="Tahoma" pitchFamily="34" charset="0"/>
              </a:rPr>
              <a:t>činnosti.</a:t>
            </a:r>
            <a:endParaRPr lang="sk-SK" sz="1700" b="1" dirty="0">
              <a:solidFill>
                <a:srgbClr val="7D7D7D"/>
              </a:solidFill>
              <a:latin typeface="Tahoma" pitchFamily="34" charset="0"/>
              <a:cs typeface="Tahoma" pitchFamily="34" charset="0"/>
            </a:endParaRP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smtClean="0">
                <a:solidFill>
                  <a:prstClr val="black">
                    <a:lumMod val="50000"/>
                    <a:lumOff val="50000"/>
                  </a:prstClr>
                </a:solidFill>
                <a:latin typeface="Tahoma" pitchFamily="34" charset="0"/>
                <a:ea typeface="Tahoma" pitchFamily="34" charset="0"/>
                <a:cs typeface="Tahoma" pitchFamily="34" charset="0"/>
              </a:rPr>
              <a:t>Klientova </a:t>
            </a:r>
            <a:r>
              <a:rPr lang="sk-SK" sz="1700" dirty="0">
                <a:solidFill>
                  <a:prstClr val="black">
                    <a:lumMod val="50000"/>
                    <a:lumOff val="50000"/>
                  </a:prstClr>
                </a:solidFill>
                <a:latin typeface="Tahoma" pitchFamily="34" charset="0"/>
                <a:ea typeface="Tahoma" pitchFamily="34" charset="0"/>
                <a:cs typeface="Tahoma" pitchFamily="34" charset="0"/>
              </a:rPr>
              <a:t>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116335"/>
            <a:ext cx="9649072" cy="6048672"/>
          </a:xfrm>
        </p:spPr>
        <p:txBody>
          <a:bodyPr>
            <a:normAutofit fontScale="92500" lnSpcReduction="1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pre Fixácie od </a:t>
            </a:r>
            <a:r>
              <a:rPr lang="sk-SK" sz="1800" b="1" dirty="0">
                <a:solidFill>
                  <a:srgbClr val="7030A0"/>
                </a:solidFill>
              </a:rPr>
              <a:t> </a:t>
            </a:r>
            <a:r>
              <a:rPr lang="sk-SK" sz="1800" b="1" dirty="0" smtClean="0">
                <a:solidFill>
                  <a:srgbClr val="7030A0"/>
                </a:solidFill>
              </a:rPr>
              <a:t>23.12. do 5.1.2024 pre všetky schválené úvery: </a:t>
            </a:r>
            <a:r>
              <a:rPr lang="sk-SK" sz="1800" dirty="0">
                <a:solidFill>
                  <a:srgbClr val="7D7D7D"/>
                </a:solidFill>
              </a:rPr>
              <a:t>	</a:t>
            </a:r>
            <a:r>
              <a:rPr lang="sk-SK" sz="1800" dirty="0" smtClean="0"/>
              <a:t>                                                  </a:t>
            </a:r>
          </a:p>
          <a:p>
            <a:pPr marL="0" indent="0">
              <a:lnSpc>
                <a:spcPct val="120000"/>
              </a:lnSpc>
              <a:buClr>
                <a:schemeClr val="accent3"/>
              </a:buClr>
              <a:buNone/>
            </a:pPr>
            <a:r>
              <a:rPr lang="sk-SK" sz="1800" dirty="0" smtClean="0"/>
              <a:t>			               FIX </a:t>
            </a:r>
            <a:r>
              <a:rPr lang="sk-SK" sz="1800" dirty="0"/>
              <a:t>3 roky,  aktuálna ÚS </a:t>
            </a:r>
            <a:r>
              <a:rPr lang="sk-SK" sz="1800" dirty="0" smtClean="0"/>
              <a:t>  4,00 %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4</a:t>
            </a:r>
            <a:r>
              <a:rPr lang="sk-SK" sz="1800" dirty="0" smtClean="0">
                <a:solidFill>
                  <a:srgbClr val="7D7D7D"/>
                </a:solidFill>
                <a:latin typeface="Tahoma" pitchFamily="34" charset="0"/>
                <a:cs typeface="Tahoma" pitchFamily="34" charset="0"/>
              </a:rPr>
              <a:t>,20 %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4,30 %  p</a:t>
            </a:r>
            <a:r>
              <a:rPr lang="sk-SK" sz="1800" dirty="0">
                <a:solidFill>
                  <a:srgbClr val="7D7D7D"/>
                </a:solidFill>
                <a:latin typeface="Tahoma" pitchFamily="34" charset="0"/>
                <a:cs typeface="Tahoma" pitchFamily="34" charset="0"/>
              </a:rPr>
              <a:t>. a.</a:t>
            </a:r>
          </a:p>
          <a:p>
            <a:pPr marL="342704" indent="-342704">
              <a:lnSpc>
                <a:spcPct val="120000"/>
              </a:lnSpc>
              <a:buClr>
                <a:schemeClr val="accent3"/>
              </a:buClr>
              <a:buFont typeface="Wingdings" pitchFamily="2" charset="2"/>
              <a:buChar char="q"/>
            </a:pPr>
            <a:r>
              <a:rPr lang="sk-SK" sz="1800" dirty="0" smtClean="0">
                <a:solidFill>
                  <a:srgbClr val="7D7D7D"/>
                </a:solidFill>
              </a:rPr>
              <a:t>Povinnosť 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endParaRPr lang="sk-SK" sz="1100" dirty="0" smtClean="0"/>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400" dirty="0"/>
          </a:p>
          <a:p>
            <a:pPr marL="0" lvl="0" indent="0">
              <a:buClr>
                <a:schemeClr val="accent3"/>
              </a:buClr>
              <a:buNone/>
            </a:pP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450156" y="1404367"/>
            <a:ext cx="10105571" cy="5586145"/>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 Splácanie úveru je anuitné </a:t>
            </a:r>
            <a:endParaRPr lang="sk-SK" sz="1700" dirty="0">
              <a:solidFill>
                <a:srgbClr val="7D7D7D"/>
              </a:solidFill>
              <a:latin typeface="Tahoma" pitchFamily="34" charset="0"/>
              <a:cs typeface="Tahoma" pitchFamily="34" charset="0"/>
            </a:endParaRPr>
          </a:p>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endParaRPr lang="sk-SK" sz="1700" dirty="0">
              <a:solidFill>
                <a:srgbClr val="7D7D7D"/>
              </a:solidFill>
              <a:latin typeface="Tahoma" pitchFamily="34" charset="0"/>
              <a:cs typeface="Tahoma" pitchFamily="34" charset="0"/>
            </a:endParaRPr>
          </a:p>
          <a:p>
            <a:pPr marL="342704"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a:solidFill>
                  <a:srgbClr val="7D7D7D"/>
                </a:solidFill>
                <a:latin typeface="Tahoma" pitchFamily="34" charset="0"/>
                <a:cs typeface="Tahoma" pitchFamily="34" charset="0"/>
              </a:rPr>
              <a:t>50 %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1787916058"/>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10%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r>
              <a:rPr lang="sk-SK" sz="1650" dirty="0" smtClean="0">
                <a:solidFill>
                  <a:srgbClr val="7D7D7D"/>
                </a:solidFill>
              </a:rPr>
              <a:t>).</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a:t>
            </a:r>
            <a:r>
              <a:rPr lang="sk-SK" sz="1650" dirty="0" smtClean="0">
                <a:solidFill>
                  <a:srgbClr val="7D7D7D"/>
                </a:solidFill>
              </a:rPr>
              <a:t>splácaný.</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12575</TotalTime>
  <Words>2430</Words>
  <Application>Microsoft Office PowerPoint</Application>
  <PresentationFormat>Vlastná</PresentationFormat>
  <Paragraphs>578</Paragraphs>
  <Slides>39</Slides>
  <Notes>35</Notes>
  <HiddenSlides>0</HiddenSlides>
  <MMClips>0</MMClips>
  <ScaleCrop>false</ScaleCrop>
  <HeadingPairs>
    <vt:vector size="6" baseType="variant">
      <vt:variant>
        <vt:lpstr>Použité písma</vt:lpstr>
      </vt:variant>
      <vt:variant>
        <vt:i4>6</vt:i4>
      </vt:variant>
      <vt:variant>
        <vt:lpstr>Motív</vt:lpstr>
      </vt:variant>
      <vt:variant>
        <vt:i4>2</vt:i4>
      </vt:variant>
      <vt:variant>
        <vt:lpstr>Nadpisy snímok</vt:lpstr>
      </vt:variant>
      <vt:variant>
        <vt:i4>39</vt:i4>
      </vt:variant>
    </vt:vector>
  </HeadingPairs>
  <TitlesOfParts>
    <vt:vector size="47" baseType="lpstr">
      <vt:lpstr>ＭＳ Ｐゴシック</vt:lpstr>
      <vt:lpstr>Arial</vt:lpstr>
      <vt:lpstr>Calibri</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877</cp:revision>
  <cp:lastPrinted>2023-08-17T07:50:05Z</cp:lastPrinted>
  <dcterms:created xsi:type="dcterms:W3CDTF">2012-05-15T11:11:36Z</dcterms:created>
  <dcterms:modified xsi:type="dcterms:W3CDTF">2023-12-22T12:44:32Z</dcterms:modified>
</cp:coreProperties>
</file>