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6" r:id="rId3"/>
    <p:sldId id="274" r:id="rId4"/>
    <p:sldId id="275" r:id="rId5"/>
    <p:sldId id="276" r:id="rId6"/>
    <p:sldId id="277" r:id="rId7"/>
    <p:sldId id="278" r:id="rId8"/>
    <p:sldId id="280" r:id="rId9"/>
    <p:sldId id="281" r:id="rId10"/>
    <p:sldId id="282" r:id="rId11"/>
    <p:sldId id="311" r:id="rId12"/>
    <p:sldId id="314" r:id="rId13"/>
    <p:sldId id="310" r:id="rId14"/>
    <p:sldId id="270" r:id="rId15"/>
  </p:sldIdLst>
  <p:sldSz cx="12192000" cy="6858000"/>
  <p:notesSz cx="6858000" cy="9144000"/>
  <p:embeddedFontLst>
    <p:embeddedFont>
      <p:font typeface="Rubik" panose="020B0604020202020204" charset="-79"/>
      <p:regular r:id="rId17"/>
      <p:bold r:id="rId18"/>
      <p:italic r:id="rId19"/>
      <p:boldItalic r:id="rId20"/>
    </p:embeddedFont>
    <p:embeddedFont>
      <p:font typeface="Rubik Light" panose="020B0604020202020204" charset="-79"/>
      <p:regular r:id="rId21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B52"/>
    <a:srgbClr val="F49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69"/>
    <p:restoredTop sz="94702"/>
  </p:normalViewPr>
  <p:slideViewPr>
    <p:cSldViewPr snapToGrid="0" snapToObjects="1">
      <p:cViewPr varScale="1">
        <p:scale>
          <a:sx n="100" d="100"/>
          <a:sy n="100" d="100"/>
        </p:scale>
        <p:origin x="12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nalyzy\Portfolia\Board%202.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nalyzy\Portfolia\Board%202.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[Board 2.6.xlsx]PivotChartTable1</c:name>
    <c:fmtId val="9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v>BASE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Lit>
              <c:ptCount val="14"/>
              <c:pt idx="0">
                <c:v>1.1.2023</c:v>
              </c:pt>
              <c:pt idx="1">
                <c:v>1.2.2023</c:v>
              </c:pt>
              <c:pt idx="2">
                <c:v>1.3.2023</c:v>
              </c:pt>
              <c:pt idx="3">
                <c:v>1.4.2023</c:v>
              </c:pt>
              <c:pt idx="4">
                <c:v>1.5.2023</c:v>
              </c:pt>
              <c:pt idx="5">
                <c:v>1.6.2023</c:v>
              </c:pt>
              <c:pt idx="6">
                <c:v>1.7.2023</c:v>
              </c:pt>
              <c:pt idx="7">
                <c:v>1.8.2023</c:v>
              </c:pt>
              <c:pt idx="8">
                <c:v>1.9.2023</c:v>
              </c:pt>
              <c:pt idx="9">
                <c:v>1.10.2023</c:v>
              </c:pt>
              <c:pt idx="10">
                <c:v>1.11.2023</c:v>
              </c:pt>
              <c:pt idx="11">
                <c:v>1.12.2023</c:v>
              </c:pt>
              <c:pt idx="12">
                <c:v>1.1.2024</c:v>
              </c:pt>
              <c:pt idx="13">
                <c:v>1.2.2024</c:v>
              </c:pt>
            </c:strLit>
          </c:cat>
          <c:val>
            <c:numLit>
              <c:formatCode>General</c:formatCode>
              <c:ptCount val="14"/>
              <c:pt idx="0">
                <c:v>1000</c:v>
              </c:pt>
              <c:pt idx="1">
                <c:v>1084.3775046157357</c:v>
              </c:pt>
              <c:pt idx="2">
                <c:v>1030.8184603821674</c:v>
              </c:pt>
              <c:pt idx="3">
                <c:v>1048.9840556072222</c:v>
              </c:pt>
              <c:pt idx="4">
                <c:v>1095.4088590525259</c:v>
              </c:pt>
              <c:pt idx="5">
                <c:v>1081.0716423501403</c:v>
              </c:pt>
              <c:pt idx="6">
                <c:v>1118.0958870329775</c:v>
              </c:pt>
              <c:pt idx="7">
                <c:v>1157.5446664470192</c:v>
              </c:pt>
              <c:pt idx="8">
                <c:v>1170.0219384914601</c:v>
              </c:pt>
              <c:pt idx="9">
                <c:v>1124.635592973262</c:v>
              </c:pt>
              <c:pt idx="10">
                <c:v>1071.2894893802561</c:v>
              </c:pt>
              <c:pt idx="11">
                <c:v>1144.0625446773458</c:v>
              </c:pt>
              <c:pt idx="12">
                <c:v>1216.2966663383147</c:v>
              </c:pt>
              <c:pt idx="13">
                <c:v>1239.7307651173451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7A0A-4FCC-BA3C-0DD9AC8D89AB}"/>
            </c:ext>
          </c:extLst>
        </c:ser>
        <c:ser>
          <c:idx val="1"/>
          <c:order val="1"/>
          <c:tx>
            <c:v>PRF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Lit>
              <c:ptCount val="14"/>
              <c:pt idx="0">
                <c:v>1.1.2023</c:v>
              </c:pt>
              <c:pt idx="1">
                <c:v>1.2.2023</c:v>
              </c:pt>
              <c:pt idx="2">
                <c:v>1.3.2023</c:v>
              </c:pt>
              <c:pt idx="3">
                <c:v>1.4.2023</c:v>
              </c:pt>
              <c:pt idx="4">
                <c:v>1.5.2023</c:v>
              </c:pt>
              <c:pt idx="5">
                <c:v>1.6.2023</c:v>
              </c:pt>
              <c:pt idx="6">
                <c:v>1.7.2023</c:v>
              </c:pt>
              <c:pt idx="7">
                <c:v>1.8.2023</c:v>
              </c:pt>
              <c:pt idx="8">
                <c:v>1.9.2023</c:v>
              </c:pt>
              <c:pt idx="9">
                <c:v>1.10.2023</c:v>
              </c:pt>
              <c:pt idx="10">
                <c:v>1.11.2023</c:v>
              </c:pt>
              <c:pt idx="11">
                <c:v>1.12.2023</c:v>
              </c:pt>
              <c:pt idx="12">
                <c:v>1.1.2024</c:v>
              </c:pt>
              <c:pt idx="13">
                <c:v>1.2.2024</c:v>
              </c:pt>
            </c:strLit>
          </c:cat>
          <c:val>
            <c:numLit>
              <c:formatCode>General</c:formatCode>
              <c:ptCount val="14"/>
              <c:pt idx="0">
                <c:v>999.99999999999989</c:v>
              </c:pt>
              <c:pt idx="1">
                <c:v>1004.5222131108002</c:v>
              </c:pt>
              <c:pt idx="2">
                <c:v>1006.6325792291738</c:v>
              </c:pt>
              <c:pt idx="3">
                <c:v>1010.4553567121703</c:v>
              </c:pt>
              <c:pt idx="4">
                <c:v>1012.7948482948242</c:v>
              </c:pt>
              <c:pt idx="5">
                <c:v>1016.1714340842217</c:v>
              </c:pt>
              <c:pt idx="6">
                <c:v>1017.7511938642613</c:v>
              </c:pt>
              <c:pt idx="7">
                <c:v>1017.8476677439585</c:v>
              </c:pt>
              <c:pt idx="8">
                <c:v>1018.8124065409291</c:v>
              </c:pt>
              <c:pt idx="9">
                <c:v>1030.4616275143505</c:v>
              </c:pt>
              <c:pt idx="10">
                <c:v>1033.2834884954898</c:v>
              </c:pt>
              <c:pt idx="11">
                <c:v>1034.6944189860596</c:v>
              </c:pt>
              <c:pt idx="12">
                <c:v>1035.9606386570836</c:v>
              </c:pt>
              <c:pt idx="13">
                <c:v>1037.8901162510251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7A0A-4FCC-BA3C-0DD9AC8D89AB}"/>
            </c:ext>
          </c:extLst>
        </c:ser>
        <c:ser>
          <c:idx val="2"/>
          <c:order val="2"/>
          <c:tx>
            <c:v>BASE MV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Lit>
              <c:ptCount val="14"/>
              <c:pt idx="0">
                <c:v>1.1.2023</c:v>
              </c:pt>
              <c:pt idx="1">
                <c:v>1.2.2023</c:v>
              </c:pt>
              <c:pt idx="2">
                <c:v>1.3.2023</c:v>
              </c:pt>
              <c:pt idx="3">
                <c:v>1.4.2023</c:v>
              </c:pt>
              <c:pt idx="4">
                <c:v>1.5.2023</c:v>
              </c:pt>
              <c:pt idx="5">
                <c:v>1.6.2023</c:v>
              </c:pt>
              <c:pt idx="6">
                <c:v>1.7.2023</c:v>
              </c:pt>
              <c:pt idx="7">
                <c:v>1.8.2023</c:v>
              </c:pt>
              <c:pt idx="8">
                <c:v>1.9.2023</c:v>
              </c:pt>
              <c:pt idx="9">
                <c:v>1.10.2023</c:v>
              </c:pt>
              <c:pt idx="10">
                <c:v>1.11.2023</c:v>
              </c:pt>
              <c:pt idx="11">
                <c:v>1.12.2023</c:v>
              </c:pt>
              <c:pt idx="12">
                <c:v>1.1.2024</c:v>
              </c:pt>
              <c:pt idx="13">
                <c:v>1.2.2024</c:v>
              </c:pt>
            </c:strLit>
          </c:cat>
          <c:val>
            <c:numLit>
              <c:formatCode>General</c:formatCode>
              <c:ptCount val="14"/>
              <c:pt idx="0">
                <c:v>1000</c:v>
              </c:pt>
              <c:pt idx="1">
                <c:v>1043.0011889757297</c:v>
              </c:pt>
              <c:pt idx="2">
                <c:v>983.15565824435623</c:v>
              </c:pt>
              <c:pt idx="3">
                <c:v>1002.7310883567726</c:v>
              </c:pt>
              <c:pt idx="4">
                <c:v>1054.2345827598383</c:v>
              </c:pt>
              <c:pt idx="5">
                <c:v>1011.3873329097548</c:v>
              </c:pt>
              <c:pt idx="6">
                <c:v>1027.8495295222842</c:v>
              </c:pt>
              <c:pt idx="7">
                <c:v>1047.6700661205778</c:v>
              </c:pt>
              <c:pt idx="8">
                <c:v>1063.8851074347069</c:v>
              </c:pt>
              <c:pt idx="9">
                <c:v>1032.2313575721139</c:v>
              </c:pt>
              <c:pt idx="10">
                <c:v>996.2070820855505</c:v>
              </c:pt>
              <c:pt idx="11">
                <c:v>1041.116018651843</c:v>
              </c:pt>
              <c:pt idx="12">
                <c:v>1082.5234843186329</c:v>
              </c:pt>
              <c:pt idx="13">
                <c:v>1113.1473363094033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7A0A-4FCC-BA3C-0DD9AC8D89AB}"/>
            </c:ext>
          </c:extLst>
        </c:ser>
        <c:ser>
          <c:idx val="3"/>
          <c:order val="3"/>
          <c:tx>
            <c:v>SHORT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Lit>
              <c:ptCount val="14"/>
              <c:pt idx="0">
                <c:v>1.1.2023</c:v>
              </c:pt>
              <c:pt idx="1">
                <c:v>1.2.2023</c:v>
              </c:pt>
              <c:pt idx="2">
                <c:v>1.3.2023</c:v>
              </c:pt>
              <c:pt idx="3">
                <c:v>1.4.2023</c:v>
              </c:pt>
              <c:pt idx="4">
                <c:v>1.5.2023</c:v>
              </c:pt>
              <c:pt idx="5">
                <c:v>1.6.2023</c:v>
              </c:pt>
              <c:pt idx="6">
                <c:v>1.7.2023</c:v>
              </c:pt>
              <c:pt idx="7">
                <c:v>1.8.2023</c:v>
              </c:pt>
              <c:pt idx="8">
                <c:v>1.9.2023</c:v>
              </c:pt>
              <c:pt idx="9">
                <c:v>1.10.2023</c:v>
              </c:pt>
              <c:pt idx="10">
                <c:v>1.11.2023</c:v>
              </c:pt>
              <c:pt idx="11">
                <c:v>1.12.2023</c:v>
              </c:pt>
              <c:pt idx="12">
                <c:v>1.1.2024</c:v>
              </c:pt>
              <c:pt idx="13">
                <c:v>1.2.2024</c:v>
              </c:pt>
            </c:strLit>
          </c:cat>
          <c:val>
            <c:numLit>
              <c:formatCode>General</c:formatCode>
              <c:ptCount val="14"/>
              <c:pt idx="0">
                <c:v>1000</c:v>
              </c:pt>
              <c:pt idx="1">
                <c:v>1019.7366455455898</c:v>
              </c:pt>
              <c:pt idx="2">
                <c:v>1010.7825933673234</c:v>
              </c:pt>
              <c:pt idx="3">
                <c:v>1027.3070966795453</c:v>
              </c:pt>
              <c:pt idx="4">
                <c:v>1032.2044972609363</c:v>
              </c:pt>
              <c:pt idx="5">
                <c:v>1035.4855513035354</c:v>
              </c:pt>
              <c:pt idx="6">
                <c:v>1044.4912305075168</c:v>
              </c:pt>
              <c:pt idx="7">
                <c:v>1048.14468612362</c:v>
              </c:pt>
              <c:pt idx="8">
                <c:v>1044.8201747421615</c:v>
              </c:pt>
              <c:pt idx="9">
                <c:v>1024.1537312163141</c:v>
              </c:pt>
              <c:pt idx="10">
                <c:v>1020.0250776055725</c:v>
              </c:pt>
              <c:pt idx="11">
                <c:v>1053.2398892148094</c:v>
              </c:pt>
              <c:pt idx="12">
                <c:v>1075.3725618160126</c:v>
              </c:pt>
              <c:pt idx="13">
                <c:v>1077.0667691654166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7A0A-4FCC-BA3C-0DD9AC8D8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369231"/>
        <c:axId val="394683072"/>
      </c:lineChart>
      <c:catAx>
        <c:axId val="344369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94683072"/>
        <c:crosses val="autoZero"/>
        <c:auto val="1"/>
        <c:lblAlgn val="ctr"/>
        <c:lblOffset val="100"/>
        <c:noMultiLvlLbl val="0"/>
        <c:extLst/>
      </c:catAx>
      <c:valAx>
        <c:axId val="394683072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4369231"/>
        <c:crosses val="autoZero"/>
        <c:crossBetween val="between"/>
        <c:extLst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356744442535954"/>
          <c:y val="2.2994913246463674E-3"/>
          <c:w val="0.64010961246666598"/>
          <c:h val="8.6158149984338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[Board 2.6.xlsx]PivotChartTable1</c:name>
    <c:fmtId val="5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8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v>BASE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Lit>
              <c:ptCount val="49"/>
              <c:pt idx="0">
                <c:v>1.2.2020</c:v>
              </c:pt>
              <c:pt idx="1">
                <c:v>1.3.2020</c:v>
              </c:pt>
              <c:pt idx="2">
                <c:v>1.4.2020</c:v>
              </c:pt>
              <c:pt idx="3">
                <c:v>1.5.2020</c:v>
              </c:pt>
              <c:pt idx="4">
                <c:v>1.6.2020</c:v>
              </c:pt>
              <c:pt idx="5">
                <c:v>1.7.2020</c:v>
              </c:pt>
              <c:pt idx="6">
                <c:v>1.8.2020</c:v>
              </c:pt>
              <c:pt idx="7">
                <c:v>1.9.2020</c:v>
              </c:pt>
              <c:pt idx="8">
                <c:v>1.10.2020</c:v>
              </c:pt>
              <c:pt idx="9">
                <c:v>1.11.2020</c:v>
              </c:pt>
              <c:pt idx="10">
                <c:v>1.12.2020</c:v>
              </c:pt>
              <c:pt idx="11">
                <c:v>1.1.2021</c:v>
              </c:pt>
              <c:pt idx="12">
                <c:v>1.2.2021</c:v>
              </c:pt>
              <c:pt idx="13">
                <c:v>1.3.2021</c:v>
              </c:pt>
              <c:pt idx="14">
                <c:v>1.4.2021</c:v>
              </c:pt>
              <c:pt idx="15">
                <c:v>1.5.2021</c:v>
              </c:pt>
              <c:pt idx="16">
                <c:v>1.6.2021</c:v>
              </c:pt>
              <c:pt idx="17">
                <c:v>1.7.2021</c:v>
              </c:pt>
              <c:pt idx="18">
                <c:v>1.8.2021</c:v>
              </c:pt>
              <c:pt idx="19">
                <c:v>1.9.2021</c:v>
              </c:pt>
              <c:pt idx="20">
                <c:v>1.10.2021</c:v>
              </c:pt>
              <c:pt idx="21">
                <c:v>1.11.2021</c:v>
              </c:pt>
              <c:pt idx="22">
                <c:v>1.12.2021</c:v>
              </c:pt>
              <c:pt idx="23">
                <c:v>1.1.2022</c:v>
              </c:pt>
              <c:pt idx="24">
                <c:v>1.2.2022</c:v>
              </c:pt>
              <c:pt idx="25">
                <c:v>1.3.2022</c:v>
              </c:pt>
              <c:pt idx="26">
                <c:v>1.4.2022</c:v>
              </c:pt>
              <c:pt idx="27">
                <c:v>1.5.2022</c:v>
              </c:pt>
              <c:pt idx="28">
                <c:v>1.6.2022</c:v>
              </c:pt>
              <c:pt idx="29">
                <c:v>1.7.2022</c:v>
              </c:pt>
              <c:pt idx="30">
                <c:v>1.8.2022</c:v>
              </c:pt>
              <c:pt idx="31">
                <c:v>1.9.2022</c:v>
              </c:pt>
              <c:pt idx="32">
                <c:v>1.10.2022</c:v>
              </c:pt>
              <c:pt idx="33">
                <c:v>1.11.2022</c:v>
              </c:pt>
              <c:pt idx="34">
                <c:v>1.12.2022</c:v>
              </c:pt>
              <c:pt idx="35">
                <c:v>1.1.2023</c:v>
              </c:pt>
              <c:pt idx="36">
                <c:v>1.2.2023</c:v>
              </c:pt>
              <c:pt idx="37">
                <c:v>1.3.2023</c:v>
              </c:pt>
              <c:pt idx="38">
                <c:v>1.4.2023</c:v>
              </c:pt>
              <c:pt idx="39">
                <c:v>1.5.2023</c:v>
              </c:pt>
              <c:pt idx="40">
                <c:v>1.6.2023</c:v>
              </c:pt>
              <c:pt idx="41">
                <c:v>1.7.2023</c:v>
              </c:pt>
              <c:pt idx="42">
                <c:v>1.8.2023</c:v>
              </c:pt>
              <c:pt idx="43">
                <c:v>1.9.2023</c:v>
              </c:pt>
              <c:pt idx="44">
                <c:v>1.10.2023</c:v>
              </c:pt>
              <c:pt idx="45">
                <c:v>1.11.2023</c:v>
              </c:pt>
              <c:pt idx="46">
                <c:v>1.12.2023</c:v>
              </c:pt>
              <c:pt idx="47">
                <c:v>1.1.2024</c:v>
              </c:pt>
              <c:pt idx="48">
                <c:v>1.2.2024</c:v>
              </c:pt>
            </c:strLit>
          </c:cat>
          <c:val>
            <c:numLit>
              <c:formatCode>General</c:formatCode>
              <c:ptCount val="49"/>
              <c:pt idx="0">
                <c:v>1000</c:v>
              </c:pt>
              <c:pt idx="1">
                <c:v>966.37572977908712</c:v>
              </c:pt>
              <c:pt idx="2">
                <c:v>823.6942608555164</c:v>
              </c:pt>
              <c:pt idx="3">
                <c:v>900.00209635071269</c:v>
              </c:pt>
              <c:pt idx="4">
                <c:v>944.89923171281123</c:v>
              </c:pt>
              <c:pt idx="5">
                <c:v>921.33122104855079</c:v>
              </c:pt>
              <c:pt idx="6">
                <c:v>943.25653730375825</c:v>
              </c:pt>
              <c:pt idx="7">
                <c:v>1016.5568042290033</c:v>
              </c:pt>
              <c:pt idx="8">
                <c:v>996.68440875230863</c:v>
              </c:pt>
              <c:pt idx="9">
                <c:v>946.01855665741414</c:v>
              </c:pt>
              <c:pt idx="10">
                <c:v>1024.435946519342</c:v>
              </c:pt>
              <c:pt idx="11">
                <c:v>1049.8806828760962</c:v>
              </c:pt>
              <c:pt idx="12">
                <c:v>1057.2629808734039</c:v>
              </c:pt>
              <c:pt idx="13">
                <c:v>1113.4954819447235</c:v>
              </c:pt>
              <c:pt idx="14">
                <c:v>1109.8109709429946</c:v>
              </c:pt>
              <c:pt idx="15">
                <c:v>1130.5782911504784</c:v>
              </c:pt>
              <c:pt idx="16">
                <c:v>1174.8297631600817</c:v>
              </c:pt>
              <c:pt idx="17">
                <c:v>1193.9262819610492</c:v>
              </c:pt>
              <c:pt idx="18">
                <c:v>1222.1474527391622</c:v>
              </c:pt>
              <c:pt idx="19">
                <c:v>1274.9525602971912</c:v>
              </c:pt>
              <c:pt idx="20">
                <c:v>1226.6810423510315</c:v>
              </c:pt>
              <c:pt idx="21">
                <c:v>1313.6111665273452</c:v>
              </c:pt>
              <c:pt idx="22">
                <c:v>1312.9183855357469</c:v>
              </c:pt>
              <c:pt idx="23">
                <c:v>1356.4943467252524</c:v>
              </c:pt>
              <c:pt idx="24">
                <c:v>1294.6426425076704</c:v>
              </c:pt>
              <c:pt idx="25">
                <c:v>1262.9492228395097</c:v>
              </c:pt>
              <c:pt idx="26">
                <c:v>1363.328910580221</c:v>
              </c:pt>
              <c:pt idx="27">
                <c:v>1258.4589708158371</c:v>
              </c:pt>
              <c:pt idx="28">
                <c:v>1254.2194423019625</c:v>
              </c:pt>
              <c:pt idx="29">
                <c:v>1201.4888234865109</c:v>
              </c:pt>
              <c:pt idx="30">
                <c:v>1315.1140219933786</c:v>
              </c:pt>
              <c:pt idx="31">
                <c:v>1275.7200201766459</c:v>
              </c:pt>
              <c:pt idx="32">
                <c:v>1190.4907268887475</c:v>
              </c:pt>
              <c:pt idx="33">
                <c:v>1182.6842410791985</c:v>
              </c:pt>
              <c:pt idx="34">
                <c:v>1225.4489453406698</c:v>
              </c:pt>
              <c:pt idx="35">
                <c:v>1149.1493824581985</c:v>
              </c:pt>
              <c:pt idx="36">
                <c:v>1249.1280279311693</c:v>
              </c:pt>
              <c:pt idx="37">
                <c:v>1187.0722486642603</c:v>
              </c:pt>
              <c:pt idx="38">
                <c:v>1207.5364216342718</c:v>
              </c:pt>
              <c:pt idx="39">
                <c:v>1262.7639920319234</c:v>
              </c:pt>
              <c:pt idx="40">
                <c:v>1246.5752548851212</c:v>
              </c:pt>
              <c:pt idx="41">
                <c:v>1292.6058966288849</c:v>
              </c:pt>
              <c:pt idx="42">
                <c:v>1340.9133443662579</c:v>
              </c:pt>
              <c:pt idx="43">
                <c:v>1355.7199015878045</c:v>
              </c:pt>
              <c:pt idx="44">
                <c:v>1301.8180788554926</c:v>
              </c:pt>
              <c:pt idx="45">
                <c:v>1238.4968201397739</c:v>
              </c:pt>
              <c:pt idx="46">
                <c:v>1324.8391429648432</c:v>
              </c:pt>
              <c:pt idx="47">
                <c:v>1410.1423325880089</c:v>
              </c:pt>
              <c:pt idx="48">
                <c:v>1438.2465978811422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0-23E0-437D-A781-D77777708703}"/>
            </c:ext>
          </c:extLst>
        </c:ser>
        <c:ser>
          <c:idx val="1"/>
          <c:order val="1"/>
          <c:tx>
            <c:v>PRF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Lit>
              <c:ptCount val="49"/>
              <c:pt idx="0">
                <c:v>1.2.2020</c:v>
              </c:pt>
              <c:pt idx="1">
                <c:v>1.3.2020</c:v>
              </c:pt>
              <c:pt idx="2">
                <c:v>1.4.2020</c:v>
              </c:pt>
              <c:pt idx="3">
                <c:v>1.5.2020</c:v>
              </c:pt>
              <c:pt idx="4">
                <c:v>1.6.2020</c:v>
              </c:pt>
              <c:pt idx="5">
                <c:v>1.7.2020</c:v>
              </c:pt>
              <c:pt idx="6">
                <c:v>1.8.2020</c:v>
              </c:pt>
              <c:pt idx="7">
                <c:v>1.9.2020</c:v>
              </c:pt>
              <c:pt idx="8">
                <c:v>1.10.2020</c:v>
              </c:pt>
              <c:pt idx="9">
                <c:v>1.11.2020</c:v>
              </c:pt>
              <c:pt idx="10">
                <c:v>1.12.2020</c:v>
              </c:pt>
              <c:pt idx="11">
                <c:v>1.1.2021</c:v>
              </c:pt>
              <c:pt idx="12">
                <c:v>1.2.2021</c:v>
              </c:pt>
              <c:pt idx="13">
                <c:v>1.3.2021</c:v>
              </c:pt>
              <c:pt idx="14">
                <c:v>1.4.2021</c:v>
              </c:pt>
              <c:pt idx="15">
                <c:v>1.5.2021</c:v>
              </c:pt>
              <c:pt idx="16">
                <c:v>1.6.2021</c:v>
              </c:pt>
              <c:pt idx="17">
                <c:v>1.7.2021</c:v>
              </c:pt>
              <c:pt idx="18">
                <c:v>1.8.2021</c:v>
              </c:pt>
              <c:pt idx="19">
                <c:v>1.9.2021</c:v>
              </c:pt>
              <c:pt idx="20">
                <c:v>1.10.2021</c:v>
              </c:pt>
              <c:pt idx="21">
                <c:v>1.11.2021</c:v>
              </c:pt>
              <c:pt idx="22">
                <c:v>1.12.2021</c:v>
              </c:pt>
              <c:pt idx="23">
                <c:v>1.1.2022</c:v>
              </c:pt>
              <c:pt idx="24">
                <c:v>1.2.2022</c:v>
              </c:pt>
              <c:pt idx="25">
                <c:v>1.3.2022</c:v>
              </c:pt>
              <c:pt idx="26">
                <c:v>1.4.2022</c:v>
              </c:pt>
              <c:pt idx="27">
                <c:v>1.5.2022</c:v>
              </c:pt>
              <c:pt idx="28">
                <c:v>1.6.2022</c:v>
              </c:pt>
              <c:pt idx="29">
                <c:v>1.7.2022</c:v>
              </c:pt>
              <c:pt idx="30">
                <c:v>1.8.2022</c:v>
              </c:pt>
              <c:pt idx="31">
                <c:v>1.9.2022</c:v>
              </c:pt>
              <c:pt idx="32">
                <c:v>1.10.2022</c:v>
              </c:pt>
              <c:pt idx="33">
                <c:v>1.11.2022</c:v>
              </c:pt>
              <c:pt idx="34">
                <c:v>1.12.2022</c:v>
              </c:pt>
              <c:pt idx="35">
                <c:v>1.1.2023</c:v>
              </c:pt>
              <c:pt idx="36">
                <c:v>1.2.2023</c:v>
              </c:pt>
              <c:pt idx="37">
                <c:v>1.3.2023</c:v>
              </c:pt>
              <c:pt idx="38">
                <c:v>1.4.2023</c:v>
              </c:pt>
              <c:pt idx="39">
                <c:v>1.5.2023</c:v>
              </c:pt>
              <c:pt idx="40">
                <c:v>1.6.2023</c:v>
              </c:pt>
              <c:pt idx="41">
                <c:v>1.7.2023</c:v>
              </c:pt>
              <c:pt idx="42">
                <c:v>1.8.2023</c:v>
              </c:pt>
              <c:pt idx="43">
                <c:v>1.9.2023</c:v>
              </c:pt>
              <c:pt idx="44">
                <c:v>1.10.2023</c:v>
              </c:pt>
              <c:pt idx="45">
                <c:v>1.11.2023</c:v>
              </c:pt>
              <c:pt idx="46">
                <c:v>1.12.2023</c:v>
              </c:pt>
              <c:pt idx="47">
                <c:v>1.1.2024</c:v>
              </c:pt>
              <c:pt idx="48">
                <c:v>1.2.2024</c:v>
              </c:pt>
            </c:strLit>
          </c:cat>
          <c:val>
            <c:numLit>
              <c:formatCode>General</c:formatCode>
              <c:ptCount val="49"/>
              <c:pt idx="0">
                <c:v>1000.0000000000001</c:v>
              </c:pt>
              <c:pt idx="1">
                <c:v>1001.497808253061</c:v>
              </c:pt>
              <c:pt idx="2">
                <c:v>1001.7176700149781</c:v>
              </c:pt>
              <c:pt idx="3">
                <c:v>1008.3135228724939</c:v>
              </c:pt>
              <c:pt idx="4">
                <c:v>1010.6083300125046</c:v>
              </c:pt>
              <c:pt idx="5">
                <c:v>1012.6557926703584</c:v>
              </c:pt>
              <c:pt idx="6">
                <c:v>1015.898753658637</c:v>
              </c:pt>
              <c:pt idx="7">
                <c:v>1019.0592664861967</c:v>
              </c:pt>
              <c:pt idx="8">
                <c:v>1020.9006087422532</c:v>
              </c:pt>
              <c:pt idx="9">
                <c:v>1023.6901048465777</c:v>
              </c:pt>
              <c:pt idx="10">
                <c:v>1026.6994627128195</c:v>
              </c:pt>
              <c:pt idx="11">
                <c:v>1028.1835296057602</c:v>
              </c:pt>
              <c:pt idx="12">
                <c:v>1034.5045552608797</c:v>
              </c:pt>
              <c:pt idx="13">
                <c:v>1036.6894315199318</c:v>
              </c:pt>
              <c:pt idx="14">
                <c:v>1037.1016723235266</c:v>
              </c:pt>
              <c:pt idx="15">
                <c:v>1039.1079109010209</c:v>
              </c:pt>
              <c:pt idx="16">
                <c:v>1041.2240803594739</c:v>
              </c:pt>
              <c:pt idx="17">
                <c:v>1043.9311283030793</c:v>
              </c:pt>
              <c:pt idx="18">
                <c:v>1048.2871394610636</c:v>
              </c:pt>
              <c:pt idx="19">
                <c:v>1051.0491528451485</c:v>
              </c:pt>
              <c:pt idx="20">
                <c:v>1052.3545820565319</c:v>
              </c:pt>
              <c:pt idx="21">
                <c:v>1056.3945419317604</c:v>
              </c:pt>
              <c:pt idx="22">
                <c:v>1078.3257526830005</c:v>
              </c:pt>
              <c:pt idx="23">
                <c:v>1078.6967694062357</c:v>
              </c:pt>
              <c:pt idx="24">
                <c:v>1091.3113379962349</c:v>
              </c:pt>
              <c:pt idx="25">
                <c:v>1092.4793536064199</c:v>
              </c:pt>
              <c:pt idx="26">
                <c:v>1093.0015252909732</c:v>
              </c:pt>
              <c:pt idx="27">
                <c:v>1107.9658664614622</c:v>
              </c:pt>
              <c:pt idx="28">
                <c:v>1109.4636747145232</c:v>
              </c:pt>
              <c:pt idx="29">
                <c:v>1111.8134472950132</c:v>
              </c:pt>
              <c:pt idx="30">
                <c:v>1117.8459043876162</c:v>
              </c:pt>
              <c:pt idx="31">
                <c:v>1118.2856279114505</c:v>
              </c:pt>
              <c:pt idx="32">
                <c:v>1119.3299712805574</c:v>
              </c:pt>
              <c:pt idx="33">
                <c:v>1127.3411842304151</c:v>
              </c:pt>
              <c:pt idx="34">
                <c:v>1135.0638286177564</c:v>
              </c:pt>
              <c:pt idx="35">
                <c:v>1139.48854657634</c:v>
              </c:pt>
              <c:pt idx="36">
                <c:v>1144.6415566212743</c:v>
              </c:pt>
              <c:pt idx="37">
                <c:v>1147.0462946422438</c:v>
              </c:pt>
              <c:pt idx="38">
                <c:v>1151.4023058002281</c:v>
              </c:pt>
              <c:pt idx="39">
                <c:v>1154.0681296634741</c:v>
              </c:pt>
              <c:pt idx="40">
                <c:v>1157.915710497025</c:v>
              </c:pt>
              <c:pt idx="41">
                <c:v>1159.715828672722</c:v>
              </c:pt>
              <c:pt idx="42">
                <c:v>1159.8257595536807</c:v>
              </c:pt>
              <c:pt idx="43">
                <c:v>1160.9250683632667</c:v>
              </c:pt>
              <c:pt idx="44">
                <c:v>1174.1992222390172</c:v>
              </c:pt>
              <c:pt idx="45">
                <c:v>1177.4147005070561</c:v>
              </c:pt>
              <c:pt idx="46">
                <c:v>1179.0224396410756</c:v>
              </c:pt>
              <c:pt idx="47">
                <c:v>1180.465282453657</c:v>
              </c:pt>
              <c:pt idx="48">
                <c:v>1182.6639000728292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1-23E0-437D-A781-D77777708703}"/>
            </c:ext>
          </c:extLst>
        </c:ser>
        <c:ser>
          <c:idx val="2"/>
          <c:order val="2"/>
          <c:tx>
            <c:v>BASE MV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Lit>
              <c:ptCount val="49"/>
              <c:pt idx="0">
                <c:v>1.2.2020</c:v>
              </c:pt>
              <c:pt idx="1">
                <c:v>1.3.2020</c:v>
              </c:pt>
              <c:pt idx="2">
                <c:v>1.4.2020</c:v>
              </c:pt>
              <c:pt idx="3">
                <c:v>1.5.2020</c:v>
              </c:pt>
              <c:pt idx="4">
                <c:v>1.6.2020</c:v>
              </c:pt>
              <c:pt idx="5">
                <c:v>1.7.2020</c:v>
              </c:pt>
              <c:pt idx="6">
                <c:v>1.8.2020</c:v>
              </c:pt>
              <c:pt idx="7">
                <c:v>1.9.2020</c:v>
              </c:pt>
              <c:pt idx="8">
                <c:v>1.10.2020</c:v>
              </c:pt>
              <c:pt idx="9">
                <c:v>1.11.2020</c:v>
              </c:pt>
              <c:pt idx="10">
                <c:v>1.12.2020</c:v>
              </c:pt>
              <c:pt idx="11">
                <c:v>1.1.2021</c:v>
              </c:pt>
              <c:pt idx="12">
                <c:v>1.2.2021</c:v>
              </c:pt>
              <c:pt idx="13">
                <c:v>1.3.2021</c:v>
              </c:pt>
              <c:pt idx="14">
                <c:v>1.4.2021</c:v>
              </c:pt>
              <c:pt idx="15">
                <c:v>1.5.2021</c:v>
              </c:pt>
              <c:pt idx="16">
                <c:v>1.6.2021</c:v>
              </c:pt>
              <c:pt idx="17">
                <c:v>1.7.2021</c:v>
              </c:pt>
              <c:pt idx="18">
                <c:v>1.8.2021</c:v>
              </c:pt>
              <c:pt idx="19">
                <c:v>1.9.2021</c:v>
              </c:pt>
              <c:pt idx="20">
                <c:v>1.10.2021</c:v>
              </c:pt>
              <c:pt idx="21">
                <c:v>1.11.2021</c:v>
              </c:pt>
              <c:pt idx="22">
                <c:v>1.12.2021</c:v>
              </c:pt>
              <c:pt idx="23">
                <c:v>1.1.2022</c:v>
              </c:pt>
              <c:pt idx="24">
                <c:v>1.2.2022</c:v>
              </c:pt>
              <c:pt idx="25">
                <c:v>1.3.2022</c:v>
              </c:pt>
              <c:pt idx="26">
                <c:v>1.4.2022</c:v>
              </c:pt>
              <c:pt idx="27">
                <c:v>1.5.2022</c:v>
              </c:pt>
              <c:pt idx="28">
                <c:v>1.6.2022</c:v>
              </c:pt>
              <c:pt idx="29">
                <c:v>1.7.2022</c:v>
              </c:pt>
              <c:pt idx="30">
                <c:v>1.8.2022</c:v>
              </c:pt>
              <c:pt idx="31">
                <c:v>1.9.2022</c:v>
              </c:pt>
              <c:pt idx="32">
                <c:v>1.10.2022</c:v>
              </c:pt>
              <c:pt idx="33">
                <c:v>1.11.2022</c:v>
              </c:pt>
              <c:pt idx="34">
                <c:v>1.12.2022</c:v>
              </c:pt>
              <c:pt idx="35">
                <c:v>1.1.2023</c:v>
              </c:pt>
              <c:pt idx="36">
                <c:v>1.2.2023</c:v>
              </c:pt>
              <c:pt idx="37">
                <c:v>1.3.2023</c:v>
              </c:pt>
              <c:pt idx="38">
                <c:v>1.4.2023</c:v>
              </c:pt>
              <c:pt idx="39">
                <c:v>1.5.2023</c:v>
              </c:pt>
              <c:pt idx="40">
                <c:v>1.6.2023</c:v>
              </c:pt>
              <c:pt idx="41">
                <c:v>1.7.2023</c:v>
              </c:pt>
              <c:pt idx="42">
                <c:v>1.8.2023</c:v>
              </c:pt>
              <c:pt idx="43">
                <c:v>1.9.2023</c:v>
              </c:pt>
              <c:pt idx="44">
                <c:v>1.10.2023</c:v>
              </c:pt>
              <c:pt idx="45">
                <c:v>1.11.2023</c:v>
              </c:pt>
              <c:pt idx="46">
                <c:v>1.12.2023</c:v>
              </c:pt>
              <c:pt idx="47">
                <c:v>1.1.2024</c:v>
              </c:pt>
              <c:pt idx="48">
                <c:v>1.2.2024</c:v>
              </c:pt>
            </c:strLit>
          </c:cat>
          <c:val>
            <c:numLit>
              <c:formatCode>General</c:formatCode>
              <c:ptCount val="49"/>
              <c:pt idx="0">
                <c:v>1000</c:v>
              </c:pt>
              <c:pt idx="1">
                <c:v>958.09793118106938</c:v>
              </c:pt>
              <c:pt idx="2">
                <c:v>829.57115957931512</c:v>
              </c:pt>
              <c:pt idx="3">
                <c:v>887.68666261674127</c:v>
              </c:pt>
              <c:pt idx="4">
                <c:v>919.79568417679116</c:v>
              </c:pt>
              <c:pt idx="5">
                <c:v>882.94948888170597</c:v>
              </c:pt>
              <c:pt idx="6">
                <c:v>898.66117115324232</c:v>
              </c:pt>
              <c:pt idx="7">
                <c:v>940.37890696812701</c:v>
              </c:pt>
              <c:pt idx="8">
                <c:v>937.87944178868599</c:v>
              </c:pt>
              <c:pt idx="9">
                <c:v>894.66582582972876</c:v>
              </c:pt>
              <c:pt idx="10">
                <c:v>934.05251739078722</c:v>
              </c:pt>
              <c:pt idx="11">
                <c:v>945.56453737812842</c:v>
              </c:pt>
              <c:pt idx="12">
                <c:v>946.77457652620387</c:v>
              </c:pt>
              <c:pt idx="13">
                <c:v>968.38014755036761</c:v>
              </c:pt>
              <c:pt idx="14">
                <c:v>982.83239417779146</c:v>
              </c:pt>
              <c:pt idx="15">
                <c:v>991.42949754050267</c:v>
              </c:pt>
              <c:pt idx="16">
                <c:v>1027.5963497683297</c:v>
              </c:pt>
              <c:pt idx="17">
                <c:v>1041.947486577325</c:v>
              </c:pt>
              <c:pt idx="18">
                <c:v>1072.4250652366638</c:v>
              </c:pt>
              <c:pt idx="19">
                <c:v>1110.0453413391624</c:v>
              </c:pt>
              <c:pt idx="20">
                <c:v>1066.9774467873349</c:v>
              </c:pt>
              <c:pt idx="21">
                <c:v>1123.4703765086983</c:v>
              </c:pt>
              <c:pt idx="22">
                <c:v>1115.0382523671444</c:v>
              </c:pt>
              <c:pt idx="23">
                <c:v>1180.0095699433637</c:v>
              </c:pt>
              <c:pt idx="24">
                <c:v>1130.6401913970992</c:v>
              </c:pt>
              <c:pt idx="25">
                <c:v>1119.7738653086435</c:v>
              </c:pt>
              <c:pt idx="26">
                <c:v>1223.1876341502928</c:v>
              </c:pt>
              <c:pt idx="27">
                <c:v>1159.9526434959475</c:v>
              </c:pt>
              <c:pt idx="28">
                <c:v>1158.1256722484184</c:v>
              </c:pt>
              <c:pt idx="29">
                <c:v>1151.5700587447848</c:v>
              </c:pt>
              <c:pt idx="30">
                <c:v>1210.4804657294926</c:v>
              </c:pt>
              <c:pt idx="31">
                <c:v>1199.3675321615403</c:v>
              </c:pt>
              <c:pt idx="32">
                <c:v>1124.3713438282341</c:v>
              </c:pt>
              <c:pt idx="33">
                <c:v>1120.4128791297726</c:v>
              </c:pt>
              <c:pt idx="34">
                <c:v>1150.9154581396326</c:v>
              </c:pt>
              <c:pt idx="35">
                <c:v>1100.3334226995148</c:v>
              </c:pt>
              <c:pt idx="36">
                <c:v>1148.6717644892301</c:v>
              </c:pt>
              <c:pt idx="37">
                <c:v>1081.2322935530917</c:v>
              </c:pt>
              <c:pt idx="38">
                <c:v>1102.8850366977779</c:v>
              </c:pt>
              <c:pt idx="39">
                <c:v>1160.5773086826464</c:v>
              </c:pt>
              <c:pt idx="40">
                <c:v>1112.7909252069651</c:v>
              </c:pt>
              <c:pt idx="41">
                <c:v>1132.0328286256108</c:v>
              </c:pt>
              <c:pt idx="42">
                <c:v>1154.1634162277289</c:v>
              </c:pt>
              <c:pt idx="43">
                <c:v>1172.0535142923773</c:v>
              </c:pt>
              <c:pt idx="44">
                <c:v>1136.2716969239684</c:v>
              </c:pt>
              <c:pt idx="45">
                <c:v>1095.79896429156</c:v>
              </c:pt>
              <c:pt idx="46">
                <c:v>1146.7297551916399</c:v>
              </c:pt>
              <c:pt idx="47">
                <c:v>1192.9036318482565</c:v>
              </c:pt>
              <c:pt idx="48">
                <c:v>1227.6364438079925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2-23E0-437D-A781-D77777708703}"/>
            </c:ext>
          </c:extLst>
        </c:ser>
        <c:ser>
          <c:idx val="3"/>
          <c:order val="3"/>
          <c:tx>
            <c:v>SHORT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Lit>
              <c:ptCount val="49"/>
              <c:pt idx="0">
                <c:v>1.2.2020</c:v>
              </c:pt>
              <c:pt idx="1">
                <c:v>1.3.2020</c:v>
              </c:pt>
              <c:pt idx="2">
                <c:v>1.4.2020</c:v>
              </c:pt>
              <c:pt idx="3">
                <c:v>1.5.2020</c:v>
              </c:pt>
              <c:pt idx="4">
                <c:v>1.6.2020</c:v>
              </c:pt>
              <c:pt idx="5">
                <c:v>1.7.2020</c:v>
              </c:pt>
              <c:pt idx="6">
                <c:v>1.8.2020</c:v>
              </c:pt>
              <c:pt idx="7">
                <c:v>1.9.2020</c:v>
              </c:pt>
              <c:pt idx="8">
                <c:v>1.10.2020</c:v>
              </c:pt>
              <c:pt idx="9">
                <c:v>1.11.2020</c:v>
              </c:pt>
              <c:pt idx="10">
                <c:v>1.12.2020</c:v>
              </c:pt>
              <c:pt idx="11">
                <c:v>1.1.2021</c:v>
              </c:pt>
              <c:pt idx="12">
                <c:v>1.2.2021</c:v>
              </c:pt>
              <c:pt idx="13">
                <c:v>1.3.2021</c:v>
              </c:pt>
              <c:pt idx="14">
                <c:v>1.4.2021</c:v>
              </c:pt>
              <c:pt idx="15">
                <c:v>1.5.2021</c:v>
              </c:pt>
              <c:pt idx="16">
                <c:v>1.6.2021</c:v>
              </c:pt>
              <c:pt idx="17">
                <c:v>1.7.2021</c:v>
              </c:pt>
              <c:pt idx="18">
                <c:v>1.8.2021</c:v>
              </c:pt>
              <c:pt idx="19">
                <c:v>1.9.2021</c:v>
              </c:pt>
              <c:pt idx="20">
                <c:v>1.10.2021</c:v>
              </c:pt>
              <c:pt idx="21">
                <c:v>1.11.2021</c:v>
              </c:pt>
              <c:pt idx="22">
                <c:v>1.12.2021</c:v>
              </c:pt>
              <c:pt idx="23">
                <c:v>1.1.2022</c:v>
              </c:pt>
              <c:pt idx="24">
                <c:v>1.2.2022</c:v>
              </c:pt>
              <c:pt idx="25">
                <c:v>1.3.2022</c:v>
              </c:pt>
              <c:pt idx="26">
                <c:v>1.4.2022</c:v>
              </c:pt>
              <c:pt idx="27">
                <c:v>1.5.2022</c:v>
              </c:pt>
              <c:pt idx="28">
                <c:v>1.6.2022</c:v>
              </c:pt>
              <c:pt idx="29">
                <c:v>1.7.2022</c:v>
              </c:pt>
              <c:pt idx="30">
                <c:v>1.8.2022</c:v>
              </c:pt>
              <c:pt idx="31">
                <c:v>1.9.2022</c:v>
              </c:pt>
              <c:pt idx="32">
                <c:v>1.10.2022</c:v>
              </c:pt>
              <c:pt idx="33">
                <c:v>1.11.2022</c:v>
              </c:pt>
              <c:pt idx="34">
                <c:v>1.12.2022</c:v>
              </c:pt>
              <c:pt idx="35">
                <c:v>1.1.2023</c:v>
              </c:pt>
              <c:pt idx="36">
                <c:v>1.2.2023</c:v>
              </c:pt>
              <c:pt idx="37">
                <c:v>1.3.2023</c:v>
              </c:pt>
              <c:pt idx="38">
                <c:v>1.4.2023</c:v>
              </c:pt>
              <c:pt idx="39">
                <c:v>1.5.2023</c:v>
              </c:pt>
              <c:pt idx="40">
                <c:v>1.6.2023</c:v>
              </c:pt>
              <c:pt idx="41">
                <c:v>1.7.2023</c:v>
              </c:pt>
              <c:pt idx="42">
                <c:v>1.8.2023</c:v>
              </c:pt>
              <c:pt idx="43">
                <c:v>1.9.2023</c:v>
              </c:pt>
              <c:pt idx="44">
                <c:v>1.10.2023</c:v>
              </c:pt>
              <c:pt idx="45">
                <c:v>1.11.2023</c:v>
              </c:pt>
              <c:pt idx="46">
                <c:v>1.12.2023</c:v>
              </c:pt>
              <c:pt idx="47">
                <c:v>1.1.2024</c:v>
              </c:pt>
              <c:pt idx="48">
                <c:v>1.2.2024</c:v>
              </c:pt>
            </c:strLit>
          </c:cat>
          <c:val>
            <c:numLit>
              <c:formatCode>General</c:formatCode>
              <c:ptCount val="49"/>
              <c:pt idx="0">
                <c:v>1000</c:v>
              </c:pt>
              <c:pt idx="1">
                <c:v>988.30825701751792</c:v>
              </c:pt>
              <c:pt idx="2">
                <c:v>934.35003192286422</c:v>
              </c:pt>
              <c:pt idx="3">
                <c:v>957.7903849658743</c:v>
              </c:pt>
              <c:pt idx="4">
                <c:v>971.61082298985639</c:v>
              </c:pt>
              <c:pt idx="5">
                <c:v>980.69968693015608</c:v>
              </c:pt>
              <c:pt idx="6">
                <c:v>993.18204195095609</c:v>
              </c:pt>
              <c:pt idx="7">
                <c:v>1003.5863930195526</c:v>
              </c:pt>
              <c:pt idx="8">
                <c:v>998.41921883505165</c:v>
              </c:pt>
              <c:pt idx="9">
                <c:v>993.81787188198155</c:v>
              </c:pt>
              <c:pt idx="10">
                <c:v>1021.6627514163947</c:v>
              </c:pt>
              <c:pt idx="11">
                <c:v>1029.0416365260039</c:v>
              </c:pt>
              <c:pt idx="12">
                <c:v>1030.7106648607951</c:v>
              </c:pt>
              <c:pt idx="13">
                <c:v>1032.5041929400768</c:v>
              </c:pt>
              <c:pt idx="14">
                <c:v>1043.2522353185625</c:v>
              </c:pt>
              <c:pt idx="15">
                <c:v>1046.8531292956459</c:v>
              </c:pt>
              <c:pt idx="16">
                <c:v>1051.7927438200636</c:v>
              </c:pt>
              <c:pt idx="17">
                <c:v>1059.8902799643449</c:v>
              </c:pt>
              <c:pt idx="18">
                <c:v>1074.5352537026322</c:v>
              </c:pt>
              <c:pt idx="19">
                <c:v>1079.4139655060135</c:v>
              </c:pt>
              <c:pt idx="20">
                <c:v>1069.8754228961466</c:v>
              </c:pt>
              <c:pt idx="21">
                <c:v>1081.9472829611404</c:v>
              </c:pt>
              <c:pt idx="22">
                <c:v>1080.4621741679514</c:v>
              </c:pt>
              <c:pt idx="23">
                <c:v>1092.1437679302164</c:v>
              </c:pt>
              <c:pt idx="24">
                <c:v>1073.9761642093692</c:v>
              </c:pt>
              <c:pt idx="25">
                <c:v>1071.0511806152394</c:v>
              </c:pt>
              <c:pt idx="26">
                <c:v>1072.3225572259328</c:v>
              </c:pt>
              <c:pt idx="27">
                <c:v>1049.2839707691933</c:v>
              </c:pt>
              <c:pt idx="28">
                <c:v>1026.7557691883803</c:v>
              </c:pt>
              <c:pt idx="29">
                <c:v>1004.6336530515023</c:v>
              </c:pt>
              <c:pt idx="30">
                <c:v>1038.682723613156</c:v>
              </c:pt>
              <c:pt idx="31">
                <c:v>1003.4911554293166</c:v>
              </c:pt>
              <c:pt idx="32">
                <c:v>968.33250025097698</c:v>
              </c:pt>
              <c:pt idx="33">
                <c:v>987.24423419861341</c:v>
              </c:pt>
              <c:pt idx="34">
                <c:v>1018.2551377088701</c:v>
              </c:pt>
              <c:pt idx="35">
                <c:v>982.17951757283288</c:v>
              </c:pt>
              <c:pt idx="36">
                <c:v>1002.7408377347567</c:v>
              </c:pt>
              <c:pt idx="37">
                <c:v>994.1100332487066</c:v>
              </c:pt>
              <c:pt idx="38">
                <c:v>1010.1499113045298</c:v>
              </c:pt>
              <c:pt idx="39">
                <c:v>1015.3769007381909</c:v>
              </c:pt>
              <c:pt idx="40">
                <c:v>1018.9886108196816</c:v>
              </c:pt>
              <c:pt idx="41">
                <c:v>1029.4310004133438</c:v>
              </c:pt>
              <c:pt idx="42">
                <c:v>1034.1500285336442</c:v>
              </c:pt>
              <c:pt idx="43">
                <c:v>1030.5147643519338</c:v>
              </c:pt>
              <c:pt idx="44">
                <c:v>1009.6840108230926</c:v>
              </c:pt>
              <c:pt idx="45">
                <c:v>1004.9256000914679</c:v>
              </c:pt>
              <c:pt idx="46">
                <c:v>1038.9473249067182</c:v>
              </c:pt>
              <c:pt idx="47">
                <c:v>1061.15911642267</c:v>
              </c:pt>
              <c:pt idx="48">
                <c:v>1063.4459593639017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3-23E0-437D-A781-D77777708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369231"/>
        <c:axId val="394683072"/>
      </c:lineChart>
      <c:catAx>
        <c:axId val="344369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94683072"/>
        <c:crosses val="autoZero"/>
        <c:auto val="1"/>
        <c:lblAlgn val="ctr"/>
        <c:lblOffset val="100"/>
        <c:noMultiLvlLbl val="0"/>
        <c:extLst/>
      </c:catAx>
      <c:valAx>
        <c:axId val="394683072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4369231"/>
        <c:crosses val="autoZero"/>
        <c:crossBetween val="between"/>
        <c:extLst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356744442535954"/>
          <c:y val="2.2994913246463674E-3"/>
          <c:w val="0.64010961246666598"/>
          <c:h val="8.6158149984338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A5783-C1C3-44E4-A733-44B7DE582F1C}" type="datetimeFigureOut">
              <a:rPr lang="sk-SK" smtClean="0"/>
              <a:t>6. 2. 2024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8403F-4C16-48D7-B562-3DE7429D0F0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53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9432CE36-05A9-8743-AB40-B244949B3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DA5A39C-0B26-DF4D-BD99-AAF5E44E2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846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4D0773-9E6A-9846-A09F-6E86E74D9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846" y="412269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Rubik Light" pitchFamily="2" charset="-79"/>
                <a:cs typeface="Rubik Light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Kliknutím upravte štýl predlohy podnadpisu</a:t>
            </a:r>
          </a:p>
        </p:txBody>
      </p:sp>
      <p:cxnSp>
        <p:nvCxnSpPr>
          <p:cNvPr id="12" name="Priama spojnica 11">
            <a:extLst>
              <a:ext uri="{FF2B5EF4-FFF2-40B4-BE49-F238E27FC236}">
                <a16:creationId xmlns:a16="http://schemas.microsoft.com/office/drawing/2014/main" id="{26D84B29-405F-384A-9A1F-1353A034C2E9}"/>
              </a:ext>
            </a:extLst>
          </p:cNvPr>
          <p:cNvCxnSpPr/>
          <p:nvPr userDrawn="1"/>
        </p:nvCxnSpPr>
        <p:spPr>
          <a:xfrm>
            <a:off x="1014718" y="3836627"/>
            <a:ext cx="1449789" cy="0"/>
          </a:xfrm>
          <a:prstGeom prst="line">
            <a:avLst/>
          </a:prstGeom>
          <a:ln w="25400" cap="rnd">
            <a:solidFill>
              <a:srgbClr val="F49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14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686DBE75-C8E5-6140-9939-3B850F2308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C5E13A-0439-884F-BD2E-07E1D4056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473"/>
            <a:ext cx="10515600" cy="1009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E1EF3C-BF4B-AD48-8BE6-9A676900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511"/>
            <a:ext cx="10515600" cy="3974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bg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r>
              <a:rPr lang="sk-SK" dirty="0"/>
              <a:t>Upraviť štýly predlohy textu
Druhá úroveň
Tretia úroveň
Štvrtá úroveň
Piata úroveň</a:t>
            </a:r>
          </a:p>
        </p:txBody>
      </p:sp>
    </p:spTree>
    <p:extLst>
      <p:ext uri="{BB962C8B-B14F-4D97-AF65-F5344CB8AC3E}">
        <p14:creationId xmlns:p14="http://schemas.microsoft.com/office/powerpoint/2010/main" val="5237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4E758E40-D824-054A-AE12-0C835D0DF2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C5E13A-0439-884F-BD2E-07E1D4056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473"/>
            <a:ext cx="10515600" cy="1009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41B52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E1EF3C-BF4B-AD48-8BE6-9A676900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511"/>
            <a:ext cx="10515600" cy="3974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accent1">
                    <a:lumMod val="50000"/>
                  </a:schemeClr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r>
              <a:rPr lang="sk-SK" dirty="0"/>
              <a:t>Upraviť štýly predlohy textu
Druhá úroveň
Tretia úroveň
Štvrtá úroveň
Piata úroveň</a:t>
            </a:r>
          </a:p>
        </p:txBody>
      </p:sp>
    </p:spTree>
    <p:extLst>
      <p:ext uri="{BB962C8B-B14F-4D97-AF65-F5344CB8AC3E}">
        <p14:creationId xmlns:p14="http://schemas.microsoft.com/office/powerpoint/2010/main" val="212811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4E914A5B-65F4-6C49-958C-01AE971C89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C5E13A-0439-884F-BD2E-07E1D4056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473"/>
            <a:ext cx="5257800" cy="1009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E1EF3C-BF4B-AD48-8BE6-9A676900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9127"/>
            <a:ext cx="5257800" cy="2771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bg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r>
              <a:rPr lang="sk-SK" dirty="0"/>
              <a:t>Upraviť štýly predlohy textu
Druhá úroveň
Tretia úroveň
Štvrtá úroveň
Piata úroveň</a:t>
            </a:r>
          </a:p>
        </p:txBody>
      </p:sp>
      <p:sp>
        <p:nvSpPr>
          <p:cNvPr id="5" name="Zástupný objekt pre obrázok 4">
            <a:extLst>
              <a:ext uri="{FF2B5EF4-FFF2-40B4-BE49-F238E27FC236}">
                <a16:creationId xmlns:a16="http://schemas.microsoft.com/office/drawing/2014/main" id="{5C293A47-2160-224C-AF74-A1EE8AA9C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475" y="1"/>
            <a:ext cx="5470525" cy="6858000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503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9E3903C9-36B8-B443-ACB8-7ABCB79DCF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C5E13A-0439-884F-BD2E-07E1D4056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448" y="1013473"/>
            <a:ext cx="5257800" cy="1009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E1EF3C-BF4B-AD48-8BE6-9A676900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8448" y="2559127"/>
            <a:ext cx="5257800" cy="33844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bg1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r>
              <a:rPr lang="sk-SK" dirty="0"/>
              <a:t>Upraviť štýly predlohy textu
Druhá úroveň
Tretia úroveň
Štvrtá úroveň
Piata úroveň</a:t>
            </a:r>
          </a:p>
        </p:txBody>
      </p:sp>
      <p:sp>
        <p:nvSpPr>
          <p:cNvPr id="5" name="Zástupný objekt pre obrázok 4">
            <a:extLst>
              <a:ext uri="{FF2B5EF4-FFF2-40B4-BE49-F238E27FC236}">
                <a16:creationId xmlns:a16="http://schemas.microsoft.com/office/drawing/2014/main" id="{5C293A47-2160-224C-AF74-A1EE8AA9C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645152" cy="6858000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4502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6FBF9EAE-9867-784F-B439-60536F8DEF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C663FA05-7FA9-5A4A-93AF-3E186B626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2291"/>
            <a:ext cx="9442837" cy="1009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21" name="Zástupný objekt pre obrázok 20">
            <a:extLst>
              <a:ext uri="{FF2B5EF4-FFF2-40B4-BE49-F238E27FC236}">
                <a16:creationId xmlns:a16="http://schemas.microsoft.com/office/drawing/2014/main" id="{925D203C-FB37-D94B-9D3B-1BAAF72C5F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30752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545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F4205407-3433-2140-BA9F-329E276C57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D3F8DA7-6BFA-5548-B144-1F132523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149" y="1426274"/>
            <a:ext cx="9299702" cy="2852737"/>
          </a:xfrm>
          <a:prstGeom prst="rect">
            <a:avLst/>
          </a:prstGeom>
        </p:spPr>
        <p:txBody>
          <a:bodyPr anchor="b"/>
          <a:lstStyle>
            <a:lvl1pPr algn="ctr">
              <a:defRPr sz="50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278586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2ED77393-1E9F-0746-B65A-6D1E345F5A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Zástupný objekt pre text 9">
            <a:extLst>
              <a:ext uri="{FF2B5EF4-FFF2-40B4-BE49-F238E27FC236}">
                <a16:creationId xmlns:a16="http://schemas.microsoft.com/office/drawing/2014/main" id="{0027FDA5-1515-0C4B-9DBA-6113FCDA61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45" y="4654804"/>
            <a:ext cx="7691310" cy="3286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2">
                    <a:lumMod val="50000"/>
                  </a:schemeClr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r>
              <a:rPr lang="sk-SK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91621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33397C-1A5E-AC48-A901-ADCA01323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5F2F2-28F7-8F4F-A06F-A4A3CC245663}" type="datetimeFigureOut">
              <a:rPr lang="sk-SK" smtClean="0"/>
              <a:t>6. 2. 2024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C765945-E059-B246-9135-13A2D2D72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F5F1B53-9D57-4540-B1A3-577D28A64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BAC40-ED37-5B47-B505-2AAFCAA4C6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163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61" r:id="rId5"/>
    <p:sldLayoutId id="2147483654" r:id="rId6"/>
    <p:sldLayoutId id="2147483651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4A2FA-25FE-BF43-AF9A-BFD3C70396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Investi</a:t>
            </a:r>
            <a:r>
              <a:rPr lang="sk-SK" dirty="0" err="1"/>
              <a:t>čný</a:t>
            </a:r>
            <a:r>
              <a:rPr lang="sk-SK" dirty="0"/>
              <a:t> Snehuliak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C9012B-FBE6-FC42-BBB4-BFBE7C0471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  <a:p>
            <a:r>
              <a:rPr lang="sk-SK" dirty="0"/>
              <a:t>Vičan Edo, </a:t>
            </a:r>
            <a:r>
              <a:rPr lang="en-US" dirty="0"/>
              <a:t>Feb</a:t>
            </a:r>
            <a:r>
              <a:rPr lang="sk-SK" dirty="0"/>
              <a:t>. 2024</a:t>
            </a:r>
          </a:p>
        </p:txBody>
      </p:sp>
    </p:spTree>
    <p:extLst>
      <p:ext uri="{BB962C8B-B14F-4D97-AF65-F5344CB8AC3E}">
        <p14:creationId xmlns:p14="http://schemas.microsoft.com/office/powerpoint/2010/main" val="1263261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331085"/>
            <a:ext cx="10515600" cy="1009651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072156"/>
                </a:solidFill>
              </a:rPr>
              <a:t>Index strachu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63AEA-23C1-6707-08E7-7264CB41B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928688"/>
            <a:ext cx="11606213" cy="514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94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11549-9AB5-90A3-57DE-3A21FE855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1698F-073C-3936-30D8-22BE728C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221903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72156"/>
                </a:solidFill>
              </a:rPr>
              <a:t>Porovnanie</a:t>
            </a:r>
            <a:r>
              <a:rPr lang="en-US" dirty="0">
                <a:solidFill>
                  <a:srgbClr val="072156"/>
                </a:solidFill>
              </a:rPr>
              <a:t> </a:t>
            </a:r>
            <a:r>
              <a:rPr lang="en-US" dirty="0" err="1">
                <a:solidFill>
                  <a:srgbClr val="072156"/>
                </a:solidFill>
              </a:rPr>
              <a:t>portf</a:t>
            </a:r>
            <a:r>
              <a:rPr lang="sk-SK" dirty="0" err="1">
                <a:solidFill>
                  <a:srgbClr val="072156"/>
                </a:solidFill>
              </a:rPr>
              <a:t>ólií</a:t>
            </a:r>
            <a:r>
              <a:rPr lang="sk-SK" dirty="0">
                <a:solidFill>
                  <a:srgbClr val="072156"/>
                </a:solidFill>
              </a:rPr>
              <a:t>, 12 </a:t>
            </a:r>
            <a:r>
              <a:rPr lang="sk-SK" dirty="0" err="1">
                <a:solidFill>
                  <a:srgbClr val="072156"/>
                </a:solidFill>
              </a:rPr>
              <a:t>mes</a:t>
            </a:r>
            <a:r>
              <a:rPr lang="en-US" dirty="0">
                <a:solidFill>
                  <a:srgbClr val="072156"/>
                </a:solidFill>
              </a:rPr>
              <a:t> / </a:t>
            </a:r>
            <a:r>
              <a:rPr lang="en-US" dirty="0" err="1">
                <a:solidFill>
                  <a:srgbClr val="072156"/>
                </a:solidFill>
              </a:rPr>
              <a:t>lok</a:t>
            </a:r>
            <a:r>
              <a:rPr lang="sk-SK" dirty="0" err="1">
                <a:solidFill>
                  <a:srgbClr val="072156"/>
                </a:solidFill>
              </a:rPr>
              <a:t>álne</a:t>
            </a:r>
            <a:r>
              <a:rPr lang="sk-SK" dirty="0">
                <a:solidFill>
                  <a:srgbClr val="072156"/>
                </a:solidFill>
              </a:rPr>
              <a:t> dno</a:t>
            </a:r>
            <a:endParaRPr lang="sk-SK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5D6B6D-9853-2C16-EF8E-E82F534C09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436006"/>
              </p:ext>
            </p:extLst>
          </p:nvPr>
        </p:nvGraphicFramePr>
        <p:xfrm>
          <a:off x="734507" y="921097"/>
          <a:ext cx="9982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717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AA243-5DE9-AFDC-84CA-B41FF978D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07A0D-9680-4FC1-EC1D-9A81BD5D2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221903"/>
            <a:ext cx="10515600" cy="100965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72156"/>
                </a:solidFill>
              </a:rPr>
              <a:t>Porovnanie</a:t>
            </a:r>
            <a:r>
              <a:rPr lang="en-US" dirty="0">
                <a:solidFill>
                  <a:srgbClr val="072156"/>
                </a:solidFill>
              </a:rPr>
              <a:t> </a:t>
            </a:r>
            <a:r>
              <a:rPr lang="en-US" dirty="0" err="1">
                <a:solidFill>
                  <a:srgbClr val="072156"/>
                </a:solidFill>
              </a:rPr>
              <a:t>portf</a:t>
            </a:r>
            <a:r>
              <a:rPr lang="sk-SK" dirty="0" err="1">
                <a:solidFill>
                  <a:srgbClr val="072156"/>
                </a:solidFill>
              </a:rPr>
              <a:t>ólií</a:t>
            </a:r>
            <a:r>
              <a:rPr lang="sk-SK" dirty="0">
                <a:solidFill>
                  <a:srgbClr val="072156"/>
                </a:solidFill>
              </a:rPr>
              <a:t>, 48 </a:t>
            </a:r>
            <a:r>
              <a:rPr lang="sk-SK" dirty="0" err="1">
                <a:solidFill>
                  <a:srgbClr val="072156"/>
                </a:solidFill>
              </a:rPr>
              <a:t>mes</a:t>
            </a:r>
            <a:endParaRPr lang="sk-SK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BE5EC21-252E-669E-BB89-1A33F7B14A69}"/>
              </a:ext>
            </a:extLst>
          </p:cNvPr>
          <p:cNvGraphicFramePr>
            <a:graphicFrameLocks/>
          </p:cNvGraphicFramePr>
          <p:nvPr/>
        </p:nvGraphicFramePr>
        <p:xfrm>
          <a:off x="941893" y="768697"/>
          <a:ext cx="9982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3305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E9575-9C02-802C-A434-5097331CB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A4E7C1D-D4D9-3990-0490-D5EBCAC9B96F}"/>
              </a:ext>
            </a:extLst>
          </p:cNvPr>
          <p:cNvSpPr txBox="1">
            <a:spLocks/>
          </p:cNvSpPr>
          <p:nvPr/>
        </p:nvSpPr>
        <p:spPr>
          <a:xfrm>
            <a:off x="886907" y="374303"/>
            <a:ext cx="10515600" cy="10096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41B52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en-US">
                <a:solidFill>
                  <a:srgbClr val="072156"/>
                </a:solidFill>
              </a:rPr>
              <a:t>Porovnanie portf</a:t>
            </a:r>
            <a:r>
              <a:rPr lang="sk-SK">
                <a:solidFill>
                  <a:srgbClr val="072156"/>
                </a:solidFill>
              </a:rPr>
              <a:t>ólií, 48 mes</a:t>
            </a:r>
            <a:endParaRPr lang="sk-SK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C4C2394-5C2F-0928-69B9-292E3E2BC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70485"/>
              </p:ext>
            </p:extLst>
          </p:nvPr>
        </p:nvGraphicFramePr>
        <p:xfrm>
          <a:off x="1380359" y="1716143"/>
          <a:ext cx="8888249" cy="415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627">
                  <a:extLst>
                    <a:ext uri="{9D8B030D-6E8A-4147-A177-3AD203B41FA5}">
                      <a16:colId xmlns:a16="http://schemas.microsoft.com/office/drawing/2014/main" val="1410749647"/>
                    </a:ext>
                  </a:extLst>
                </a:gridCol>
                <a:gridCol w="1648627">
                  <a:extLst>
                    <a:ext uri="{9D8B030D-6E8A-4147-A177-3AD203B41FA5}">
                      <a16:colId xmlns:a16="http://schemas.microsoft.com/office/drawing/2014/main" val="2050435877"/>
                    </a:ext>
                  </a:extLst>
                </a:gridCol>
                <a:gridCol w="1648627">
                  <a:extLst>
                    <a:ext uri="{9D8B030D-6E8A-4147-A177-3AD203B41FA5}">
                      <a16:colId xmlns:a16="http://schemas.microsoft.com/office/drawing/2014/main" val="4066476791"/>
                    </a:ext>
                  </a:extLst>
                </a:gridCol>
                <a:gridCol w="2293741">
                  <a:extLst>
                    <a:ext uri="{9D8B030D-6E8A-4147-A177-3AD203B41FA5}">
                      <a16:colId xmlns:a16="http://schemas.microsoft.com/office/drawing/2014/main" val="4050376145"/>
                    </a:ext>
                  </a:extLst>
                </a:gridCol>
                <a:gridCol w="1648627">
                  <a:extLst>
                    <a:ext uri="{9D8B030D-6E8A-4147-A177-3AD203B41FA5}">
                      <a16:colId xmlns:a16="http://schemas.microsoft.com/office/drawing/2014/main" val="3566283904"/>
                    </a:ext>
                  </a:extLst>
                </a:gridCol>
              </a:tblGrid>
              <a:tr h="6931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 dirty="0">
                          <a:effectLst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u="none" strike="noStrike" dirty="0">
                          <a:effectLst/>
                        </a:rPr>
                        <a:t> 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u="none" strike="noStrike" dirty="0">
                          <a:effectLst/>
                        </a:rPr>
                        <a:t>výnosy </a:t>
                      </a:r>
                      <a:r>
                        <a:rPr lang="sk-SK" sz="2800" u="none" strike="noStrike" dirty="0" err="1">
                          <a:effectLst/>
                        </a:rPr>
                        <a:t>p.a</a:t>
                      </a:r>
                      <a:r>
                        <a:rPr lang="sk-SK" sz="2800" u="none" strike="noStrike" dirty="0">
                          <a:effectLst/>
                        </a:rPr>
                        <a:t>.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u="none" strike="noStrike" dirty="0">
                          <a:effectLst/>
                        </a:rPr>
                        <a:t> 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 dirty="0">
                          <a:effectLst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3672869"/>
                  </a:ext>
                </a:extLst>
              </a:tr>
              <a:tr h="6931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 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BASE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PRF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BASE_MV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>
                          <a:effectLst/>
                        </a:rPr>
                        <a:t>SHORT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5047384"/>
                  </a:ext>
                </a:extLst>
              </a:tr>
              <a:tr h="6931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>
                          <a:effectLst/>
                        </a:rPr>
                        <a:t>12 mes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>
                          <a:effectLst/>
                        </a:rPr>
                        <a:t>15,1%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3,3%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6,9%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>
                          <a:effectLst/>
                        </a:rPr>
                        <a:t>6,1%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2772919"/>
                  </a:ext>
                </a:extLst>
              </a:tr>
              <a:tr h="6931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>
                          <a:effectLst/>
                        </a:rPr>
                        <a:t>24 mes p.a.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>
                          <a:effectLst/>
                        </a:rPr>
                        <a:t>5,4%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>
                          <a:effectLst/>
                        </a:rPr>
                        <a:t>4,1%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4,2%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>
                          <a:effectLst/>
                        </a:rPr>
                        <a:t>-0,5%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5500256"/>
                  </a:ext>
                </a:extLst>
              </a:tr>
              <a:tr h="6931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>
                          <a:effectLst/>
                        </a:rPr>
                        <a:t>36 mes p.a.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>
                          <a:effectLst/>
                        </a:rPr>
                        <a:t>10,8%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>
                          <a:effectLst/>
                        </a:rPr>
                        <a:t>4,6%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9,0%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1,0%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4606771"/>
                  </a:ext>
                </a:extLst>
              </a:tr>
              <a:tr h="693190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>
                          <a:effectLst/>
                        </a:rPr>
                        <a:t>48 mes p.a.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>
                          <a:effectLst/>
                        </a:rPr>
                        <a:t>9,5%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>
                          <a:effectLst/>
                        </a:rPr>
                        <a:t>4,3%</a:t>
                      </a:r>
                      <a:endParaRPr lang="sk-SK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5,3%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u="none" strike="noStrike" dirty="0">
                          <a:effectLst/>
                        </a:rPr>
                        <a:t>1,5%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0379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52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>
            <a:extLst>
              <a:ext uri="{FF2B5EF4-FFF2-40B4-BE49-F238E27FC236}">
                <a16:creationId xmlns:a16="http://schemas.microsoft.com/office/drawing/2014/main" id="{0F9A26CA-ADB8-9A41-8E6A-91D5A8624C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0677" y="3630441"/>
            <a:ext cx="7691310" cy="2064189"/>
          </a:xfrm>
        </p:spPr>
        <p:txBody>
          <a:bodyPr/>
          <a:lstStyle/>
          <a:p>
            <a:pPr marL="0" marR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Ing. Eduard Vičan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000" dirty="0">
                <a:solidFill>
                  <a:schemeClr val="bg1"/>
                </a:solidFill>
                <a:latin typeface="Calibri" panose="020F0502020204030204" pitchFamily="34" charset="0"/>
              </a:rPr>
              <a:t>Investičný expert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000" dirty="0">
                <a:solidFill>
                  <a:schemeClr val="bg1"/>
                </a:solidFill>
                <a:latin typeface="Calibri" panose="020F0502020204030204" pitchFamily="34" charset="0"/>
              </a:rPr>
              <a:t>mobil: 0915 744 924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000" dirty="0">
                <a:solidFill>
                  <a:schemeClr val="bg1"/>
                </a:solidFill>
                <a:latin typeface="Calibri" panose="020F0502020204030204" pitchFamily="34" charset="0"/>
              </a:rPr>
              <a:t>mail: vican@universal.sk 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0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221903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en-US" altLang="sk-SK" sz="4000" dirty="0" err="1">
                <a:solidFill>
                  <a:srgbClr val="072156"/>
                </a:solidFill>
                <a:latin typeface="Proxima Nova Th" pitchFamily="50" charset="0"/>
              </a:rPr>
              <a:t>Akciov</a:t>
            </a:r>
            <a:r>
              <a:rPr lang="sk-SK" altLang="sk-SK" sz="4000" dirty="0">
                <a:solidFill>
                  <a:srgbClr val="072156"/>
                </a:solidFill>
                <a:latin typeface="Proxima Nova Th" pitchFamily="50" charset="0"/>
              </a:rPr>
              <a:t>é trhy, 1 mes.</a:t>
            </a:r>
            <a:br>
              <a:rPr lang="en-ID" altLang="sk-SK" sz="4000" dirty="0">
                <a:solidFill>
                  <a:srgbClr val="072156"/>
                </a:solidFill>
                <a:latin typeface="Proxima Nova Th" pitchFamily="50" charset="0"/>
              </a:rPr>
            </a:b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EA2B13-5E17-8D47-3CFA-C40ED57E7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022"/>
            <a:ext cx="12192000" cy="383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8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89" y="430694"/>
            <a:ext cx="10515600" cy="10096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sk-SK" sz="4000" dirty="0" err="1">
                <a:solidFill>
                  <a:srgbClr val="072156"/>
                </a:solidFill>
                <a:latin typeface="Proxima Nova Th" pitchFamily="50" charset="0"/>
              </a:rPr>
              <a:t>Akciov</a:t>
            </a:r>
            <a:r>
              <a:rPr lang="sk-SK" altLang="sk-SK" sz="4000" dirty="0">
                <a:solidFill>
                  <a:srgbClr val="072156"/>
                </a:solidFill>
                <a:latin typeface="Proxima Nova Th" pitchFamily="50" charset="0"/>
              </a:rPr>
              <a:t>é trhy, </a:t>
            </a:r>
            <a:r>
              <a:rPr lang="en-US" altLang="sk-SK" sz="4000" dirty="0">
                <a:solidFill>
                  <a:srgbClr val="072156"/>
                </a:solidFill>
                <a:latin typeface="Proxima Nova Th" pitchFamily="50" charset="0"/>
              </a:rPr>
              <a:t>12 </a:t>
            </a:r>
            <a:r>
              <a:rPr lang="en-US" altLang="sk-SK" sz="4000" dirty="0" err="1">
                <a:solidFill>
                  <a:srgbClr val="072156"/>
                </a:solidFill>
                <a:latin typeface="Proxima Nova Th" pitchFamily="50" charset="0"/>
              </a:rPr>
              <a:t>mes</a:t>
            </a:r>
            <a:r>
              <a:rPr lang="en-US" altLang="sk-SK" sz="4000" dirty="0">
                <a:solidFill>
                  <a:srgbClr val="072156"/>
                </a:solidFill>
                <a:latin typeface="Proxima Nova Th" pitchFamily="50" charset="0"/>
              </a:rPr>
              <a:t>.</a:t>
            </a:r>
            <a:endParaRPr lang="en-ID" altLang="sk-SK" sz="4000" dirty="0">
              <a:solidFill>
                <a:srgbClr val="072156"/>
              </a:solidFill>
              <a:latin typeface="Proxima Nova Th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E511F-D366-9CA7-3E15-69A783A78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4124"/>
            <a:ext cx="12192000" cy="376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3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07" y="317437"/>
            <a:ext cx="10515600" cy="10096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sk-SK" sz="4000" dirty="0" err="1">
                <a:solidFill>
                  <a:srgbClr val="072156"/>
                </a:solidFill>
                <a:latin typeface="Proxima Nova Th" pitchFamily="50" charset="0"/>
              </a:rPr>
              <a:t>Akciov</a:t>
            </a:r>
            <a:r>
              <a:rPr lang="sk-SK" altLang="sk-SK" sz="4000" dirty="0">
                <a:solidFill>
                  <a:srgbClr val="072156"/>
                </a:solidFill>
                <a:latin typeface="Proxima Nova Th" pitchFamily="50" charset="0"/>
              </a:rPr>
              <a:t>é trhy, lokálne dno</a:t>
            </a:r>
            <a:endParaRPr lang="en-ID" altLang="sk-SK" sz="4000" dirty="0">
              <a:solidFill>
                <a:srgbClr val="072156"/>
              </a:solidFill>
              <a:latin typeface="Proxima Nova Th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968BB4-DF07-804D-4CB9-4BC089821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9131"/>
            <a:ext cx="12192000" cy="37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7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902"/>
            <a:ext cx="10515600" cy="10096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sk-SK" sz="4000" dirty="0" err="1">
                <a:solidFill>
                  <a:srgbClr val="072156"/>
                </a:solidFill>
                <a:latin typeface="Proxima Nova Th" pitchFamily="50" charset="0"/>
              </a:rPr>
              <a:t>Akciov</a:t>
            </a:r>
            <a:r>
              <a:rPr lang="sk-SK" altLang="sk-SK" sz="4000" dirty="0">
                <a:solidFill>
                  <a:srgbClr val="072156"/>
                </a:solidFill>
                <a:latin typeface="Proxima Nova Th" pitchFamily="50" charset="0"/>
              </a:rPr>
              <a:t>é trhy, od 01 2022</a:t>
            </a:r>
            <a:endParaRPr lang="en-ID" altLang="sk-SK" sz="4000" dirty="0">
              <a:solidFill>
                <a:srgbClr val="072156"/>
              </a:solidFill>
              <a:latin typeface="Proxima Nova Th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D1076B-562D-8F98-FAB1-0AD228054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019"/>
            <a:ext cx="12192000" cy="37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4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269" y="194608"/>
            <a:ext cx="10515600" cy="10096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sk-SK" sz="4000" dirty="0" err="1">
                <a:solidFill>
                  <a:srgbClr val="072156"/>
                </a:solidFill>
                <a:latin typeface="Proxima Nova Th" pitchFamily="50" charset="0"/>
              </a:rPr>
              <a:t>Akciov</a:t>
            </a:r>
            <a:r>
              <a:rPr lang="sk-SK" altLang="sk-SK" sz="4000" dirty="0">
                <a:solidFill>
                  <a:srgbClr val="072156"/>
                </a:solidFill>
                <a:latin typeface="Proxima Nova Th" pitchFamily="50" charset="0"/>
              </a:rPr>
              <a:t>é trhy, 5 rokov</a:t>
            </a:r>
            <a:endParaRPr lang="en-ID" altLang="sk-SK" sz="4000" dirty="0">
              <a:solidFill>
                <a:srgbClr val="072156"/>
              </a:solidFill>
              <a:latin typeface="Proxima Nova Th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2F4D6-257C-09F2-00F2-CF14AF24D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2228"/>
            <a:ext cx="12192000" cy="377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3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59"/>
            <a:ext cx="10515600" cy="10096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sk-SK" sz="4000" dirty="0">
                <a:solidFill>
                  <a:srgbClr val="072156"/>
                </a:solidFill>
                <a:latin typeface="Proxima Nova Th" pitchFamily="50" charset="0"/>
              </a:rPr>
              <a:t>EUR / USD</a:t>
            </a:r>
            <a:endParaRPr lang="en-ID" altLang="sk-SK" sz="4000" dirty="0">
              <a:solidFill>
                <a:srgbClr val="072156"/>
              </a:solidFill>
              <a:latin typeface="Proxima Nova Th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315828-B334-6DCF-714A-AAF2322C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0439"/>
            <a:ext cx="12192000" cy="42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5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7287ED-14C9-3A3D-3CFC-DBF6012F6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839" y="0"/>
            <a:ext cx="8652191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34" y="494523"/>
            <a:ext cx="10515600" cy="774719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072156"/>
                </a:solidFill>
                <a:latin typeface="Proxima Nova Th" pitchFamily="50" charset="0"/>
              </a:rPr>
              <a:t>Inflácia</a:t>
            </a:r>
            <a:endParaRPr lang="sk-SK" sz="4000" dirty="0">
              <a:solidFill>
                <a:srgbClr val="07215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D9922-49BB-DE96-8E9B-0E1B9BFE5A63}"/>
              </a:ext>
            </a:extLst>
          </p:cNvPr>
          <p:cNvSpPr txBox="1"/>
          <p:nvPr/>
        </p:nvSpPr>
        <p:spPr>
          <a:xfrm>
            <a:off x="8815387" y="2094448"/>
            <a:ext cx="97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6,</a:t>
            </a:r>
            <a:r>
              <a:rPr lang="en-US" dirty="0"/>
              <a:t>6%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7079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A1D6E-69B1-854E-BD34-58C42ACA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550"/>
            <a:ext cx="10515600" cy="1009651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072156"/>
                </a:solidFill>
                <a:latin typeface="Proxima Nova Th" pitchFamily="50" charset="0"/>
              </a:rPr>
              <a:t>Férová hodnota akcií</a:t>
            </a:r>
            <a:endParaRPr lang="sk-SK" sz="4000" dirty="0">
              <a:solidFill>
                <a:srgbClr val="07215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C90C7-3B50-C50A-EAC5-6A18CB9A3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4" y="874113"/>
            <a:ext cx="10125075" cy="58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2286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164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Rubik Light</vt:lpstr>
      <vt:lpstr>Calibri</vt:lpstr>
      <vt:lpstr>Proxima Nova Th</vt:lpstr>
      <vt:lpstr>Arial</vt:lpstr>
      <vt:lpstr>Rubik</vt:lpstr>
      <vt:lpstr>Motív balíka Office</vt:lpstr>
      <vt:lpstr>Investičný Snehuliak</vt:lpstr>
      <vt:lpstr>Akciové trhy, 1 mes. </vt:lpstr>
      <vt:lpstr>Akciové trhy, 12 mes.</vt:lpstr>
      <vt:lpstr>Akciové trhy, lokálne dno</vt:lpstr>
      <vt:lpstr>Akciové trhy, od 01 2022</vt:lpstr>
      <vt:lpstr>Akciové trhy, 5 rokov</vt:lpstr>
      <vt:lpstr>EUR / USD</vt:lpstr>
      <vt:lpstr>Inflácia</vt:lpstr>
      <vt:lpstr>Férová hodnota akcií</vt:lpstr>
      <vt:lpstr>Index strachu</vt:lpstr>
      <vt:lpstr>Porovnanie portfólií, 12 mes / lokálne dno</vt:lpstr>
      <vt:lpstr>Porovnanie portfólií, 48 mes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Microsoft Office User</dc:creator>
  <cp:lastModifiedBy>Edo Vičan</cp:lastModifiedBy>
  <cp:revision>47</cp:revision>
  <dcterms:created xsi:type="dcterms:W3CDTF">2023-07-10T08:57:20Z</dcterms:created>
  <dcterms:modified xsi:type="dcterms:W3CDTF">2024-02-06T10:27:22Z</dcterms:modified>
</cp:coreProperties>
</file>