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4" r:id="rId2"/>
  </p:sldMasterIdLst>
  <p:notesMasterIdLst>
    <p:notesMasterId r:id="rId43"/>
  </p:notesMasterIdLst>
  <p:handoutMasterIdLst>
    <p:handoutMasterId r:id="rId44"/>
  </p:handoutMasterIdLst>
  <p:sldIdLst>
    <p:sldId id="317" r:id="rId3"/>
    <p:sldId id="416" r:id="rId4"/>
    <p:sldId id="318" r:id="rId5"/>
    <p:sldId id="324" r:id="rId6"/>
    <p:sldId id="386" r:id="rId7"/>
    <p:sldId id="401" r:id="rId8"/>
    <p:sldId id="397" r:id="rId9"/>
    <p:sldId id="323" r:id="rId10"/>
    <p:sldId id="388" r:id="rId11"/>
    <p:sldId id="389" r:id="rId12"/>
    <p:sldId id="402" r:id="rId13"/>
    <p:sldId id="363" r:id="rId14"/>
    <p:sldId id="395" r:id="rId15"/>
    <p:sldId id="400" r:id="rId16"/>
    <p:sldId id="382" r:id="rId17"/>
    <p:sldId id="383" r:id="rId18"/>
    <p:sldId id="396" r:id="rId19"/>
    <p:sldId id="392" r:id="rId20"/>
    <p:sldId id="385" r:id="rId21"/>
    <p:sldId id="390" r:id="rId22"/>
    <p:sldId id="391" r:id="rId23"/>
    <p:sldId id="384" r:id="rId24"/>
    <p:sldId id="394" r:id="rId25"/>
    <p:sldId id="351" r:id="rId26"/>
    <p:sldId id="417" r:id="rId27"/>
    <p:sldId id="408" r:id="rId28"/>
    <p:sldId id="414" r:id="rId29"/>
    <p:sldId id="340" r:id="rId30"/>
    <p:sldId id="348" r:id="rId31"/>
    <p:sldId id="415" r:id="rId32"/>
    <p:sldId id="398" r:id="rId33"/>
    <p:sldId id="349" r:id="rId34"/>
    <p:sldId id="405" r:id="rId35"/>
    <p:sldId id="406" r:id="rId36"/>
    <p:sldId id="407" r:id="rId37"/>
    <p:sldId id="413" r:id="rId38"/>
    <p:sldId id="411" r:id="rId39"/>
    <p:sldId id="412" r:id="rId40"/>
    <p:sldId id="403" r:id="rId41"/>
    <p:sldId id="357" r:id="rId42"/>
  </p:sldIdLst>
  <p:sldSz cx="10693400" cy="7561263"/>
  <p:notesSz cx="6819900" cy="9918700"/>
  <p:defaultTextStyle>
    <a:defPPr>
      <a:defRPr lang="sk-SK"/>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3368">
          <p15:clr>
            <a:srgbClr val="A4A3A4"/>
          </p15:clr>
        </p15:guide>
      </p15:sldGuideLst>
    </p:ext>
    <p:ext uri="{2D200454-40CA-4A62-9FC3-DE9A4176ACB9}">
      <p15:notesGuideLst xmlns:p15="http://schemas.microsoft.com/office/powerpoint/2012/main">
        <p15:guide id="1" orient="horz" pos="3125">
          <p15:clr>
            <a:srgbClr val="A4A3A4"/>
          </p15:clr>
        </p15:guide>
        <p15:guide id="2" pos="214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ockovsky" initials="k" lastIdx="1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C900"/>
    <a:srgbClr val="DA0812"/>
    <a:srgbClr val="7D7D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0" autoAdjust="0"/>
    <p:restoredTop sz="75259" autoAdjust="0"/>
  </p:normalViewPr>
  <p:slideViewPr>
    <p:cSldViewPr>
      <p:cViewPr varScale="1">
        <p:scale>
          <a:sx n="79" d="100"/>
          <a:sy n="79" d="100"/>
        </p:scale>
        <p:origin x="2418" y="102"/>
      </p:cViewPr>
      <p:guideLst>
        <p:guide orient="horz" pos="2382"/>
        <p:guide pos="33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378" y="-102"/>
      </p:cViewPr>
      <p:guideLst>
        <p:guide orient="horz" pos="3125"/>
        <p:guide pos="2149"/>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1" y="2"/>
            <a:ext cx="2955290" cy="495935"/>
          </a:xfrm>
          <a:prstGeom prst="rect">
            <a:avLst/>
          </a:prstGeom>
        </p:spPr>
        <p:txBody>
          <a:bodyPr vert="horz" lIns="91564" tIns="45781" rIns="91564" bIns="45781" rtlCol="0"/>
          <a:lstStyle>
            <a:lvl1pPr algn="l">
              <a:defRPr sz="1200"/>
            </a:lvl1pPr>
          </a:lstStyle>
          <a:p>
            <a:endParaRPr lang="sk-SK"/>
          </a:p>
        </p:txBody>
      </p:sp>
      <p:sp>
        <p:nvSpPr>
          <p:cNvPr id="3" name="Zástupný symbol dátumu 2"/>
          <p:cNvSpPr>
            <a:spLocks noGrp="1"/>
          </p:cNvSpPr>
          <p:nvPr>
            <p:ph type="dt" sz="quarter" idx="1"/>
          </p:nvPr>
        </p:nvSpPr>
        <p:spPr>
          <a:xfrm>
            <a:off x="3863033" y="2"/>
            <a:ext cx="2955290" cy="495935"/>
          </a:xfrm>
          <a:prstGeom prst="rect">
            <a:avLst/>
          </a:prstGeom>
        </p:spPr>
        <p:txBody>
          <a:bodyPr vert="horz" lIns="91564" tIns="45781" rIns="91564" bIns="45781" rtlCol="0"/>
          <a:lstStyle>
            <a:lvl1pPr algn="r">
              <a:defRPr sz="1200"/>
            </a:lvl1pPr>
          </a:lstStyle>
          <a:p>
            <a:endParaRPr lang="sk-SK"/>
          </a:p>
        </p:txBody>
      </p:sp>
      <p:sp>
        <p:nvSpPr>
          <p:cNvPr id="4" name="Zástupný symbol päty 3"/>
          <p:cNvSpPr>
            <a:spLocks noGrp="1"/>
          </p:cNvSpPr>
          <p:nvPr>
            <p:ph type="ftr" sz="quarter" idx="2"/>
          </p:nvPr>
        </p:nvSpPr>
        <p:spPr>
          <a:xfrm>
            <a:off x="1" y="9421045"/>
            <a:ext cx="2955290" cy="495935"/>
          </a:xfrm>
          <a:prstGeom prst="rect">
            <a:avLst/>
          </a:prstGeom>
        </p:spPr>
        <p:txBody>
          <a:bodyPr vert="horz" lIns="91564" tIns="45781" rIns="91564" bIns="45781"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3863033" y="9421045"/>
            <a:ext cx="2955290" cy="495935"/>
          </a:xfrm>
          <a:prstGeom prst="rect">
            <a:avLst/>
          </a:prstGeom>
        </p:spPr>
        <p:txBody>
          <a:bodyPr vert="horz" lIns="91564" tIns="45781" rIns="91564" bIns="45781" rtlCol="0" anchor="b"/>
          <a:lstStyle>
            <a:lvl1pPr algn="r">
              <a:defRPr sz="1200"/>
            </a:lvl1pPr>
          </a:lstStyle>
          <a:p>
            <a:fld id="{E688EC83-19FD-40A1-A2DA-E661D8E488AB}" type="slidenum">
              <a:rPr lang="sk-SK" smtClean="0"/>
              <a:pPr/>
              <a:t>‹#›</a:t>
            </a:fld>
            <a:endParaRPr lang="sk-SK"/>
          </a:p>
        </p:txBody>
      </p:sp>
    </p:spTree>
    <p:extLst>
      <p:ext uri="{BB962C8B-B14F-4D97-AF65-F5344CB8AC3E}">
        <p14:creationId xmlns:p14="http://schemas.microsoft.com/office/powerpoint/2010/main" val="2888861497"/>
      </p:ext>
    </p:extLst>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1" y="2"/>
            <a:ext cx="2955290" cy="495935"/>
          </a:xfrm>
          <a:prstGeom prst="rect">
            <a:avLst/>
          </a:prstGeom>
        </p:spPr>
        <p:txBody>
          <a:bodyPr vert="horz" lIns="91564" tIns="45781" rIns="91564" bIns="45781" rtlCol="0"/>
          <a:lstStyle>
            <a:lvl1pPr algn="l">
              <a:defRPr sz="1200"/>
            </a:lvl1pPr>
          </a:lstStyle>
          <a:p>
            <a:endParaRPr lang="sk-SK"/>
          </a:p>
        </p:txBody>
      </p:sp>
      <p:sp>
        <p:nvSpPr>
          <p:cNvPr id="3" name="Zástupný symbol dátumu 2"/>
          <p:cNvSpPr>
            <a:spLocks noGrp="1"/>
          </p:cNvSpPr>
          <p:nvPr>
            <p:ph type="dt" idx="1"/>
          </p:nvPr>
        </p:nvSpPr>
        <p:spPr>
          <a:xfrm>
            <a:off x="3863033" y="2"/>
            <a:ext cx="2955290" cy="495935"/>
          </a:xfrm>
          <a:prstGeom prst="rect">
            <a:avLst/>
          </a:prstGeom>
        </p:spPr>
        <p:txBody>
          <a:bodyPr vert="horz" lIns="91564" tIns="45781" rIns="91564" bIns="45781" rtlCol="0"/>
          <a:lstStyle>
            <a:lvl1pPr algn="r">
              <a:defRPr sz="1200"/>
            </a:lvl1pPr>
          </a:lstStyle>
          <a:p>
            <a:endParaRPr lang="sk-SK"/>
          </a:p>
        </p:txBody>
      </p:sp>
      <p:sp>
        <p:nvSpPr>
          <p:cNvPr id="4" name="Zástupný symbol obrazu snímky 3"/>
          <p:cNvSpPr>
            <a:spLocks noGrp="1" noRot="1" noChangeAspect="1"/>
          </p:cNvSpPr>
          <p:nvPr>
            <p:ph type="sldImg" idx="2"/>
          </p:nvPr>
        </p:nvSpPr>
        <p:spPr>
          <a:xfrm>
            <a:off x="781050" y="744538"/>
            <a:ext cx="5257800" cy="3719512"/>
          </a:xfrm>
          <a:prstGeom prst="rect">
            <a:avLst/>
          </a:prstGeom>
          <a:noFill/>
          <a:ln w="12700">
            <a:solidFill>
              <a:prstClr val="black"/>
            </a:solidFill>
          </a:ln>
        </p:spPr>
        <p:txBody>
          <a:bodyPr vert="horz" lIns="91564" tIns="45781" rIns="91564" bIns="45781" rtlCol="0" anchor="ctr"/>
          <a:lstStyle/>
          <a:p>
            <a:endParaRPr lang="sk-SK"/>
          </a:p>
        </p:txBody>
      </p:sp>
      <p:sp>
        <p:nvSpPr>
          <p:cNvPr id="6" name="Zástupný symbol päty 5"/>
          <p:cNvSpPr>
            <a:spLocks noGrp="1"/>
          </p:cNvSpPr>
          <p:nvPr>
            <p:ph type="ftr" sz="quarter" idx="4"/>
          </p:nvPr>
        </p:nvSpPr>
        <p:spPr>
          <a:xfrm>
            <a:off x="1" y="9421045"/>
            <a:ext cx="2955290" cy="495935"/>
          </a:xfrm>
          <a:prstGeom prst="rect">
            <a:avLst/>
          </a:prstGeom>
        </p:spPr>
        <p:txBody>
          <a:bodyPr vert="horz" lIns="91564" tIns="45781" rIns="91564" bIns="45781"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63033" y="9421045"/>
            <a:ext cx="2955290" cy="495935"/>
          </a:xfrm>
          <a:prstGeom prst="rect">
            <a:avLst/>
          </a:prstGeom>
        </p:spPr>
        <p:txBody>
          <a:bodyPr vert="horz" lIns="91564" tIns="45781" rIns="91564" bIns="45781" rtlCol="0" anchor="b"/>
          <a:lstStyle>
            <a:lvl1pPr algn="r">
              <a:defRPr sz="1200"/>
            </a:lvl1pPr>
          </a:lstStyle>
          <a:p>
            <a:fld id="{0CC388CE-52E3-46FB-B4AA-FD204211B29F}" type="slidenum">
              <a:rPr lang="sk-SK" smtClean="0"/>
              <a:pPr/>
              <a:t>‹#›</a:t>
            </a:fld>
            <a:endParaRPr lang="sk-SK"/>
          </a:p>
        </p:txBody>
      </p:sp>
      <p:sp>
        <p:nvSpPr>
          <p:cNvPr id="10" name="Zástupný symbol poznámok 9"/>
          <p:cNvSpPr>
            <a:spLocks noGrp="1"/>
          </p:cNvSpPr>
          <p:nvPr>
            <p:ph type="body" sz="quarter" idx="3"/>
          </p:nvPr>
        </p:nvSpPr>
        <p:spPr>
          <a:xfrm>
            <a:off x="681990" y="4711384"/>
            <a:ext cx="5455920" cy="4463415"/>
          </a:xfrm>
          <a:prstGeom prst="rect">
            <a:avLst/>
          </a:prstGeom>
        </p:spPr>
        <p:txBody>
          <a:bodyPr vert="horz" lIns="91564" tIns="45781" rIns="91564" bIns="45781"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Tree>
    <p:extLst>
      <p:ext uri="{BB962C8B-B14F-4D97-AF65-F5344CB8AC3E}">
        <p14:creationId xmlns:p14="http://schemas.microsoft.com/office/powerpoint/2010/main" val="1580483265"/>
      </p:ext>
    </p:extLst>
  </p:cSld>
  <p:clrMap bg1="lt1" tx1="dk1" bg2="lt2" tx2="dk2" accent1="accent1" accent2="accent2" accent3="accent3" accent4="accent4" accent5="accent5" accent6="accent6" hlink="hlink" folHlink="folHlink"/>
  <p:hf sldNum="0" dt="0"/>
  <p:notesStyle>
    <a:lvl1pPr marL="0" algn="l" defTabSz="1043056" rtl="0" eaLnBrk="1" latinLnBrk="0" hangingPunct="1">
      <a:defRPr sz="1400" kern="1200">
        <a:solidFill>
          <a:schemeClr val="tx1"/>
        </a:solidFill>
        <a:latin typeface="+mn-lt"/>
        <a:ea typeface="+mn-ea"/>
        <a:cs typeface="+mn-cs"/>
      </a:defRPr>
    </a:lvl1pPr>
    <a:lvl2pPr marL="521528" algn="l" defTabSz="1043056" rtl="0" eaLnBrk="1" latinLnBrk="0" hangingPunct="1">
      <a:defRPr sz="1400" kern="1200">
        <a:solidFill>
          <a:schemeClr val="tx1"/>
        </a:solidFill>
        <a:latin typeface="+mn-lt"/>
        <a:ea typeface="+mn-ea"/>
        <a:cs typeface="+mn-cs"/>
      </a:defRPr>
    </a:lvl2pPr>
    <a:lvl3pPr marL="1043056" algn="l" defTabSz="1043056" rtl="0" eaLnBrk="1" latinLnBrk="0" hangingPunct="1">
      <a:defRPr sz="1400" kern="1200">
        <a:solidFill>
          <a:schemeClr val="tx1"/>
        </a:solidFill>
        <a:latin typeface="+mn-lt"/>
        <a:ea typeface="+mn-ea"/>
        <a:cs typeface="+mn-cs"/>
      </a:defRPr>
    </a:lvl3pPr>
    <a:lvl4pPr marL="1564584" algn="l" defTabSz="1043056" rtl="0" eaLnBrk="1" latinLnBrk="0" hangingPunct="1">
      <a:defRPr sz="1400" kern="1200">
        <a:solidFill>
          <a:schemeClr val="tx1"/>
        </a:solidFill>
        <a:latin typeface="+mn-lt"/>
        <a:ea typeface="+mn-ea"/>
        <a:cs typeface="+mn-cs"/>
      </a:defRPr>
    </a:lvl4pPr>
    <a:lvl5pPr marL="2086112" algn="l" defTabSz="1043056" rtl="0" eaLnBrk="1" latinLnBrk="0" hangingPunct="1">
      <a:defRPr sz="1400" kern="1200">
        <a:solidFill>
          <a:schemeClr val="tx1"/>
        </a:solidFill>
        <a:latin typeface="+mn-lt"/>
        <a:ea typeface="+mn-ea"/>
        <a:cs typeface="+mn-cs"/>
      </a:defRPr>
    </a:lvl5pPr>
    <a:lvl6pPr marL="2607640" algn="l" defTabSz="1043056" rtl="0" eaLnBrk="1" latinLnBrk="0" hangingPunct="1">
      <a:defRPr sz="1400" kern="1200">
        <a:solidFill>
          <a:schemeClr val="tx1"/>
        </a:solidFill>
        <a:latin typeface="+mn-lt"/>
        <a:ea typeface="+mn-ea"/>
        <a:cs typeface="+mn-cs"/>
      </a:defRPr>
    </a:lvl6pPr>
    <a:lvl7pPr marL="3129168" algn="l" defTabSz="1043056" rtl="0" eaLnBrk="1" latinLnBrk="0" hangingPunct="1">
      <a:defRPr sz="1400" kern="1200">
        <a:solidFill>
          <a:schemeClr val="tx1"/>
        </a:solidFill>
        <a:latin typeface="+mn-lt"/>
        <a:ea typeface="+mn-ea"/>
        <a:cs typeface="+mn-cs"/>
      </a:defRPr>
    </a:lvl7pPr>
    <a:lvl8pPr marL="3650696" algn="l" defTabSz="1043056" rtl="0" eaLnBrk="1" latinLnBrk="0" hangingPunct="1">
      <a:defRPr sz="1400" kern="1200">
        <a:solidFill>
          <a:schemeClr val="tx1"/>
        </a:solidFill>
        <a:latin typeface="+mn-lt"/>
        <a:ea typeface="+mn-ea"/>
        <a:cs typeface="+mn-cs"/>
      </a:defRPr>
    </a:lvl8pPr>
    <a:lvl9pPr marL="4172224" algn="l" defTabSz="104305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p:spPr>
        <p:txBody>
          <a:bodyPr/>
          <a:lstStyle/>
          <a:p>
            <a:endParaRPr lang="en-US" smtClean="0">
              <a:latin typeface="Arial" charset="0"/>
              <a:cs typeface="Arial" charset="0"/>
            </a:endParaRPr>
          </a:p>
        </p:txBody>
      </p:sp>
      <p:sp>
        <p:nvSpPr>
          <p:cNvPr id="2" name="Zástupný symbol päty 1"/>
          <p:cNvSpPr>
            <a:spLocks noGrp="1"/>
          </p:cNvSpPr>
          <p:nvPr>
            <p:ph type="ftr" sz="quarter" idx="10"/>
          </p:nvPr>
        </p:nvSpPr>
        <p:spPr/>
        <p:txBody>
          <a:bodyPr/>
          <a:lstStyle/>
          <a:p>
            <a:endParaRPr lang="sk-SK"/>
          </a:p>
        </p:txBody>
      </p:sp>
      <p:sp>
        <p:nvSpPr>
          <p:cNvPr id="3" name="Zástupný symbol hlavičky 2"/>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513938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a:xfrm>
            <a:off x="779463" y="744538"/>
            <a:ext cx="5260975" cy="3721100"/>
          </a:xfrm>
        </p:spPr>
      </p:sp>
      <p:sp>
        <p:nvSpPr>
          <p:cNvPr id="3" name="Zástupný symbol poznámok 2"/>
          <p:cNvSpPr>
            <a:spLocks noGrp="1"/>
          </p:cNvSpPr>
          <p:nvPr>
            <p:ph type="body" idx="1"/>
          </p:nvPr>
        </p:nvSpPr>
        <p:spPr/>
        <p:txBody>
          <a:bodyPr/>
          <a:lstStyle/>
          <a:p>
            <a:endParaRPr lang="cs-CZ" sz="900" dirty="0"/>
          </a:p>
        </p:txBody>
      </p:sp>
      <p:sp>
        <p:nvSpPr>
          <p:cNvPr id="4" name="Zástupný symbol hlavičky 3"/>
          <p:cNvSpPr>
            <a:spLocks noGrp="1"/>
          </p:cNvSpPr>
          <p:nvPr>
            <p:ph type="hdr" sz="quarter" idx="10"/>
          </p:nvPr>
        </p:nvSpPr>
        <p:spPr/>
        <p:txBody>
          <a:bodyPr/>
          <a:lstStyle/>
          <a:p>
            <a:endParaRPr lang="sk-SK"/>
          </a:p>
        </p:txBody>
      </p:sp>
      <p:sp>
        <p:nvSpPr>
          <p:cNvPr id="5" name="Zástupný symbol dátumu 4"/>
          <p:cNvSpPr>
            <a:spLocks noGrp="1"/>
          </p:cNvSpPr>
          <p:nvPr>
            <p:ph type="dt" idx="11"/>
          </p:nvPr>
        </p:nvSpPr>
        <p:spPr/>
        <p:txBody>
          <a:bodyPr/>
          <a:lstStyle/>
          <a:p>
            <a:r>
              <a:rPr lang="sk-SK"/>
              <a:t>16. 10. 2013</a:t>
            </a:r>
          </a:p>
        </p:txBody>
      </p:sp>
      <p:sp>
        <p:nvSpPr>
          <p:cNvPr id="6" name="Zástupný symbol päty 5"/>
          <p:cNvSpPr>
            <a:spLocks noGrp="1"/>
          </p:cNvSpPr>
          <p:nvPr>
            <p:ph type="ftr" sz="quarter" idx="12"/>
          </p:nvPr>
        </p:nvSpPr>
        <p:spPr/>
        <p:txBody>
          <a:bodyPr/>
          <a:lstStyle/>
          <a:p>
            <a:endParaRPr lang="sk-SK"/>
          </a:p>
        </p:txBody>
      </p:sp>
      <p:sp>
        <p:nvSpPr>
          <p:cNvPr id="7" name="Zástupný symbol čísla snímky 6"/>
          <p:cNvSpPr>
            <a:spLocks noGrp="1"/>
          </p:cNvSpPr>
          <p:nvPr>
            <p:ph type="sldNum" sz="quarter" idx="13"/>
          </p:nvPr>
        </p:nvSpPr>
        <p:spPr/>
        <p:txBody>
          <a:bodyPr/>
          <a:lstStyle/>
          <a:p>
            <a:fld id="{0CC388CE-52E3-46FB-B4AA-FD204211B29F}" type="slidenum">
              <a:rPr lang="sk-SK" smtClean="0"/>
              <a:pPr/>
              <a:t>11</a:t>
            </a:fld>
            <a:endParaRPr lang="sk-SK"/>
          </a:p>
        </p:txBody>
      </p:sp>
    </p:spTree>
    <p:extLst>
      <p:ext uri="{BB962C8B-B14F-4D97-AF65-F5344CB8AC3E}">
        <p14:creationId xmlns:p14="http://schemas.microsoft.com/office/powerpoint/2010/main" val="41691743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1322668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132266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9808119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1322668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132266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a:xfrm>
            <a:off x="779463" y="744538"/>
            <a:ext cx="5260975" cy="3721100"/>
          </a:xfrm>
        </p:spPr>
      </p:sp>
      <p:sp>
        <p:nvSpPr>
          <p:cNvPr id="3" name="Zástupný symbol poznámok 2"/>
          <p:cNvSpPr>
            <a:spLocks noGrp="1"/>
          </p:cNvSpPr>
          <p:nvPr>
            <p:ph type="body" idx="1"/>
          </p:nvPr>
        </p:nvSpPr>
        <p:spPr/>
        <p:txBody>
          <a:bodyPr/>
          <a:lstStyle/>
          <a:p>
            <a:endParaRPr lang="cs-CZ" sz="900" dirty="0"/>
          </a:p>
        </p:txBody>
      </p:sp>
      <p:sp>
        <p:nvSpPr>
          <p:cNvPr id="4" name="Zástupný symbol hlavičky 3"/>
          <p:cNvSpPr>
            <a:spLocks noGrp="1"/>
          </p:cNvSpPr>
          <p:nvPr>
            <p:ph type="hdr" sz="quarter" idx="10"/>
          </p:nvPr>
        </p:nvSpPr>
        <p:spPr/>
        <p:txBody>
          <a:bodyPr/>
          <a:lstStyle/>
          <a:p>
            <a:endParaRPr lang="sk-SK"/>
          </a:p>
        </p:txBody>
      </p:sp>
      <p:sp>
        <p:nvSpPr>
          <p:cNvPr id="5" name="Zástupný symbol dátumu 4"/>
          <p:cNvSpPr>
            <a:spLocks noGrp="1"/>
          </p:cNvSpPr>
          <p:nvPr>
            <p:ph type="dt" idx="11"/>
          </p:nvPr>
        </p:nvSpPr>
        <p:spPr/>
        <p:txBody>
          <a:bodyPr/>
          <a:lstStyle/>
          <a:p>
            <a:r>
              <a:rPr lang="sk-SK"/>
              <a:t>16. 10. 2013</a:t>
            </a:r>
          </a:p>
        </p:txBody>
      </p:sp>
      <p:sp>
        <p:nvSpPr>
          <p:cNvPr id="6" name="Zástupný symbol päty 5"/>
          <p:cNvSpPr>
            <a:spLocks noGrp="1"/>
          </p:cNvSpPr>
          <p:nvPr>
            <p:ph type="ftr" sz="quarter" idx="12"/>
          </p:nvPr>
        </p:nvSpPr>
        <p:spPr/>
        <p:txBody>
          <a:bodyPr/>
          <a:lstStyle/>
          <a:p>
            <a:endParaRPr lang="sk-SK"/>
          </a:p>
        </p:txBody>
      </p:sp>
      <p:sp>
        <p:nvSpPr>
          <p:cNvPr id="7" name="Zástupný symbol čísla snímky 6"/>
          <p:cNvSpPr>
            <a:spLocks noGrp="1"/>
          </p:cNvSpPr>
          <p:nvPr>
            <p:ph type="sldNum" sz="quarter" idx="13"/>
          </p:nvPr>
        </p:nvSpPr>
        <p:spPr/>
        <p:txBody>
          <a:bodyPr/>
          <a:lstStyle/>
          <a:p>
            <a:fld id="{0CC388CE-52E3-46FB-B4AA-FD204211B29F}" type="slidenum">
              <a:rPr lang="sk-SK" smtClean="0"/>
              <a:pPr/>
              <a:t>23</a:t>
            </a:fld>
            <a:endParaRPr lang="sk-SK"/>
          </a:p>
        </p:txBody>
      </p:sp>
    </p:spTree>
    <p:extLst>
      <p:ext uri="{BB962C8B-B14F-4D97-AF65-F5344CB8AC3E}">
        <p14:creationId xmlns:p14="http://schemas.microsoft.com/office/powerpoint/2010/main" val="1872355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40401144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2143830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7733876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18876505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40401144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40401144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7178867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16028687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7778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2436557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92592972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1336836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0651386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408665576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17572611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a:xfrm>
            <a:off x="779463" y="744538"/>
            <a:ext cx="5260975" cy="3721100"/>
          </a:xfrm>
        </p:spPr>
      </p:sp>
      <p:sp>
        <p:nvSpPr>
          <p:cNvPr id="3" name="Zástupný symbol poznámok 2"/>
          <p:cNvSpPr>
            <a:spLocks noGrp="1"/>
          </p:cNvSpPr>
          <p:nvPr>
            <p:ph type="body" idx="1"/>
          </p:nvPr>
        </p:nvSpPr>
        <p:spPr/>
        <p:txBody>
          <a:bodyPr/>
          <a:lstStyle/>
          <a:p>
            <a:endParaRPr lang="cs-CZ" sz="900" dirty="0"/>
          </a:p>
        </p:txBody>
      </p:sp>
      <p:sp>
        <p:nvSpPr>
          <p:cNvPr id="4" name="Zástupný symbol hlavičky 3"/>
          <p:cNvSpPr>
            <a:spLocks noGrp="1"/>
          </p:cNvSpPr>
          <p:nvPr>
            <p:ph type="hdr" sz="quarter" idx="10"/>
          </p:nvPr>
        </p:nvSpPr>
        <p:spPr/>
        <p:txBody>
          <a:bodyPr/>
          <a:lstStyle/>
          <a:p>
            <a:endParaRPr lang="sk-SK"/>
          </a:p>
        </p:txBody>
      </p:sp>
      <p:sp>
        <p:nvSpPr>
          <p:cNvPr id="5" name="Zástupný symbol dátumu 4"/>
          <p:cNvSpPr>
            <a:spLocks noGrp="1"/>
          </p:cNvSpPr>
          <p:nvPr>
            <p:ph type="dt" idx="11"/>
          </p:nvPr>
        </p:nvSpPr>
        <p:spPr/>
        <p:txBody>
          <a:bodyPr/>
          <a:lstStyle/>
          <a:p>
            <a:r>
              <a:rPr lang="sk-SK"/>
              <a:t>16. 10. 2013</a:t>
            </a:r>
          </a:p>
        </p:txBody>
      </p:sp>
      <p:sp>
        <p:nvSpPr>
          <p:cNvPr id="6" name="Zástupný symbol päty 5"/>
          <p:cNvSpPr>
            <a:spLocks noGrp="1"/>
          </p:cNvSpPr>
          <p:nvPr>
            <p:ph type="ftr" sz="quarter" idx="12"/>
          </p:nvPr>
        </p:nvSpPr>
        <p:spPr/>
        <p:txBody>
          <a:bodyPr/>
          <a:lstStyle/>
          <a:p>
            <a:endParaRPr lang="sk-SK"/>
          </a:p>
        </p:txBody>
      </p:sp>
      <p:sp>
        <p:nvSpPr>
          <p:cNvPr id="7" name="Zástupný symbol čísla snímky 6"/>
          <p:cNvSpPr>
            <a:spLocks noGrp="1"/>
          </p:cNvSpPr>
          <p:nvPr>
            <p:ph type="sldNum" sz="quarter" idx="13"/>
          </p:nvPr>
        </p:nvSpPr>
        <p:spPr/>
        <p:txBody>
          <a:bodyPr/>
          <a:lstStyle/>
          <a:p>
            <a:fld id="{0CC388CE-52E3-46FB-B4AA-FD204211B29F}" type="slidenum">
              <a:rPr lang="sk-SK" smtClean="0"/>
              <a:pPr/>
              <a:t>5</a:t>
            </a:fld>
            <a:endParaRPr lang="sk-SK"/>
          </a:p>
        </p:txBody>
      </p:sp>
    </p:spTree>
    <p:extLst>
      <p:ext uri="{BB962C8B-B14F-4D97-AF65-F5344CB8AC3E}">
        <p14:creationId xmlns:p14="http://schemas.microsoft.com/office/powerpoint/2010/main" val="1517524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4040124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2722957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8994781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a:xfrm>
            <a:off x="779463" y="744538"/>
            <a:ext cx="5260975" cy="3721100"/>
          </a:xfrm>
        </p:spPr>
      </p:sp>
      <p:sp>
        <p:nvSpPr>
          <p:cNvPr id="3" name="Zástupný symbol poznámok 2"/>
          <p:cNvSpPr>
            <a:spLocks noGrp="1"/>
          </p:cNvSpPr>
          <p:nvPr>
            <p:ph type="body" idx="1"/>
          </p:nvPr>
        </p:nvSpPr>
        <p:spPr/>
        <p:txBody>
          <a:bodyPr/>
          <a:lstStyle/>
          <a:p>
            <a:endParaRPr lang="cs-CZ" sz="900" dirty="0"/>
          </a:p>
        </p:txBody>
      </p:sp>
      <p:sp>
        <p:nvSpPr>
          <p:cNvPr id="4" name="Zástupný symbol hlavičky 3"/>
          <p:cNvSpPr>
            <a:spLocks noGrp="1"/>
          </p:cNvSpPr>
          <p:nvPr>
            <p:ph type="hdr" sz="quarter" idx="10"/>
          </p:nvPr>
        </p:nvSpPr>
        <p:spPr/>
        <p:txBody>
          <a:bodyPr/>
          <a:lstStyle/>
          <a:p>
            <a:endParaRPr lang="sk-SK"/>
          </a:p>
        </p:txBody>
      </p:sp>
      <p:sp>
        <p:nvSpPr>
          <p:cNvPr id="5" name="Zástupný symbol dátumu 4"/>
          <p:cNvSpPr>
            <a:spLocks noGrp="1"/>
          </p:cNvSpPr>
          <p:nvPr>
            <p:ph type="dt" idx="11"/>
          </p:nvPr>
        </p:nvSpPr>
        <p:spPr/>
        <p:txBody>
          <a:bodyPr/>
          <a:lstStyle/>
          <a:p>
            <a:r>
              <a:rPr lang="sk-SK"/>
              <a:t>16. 10. 2013</a:t>
            </a:r>
          </a:p>
        </p:txBody>
      </p:sp>
      <p:sp>
        <p:nvSpPr>
          <p:cNvPr id="6" name="Zástupný symbol päty 5"/>
          <p:cNvSpPr>
            <a:spLocks noGrp="1"/>
          </p:cNvSpPr>
          <p:nvPr>
            <p:ph type="ftr" sz="quarter" idx="12"/>
          </p:nvPr>
        </p:nvSpPr>
        <p:spPr/>
        <p:txBody>
          <a:bodyPr/>
          <a:lstStyle/>
          <a:p>
            <a:endParaRPr lang="sk-SK"/>
          </a:p>
        </p:txBody>
      </p:sp>
      <p:sp>
        <p:nvSpPr>
          <p:cNvPr id="7" name="Zástupný symbol čísla snímky 6"/>
          <p:cNvSpPr>
            <a:spLocks noGrp="1"/>
          </p:cNvSpPr>
          <p:nvPr>
            <p:ph type="sldNum" sz="quarter" idx="13"/>
          </p:nvPr>
        </p:nvSpPr>
        <p:spPr/>
        <p:txBody>
          <a:bodyPr/>
          <a:lstStyle/>
          <a:p>
            <a:fld id="{0CC388CE-52E3-46FB-B4AA-FD204211B29F}" type="slidenum">
              <a:rPr lang="sk-SK" smtClean="0"/>
              <a:pPr/>
              <a:t>9</a:t>
            </a:fld>
            <a:endParaRPr lang="sk-SK"/>
          </a:p>
        </p:txBody>
      </p:sp>
    </p:spTree>
    <p:extLst>
      <p:ext uri="{BB962C8B-B14F-4D97-AF65-F5344CB8AC3E}">
        <p14:creationId xmlns:p14="http://schemas.microsoft.com/office/powerpoint/2010/main" val="15175244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a:xfrm>
            <a:off x="779463" y="744538"/>
            <a:ext cx="5260975" cy="3721100"/>
          </a:xfrm>
        </p:spPr>
      </p:sp>
      <p:sp>
        <p:nvSpPr>
          <p:cNvPr id="3" name="Zástupný symbol poznámok 2"/>
          <p:cNvSpPr>
            <a:spLocks noGrp="1"/>
          </p:cNvSpPr>
          <p:nvPr>
            <p:ph type="body" idx="1"/>
          </p:nvPr>
        </p:nvSpPr>
        <p:spPr/>
        <p:txBody>
          <a:bodyPr/>
          <a:lstStyle/>
          <a:p>
            <a:endParaRPr lang="cs-CZ" sz="900" dirty="0"/>
          </a:p>
        </p:txBody>
      </p:sp>
      <p:sp>
        <p:nvSpPr>
          <p:cNvPr id="4" name="Zástupný symbol hlavičky 3"/>
          <p:cNvSpPr>
            <a:spLocks noGrp="1"/>
          </p:cNvSpPr>
          <p:nvPr>
            <p:ph type="hdr" sz="quarter" idx="10"/>
          </p:nvPr>
        </p:nvSpPr>
        <p:spPr/>
        <p:txBody>
          <a:bodyPr/>
          <a:lstStyle/>
          <a:p>
            <a:endParaRPr lang="sk-SK"/>
          </a:p>
        </p:txBody>
      </p:sp>
      <p:sp>
        <p:nvSpPr>
          <p:cNvPr id="5" name="Zástupný symbol dátumu 4"/>
          <p:cNvSpPr>
            <a:spLocks noGrp="1"/>
          </p:cNvSpPr>
          <p:nvPr>
            <p:ph type="dt" idx="11"/>
          </p:nvPr>
        </p:nvSpPr>
        <p:spPr/>
        <p:txBody>
          <a:bodyPr/>
          <a:lstStyle/>
          <a:p>
            <a:r>
              <a:rPr lang="sk-SK"/>
              <a:t>16. 10. 2013</a:t>
            </a:r>
          </a:p>
        </p:txBody>
      </p:sp>
      <p:sp>
        <p:nvSpPr>
          <p:cNvPr id="6" name="Zástupný symbol päty 5"/>
          <p:cNvSpPr>
            <a:spLocks noGrp="1"/>
          </p:cNvSpPr>
          <p:nvPr>
            <p:ph type="ftr" sz="quarter" idx="12"/>
          </p:nvPr>
        </p:nvSpPr>
        <p:spPr/>
        <p:txBody>
          <a:bodyPr/>
          <a:lstStyle/>
          <a:p>
            <a:endParaRPr lang="sk-SK"/>
          </a:p>
        </p:txBody>
      </p:sp>
      <p:sp>
        <p:nvSpPr>
          <p:cNvPr id="7" name="Zástupný symbol čísla snímky 6"/>
          <p:cNvSpPr>
            <a:spLocks noGrp="1"/>
          </p:cNvSpPr>
          <p:nvPr>
            <p:ph type="sldNum" sz="quarter" idx="13"/>
          </p:nvPr>
        </p:nvSpPr>
        <p:spPr/>
        <p:txBody>
          <a:bodyPr/>
          <a:lstStyle/>
          <a:p>
            <a:fld id="{0CC388CE-52E3-46FB-B4AA-FD204211B29F}" type="slidenum">
              <a:rPr lang="sk-SK" smtClean="0"/>
              <a:pPr/>
              <a:t>10</a:t>
            </a:fld>
            <a:endParaRPr lang="sk-SK"/>
          </a:p>
        </p:txBody>
      </p:sp>
    </p:spTree>
    <p:extLst>
      <p:ext uri="{BB962C8B-B14F-4D97-AF65-F5344CB8AC3E}">
        <p14:creationId xmlns:p14="http://schemas.microsoft.com/office/powerpoint/2010/main" val="1517524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ý slide">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720000" y="1836415"/>
            <a:ext cx="9623425" cy="1134000"/>
          </a:xfrm>
          <a:prstGeom prst="rect">
            <a:avLst/>
          </a:prstGeom>
        </p:spPr>
        <p:txBody>
          <a:bodyPr/>
          <a:lstStyle/>
          <a:p>
            <a:pPr lvl="0"/>
            <a:r>
              <a:rPr lang="sk-SK" dirty="0" smtClean="0"/>
              <a:t>NÁZOV </a:t>
            </a:r>
            <a:br>
              <a:rPr lang="sk-SK" dirty="0" smtClean="0"/>
            </a:br>
            <a:r>
              <a:rPr lang="sk-SK" dirty="0" smtClean="0"/>
              <a:t>PREZENTÁCIE</a:t>
            </a:r>
          </a:p>
        </p:txBody>
      </p:sp>
      <p:sp>
        <p:nvSpPr>
          <p:cNvPr id="4" name="Zástupný symbol textu 3"/>
          <p:cNvSpPr>
            <a:spLocks noGrp="1"/>
          </p:cNvSpPr>
          <p:nvPr>
            <p:ph type="body" sz="quarter" idx="10" hasCustomPrompt="1"/>
          </p:nvPr>
        </p:nvSpPr>
        <p:spPr>
          <a:xfrm>
            <a:off x="720000" y="3060551"/>
            <a:ext cx="5185072" cy="432000"/>
          </a:xfrm>
        </p:spPr>
        <p:txBody>
          <a:bodyPr>
            <a:normAutofit/>
          </a:bodyPr>
          <a:lstStyle>
            <a:lvl1pPr>
              <a:defRPr sz="2400" baseline="0"/>
            </a:lvl1pPr>
          </a:lstStyle>
          <a:p>
            <a:pPr lvl="0"/>
            <a:r>
              <a:rPr lang="sk-SK" dirty="0" smtClean="0"/>
              <a:t>PODNADPIS PREZENTÁCIE</a:t>
            </a:r>
            <a:endParaRPr lang="sk-SK" dirty="0"/>
          </a:p>
        </p:txBody>
      </p:sp>
      <p:sp>
        <p:nvSpPr>
          <p:cNvPr id="6" name="Zástupný symbol textu 5"/>
          <p:cNvSpPr>
            <a:spLocks noGrp="1"/>
          </p:cNvSpPr>
          <p:nvPr>
            <p:ph type="body" sz="quarter" idx="11" hasCustomPrompt="1"/>
          </p:nvPr>
        </p:nvSpPr>
        <p:spPr>
          <a:xfrm>
            <a:off x="738188" y="3492599"/>
            <a:ext cx="5954960" cy="450000"/>
          </a:xfrm>
        </p:spPr>
        <p:txBody>
          <a:bodyPr>
            <a:normAutofit/>
          </a:bodyPr>
          <a:lstStyle>
            <a:lvl1pPr>
              <a:defRPr sz="2000" baseline="0"/>
            </a:lvl1pPr>
          </a:lstStyle>
          <a:p>
            <a:pPr lvl="0"/>
            <a:r>
              <a:rPr lang="sk-SK" dirty="0" smtClean="0"/>
              <a:t>MIESTO A DÁTUM</a:t>
            </a:r>
            <a:endParaRPr lang="sk-SK"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Jadro prezentácie">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738188" y="180231"/>
            <a:ext cx="6336704" cy="856800"/>
          </a:xfrm>
          <a:prstGeom prst="rect">
            <a:avLst/>
          </a:prstGeom>
        </p:spPr>
        <p:txBody>
          <a:bodyPr anchor="b">
            <a:normAutofit/>
          </a:bodyPr>
          <a:lstStyle>
            <a:lvl1pPr>
              <a:defRPr sz="2500"/>
            </a:lvl1pPr>
          </a:lstStyle>
          <a:p>
            <a:r>
              <a:rPr lang="sk-SK" dirty="0" smtClean="0"/>
              <a:t>NÁZOV KAPITOLY</a:t>
            </a:r>
            <a:endParaRPr lang="sk-SK" dirty="0"/>
          </a:p>
        </p:txBody>
      </p:sp>
      <p:sp>
        <p:nvSpPr>
          <p:cNvPr id="3" name="Podnadpis 2"/>
          <p:cNvSpPr>
            <a:spLocks noGrp="1"/>
          </p:cNvSpPr>
          <p:nvPr>
            <p:ph type="subTitle" idx="1" hasCustomPrompt="1"/>
          </p:nvPr>
        </p:nvSpPr>
        <p:spPr>
          <a:xfrm>
            <a:off x="720000" y="1188343"/>
            <a:ext cx="9252000" cy="1331657"/>
          </a:xfrm>
          <a:prstGeom prst="rect">
            <a:avLst/>
          </a:prstGeom>
        </p:spPr>
        <p:txBody>
          <a:bodyPr>
            <a:noAutofit/>
          </a:bodyPr>
          <a:lstStyle>
            <a:lvl1pPr marL="0" indent="0" algn="l">
              <a:buNone/>
              <a:defRPr sz="2000" b="0" i="0" baseline="0">
                <a:solidFill>
                  <a:srgbClr val="7D7D7D"/>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sk-SK" dirty="0" smtClean="0"/>
              <a:t>Hlavné posolstvo </a:t>
            </a:r>
            <a:r>
              <a:rPr lang="sk-SK" dirty="0" err="1" smtClean="0"/>
              <a:t>slidu</a:t>
            </a:r>
            <a:endParaRPr lang="sk-SK" dirty="0"/>
          </a:p>
        </p:txBody>
      </p:sp>
      <p:sp>
        <p:nvSpPr>
          <p:cNvPr id="9" name="Zástupný symbol textu 8"/>
          <p:cNvSpPr>
            <a:spLocks noGrp="1"/>
          </p:cNvSpPr>
          <p:nvPr>
            <p:ph type="body" sz="quarter" idx="13" hasCustomPrompt="1"/>
          </p:nvPr>
        </p:nvSpPr>
        <p:spPr>
          <a:xfrm>
            <a:off x="719999" y="2790000"/>
            <a:ext cx="9252000" cy="504800"/>
          </a:xfrm>
        </p:spPr>
        <p:txBody>
          <a:bodyPr/>
          <a:lstStyle>
            <a:lvl1pPr marL="391146" marR="0" indent="-391146" algn="l" defTabSz="1043056" rtl="0" eaLnBrk="1" fontAlgn="auto" latinLnBrk="0" hangingPunct="1">
              <a:lnSpc>
                <a:spcPct val="100000"/>
              </a:lnSpc>
              <a:spcBef>
                <a:spcPct val="20000"/>
              </a:spcBef>
              <a:spcAft>
                <a:spcPts val="0"/>
              </a:spcAft>
              <a:buClrTx/>
              <a:buSzTx/>
              <a:buFont typeface="Arial" pitchFamily="34" charset="0"/>
              <a:buNone/>
              <a:tabLst/>
              <a:defRPr sz="2000" b="0" baseline="0">
                <a:solidFill>
                  <a:srgbClr val="A8C900"/>
                </a:solidFill>
              </a:defRPr>
            </a:lvl1pPr>
          </a:lstStyle>
          <a:p>
            <a:pPr marL="391146" marR="0" lvl="0" indent="-391146" algn="l" defTabSz="1043056" rtl="0" eaLnBrk="1" fontAlgn="auto" latinLnBrk="0" hangingPunct="1">
              <a:lnSpc>
                <a:spcPct val="100000"/>
              </a:lnSpc>
              <a:spcBef>
                <a:spcPct val="20000"/>
              </a:spcBef>
              <a:spcAft>
                <a:spcPts val="0"/>
              </a:spcAft>
              <a:buClrTx/>
              <a:buSzTx/>
              <a:buFont typeface="Arial" pitchFamily="34" charset="0"/>
              <a:buNone/>
              <a:tabLst/>
              <a:defRPr/>
            </a:pPr>
            <a:r>
              <a:rPr lang="sk-SK" b="0" dirty="0" smtClean="0"/>
              <a:t>Podnadpis</a:t>
            </a:r>
            <a:endParaRPr lang="sk-SK" dirty="0" smtClean="0"/>
          </a:p>
          <a:p>
            <a:pPr lvl="0"/>
            <a:endParaRPr lang="sk-SK" dirty="0"/>
          </a:p>
        </p:txBody>
      </p:sp>
      <p:sp>
        <p:nvSpPr>
          <p:cNvPr id="11" name="Zástupný symbol textu 10"/>
          <p:cNvSpPr>
            <a:spLocks noGrp="1"/>
          </p:cNvSpPr>
          <p:nvPr>
            <p:ph type="body" sz="quarter" idx="14" hasCustomPrompt="1"/>
          </p:nvPr>
        </p:nvSpPr>
        <p:spPr>
          <a:xfrm>
            <a:off x="720000" y="3348000"/>
            <a:ext cx="9252000" cy="914400"/>
          </a:xfrm>
        </p:spPr>
        <p:txBody>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50" baseline="0">
                <a:solidFill>
                  <a:srgbClr val="7D7D7D"/>
                </a:solidFill>
              </a:defRPr>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lang="sk-SK" sz="1250" b="1" dirty="0" smtClean="0">
                <a:solidFill>
                  <a:srgbClr val="7D7D7D"/>
                </a:solidFill>
                <a:latin typeface="Tahoma" pitchFamily="34" charset="0"/>
                <a:cs typeface="Tahoma" pitchFamily="34" charset="0"/>
              </a:rPr>
              <a:t>Sem napíšte text. Všetky</a:t>
            </a:r>
            <a:r>
              <a:rPr lang="sk-SK" sz="1250" b="1" baseline="0" dirty="0" smtClean="0">
                <a:solidFill>
                  <a:srgbClr val="7D7D7D"/>
                </a:solidFill>
                <a:latin typeface="Tahoma" pitchFamily="34" charset="0"/>
                <a:cs typeface="Tahoma" pitchFamily="34" charset="0"/>
              </a:rPr>
              <a:t> veľkosti fontov, ako aj farebnosť písma sú prednastavené. Stačí keď kliknete na dané miesto a text prepíšete. Text zarovnávate vľavo, nie do bloku.</a:t>
            </a:r>
          </a:p>
          <a:p>
            <a:pPr lvl="0"/>
            <a:endParaRPr lang="sk-SK" dirty="0"/>
          </a:p>
        </p:txBody>
      </p:sp>
      <p:sp>
        <p:nvSpPr>
          <p:cNvPr id="13" name="Zástupný symbol textu 12"/>
          <p:cNvSpPr>
            <a:spLocks noGrp="1"/>
          </p:cNvSpPr>
          <p:nvPr>
            <p:ph type="body" sz="quarter" idx="15" hasCustomPrompt="1"/>
          </p:nvPr>
        </p:nvSpPr>
        <p:spPr>
          <a:xfrm>
            <a:off x="720000" y="4284000"/>
            <a:ext cx="9252000" cy="504743"/>
          </a:xfrm>
        </p:spPr>
        <p:txBody>
          <a:bodyPr>
            <a:normAutofit/>
          </a:bodyPr>
          <a:lstStyle>
            <a:lvl1pPr marL="391146" marR="0" indent="-391146" algn="l" defTabSz="1043056" rtl="0" eaLnBrk="1" fontAlgn="auto" latinLnBrk="0" hangingPunct="1">
              <a:lnSpc>
                <a:spcPct val="100000"/>
              </a:lnSpc>
              <a:spcBef>
                <a:spcPct val="20000"/>
              </a:spcBef>
              <a:spcAft>
                <a:spcPts val="0"/>
              </a:spcAft>
              <a:buClrTx/>
              <a:buSzTx/>
              <a:buFont typeface="Arial" pitchFamily="34" charset="0"/>
              <a:buNone/>
              <a:tabLst/>
              <a:defRPr sz="2000" b="0" baseline="0">
                <a:solidFill>
                  <a:srgbClr val="A8C900"/>
                </a:solidFill>
              </a:defRPr>
            </a:lvl1pPr>
          </a:lstStyle>
          <a:p>
            <a:pPr lvl="0"/>
            <a:r>
              <a:rPr lang="sk-SK" b="0" dirty="0" smtClean="0"/>
              <a:t>Podnadpis</a:t>
            </a:r>
            <a:endParaRPr lang="sk-SK" dirty="0"/>
          </a:p>
        </p:txBody>
      </p:sp>
      <p:sp>
        <p:nvSpPr>
          <p:cNvPr id="15" name="Zástupný symbol textu 14"/>
          <p:cNvSpPr>
            <a:spLocks noGrp="1"/>
          </p:cNvSpPr>
          <p:nvPr>
            <p:ph type="body" sz="quarter" idx="16" hasCustomPrompt="1"/>
          </p:nvPr>
        </p:nvSpPr>
        <p:spPr>
          <a:xfrm>
            <a:off x="720000" y="4859999"/>
            <a:ext cx="9252000" cy="2233000"/>
          </a:xfrm>
        </p:spPr>
        <p:txBody>
          <a:bodyPr>
            <a:normAutofit/>
          </a:bodyPr>
          <a:lstStyle>
            <a:lvl1pPr marL="0" indent="0">
              <a:buFont typeface="Arial" pitchFamily="34" charset="0"/>
              <a:buChar char="•"/>
              <a:defRPr sz="1250" b="0" baseline="0">
                <a:solidFill>
                  <a:srgbClr val="7D7D7D"/>
                </a:solidFill>
              </a:defRPr>
            </a:lvl1pPr>
          </a:lstStyle>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endParaRPr lang="sk-SK" dirty="0"/>
          </a:p>
        </p:txBody>
      </p:sp>
      <p:sp>
        <p:nvSpPr>
          <p:cNvPr id="17" name="Zástupný symbol textu 16"/>
          <p:cNvSpPr>
            <a:spLocks noGrp="1"/>
          </p:cNvSpPr>
          <p:nvPr>
            <p:ph type="body" sz="quarter" idx="17" hasCustomPrompt="1"/>
          </p:nvPr>
        </p:nvSpPr>
        <p:spPr>
          <a:xfrm rot="834324">
            <a:off x="7802975" y="5012619"/>
            <a:ext cx="1439564" cy="1440680"/>
          </a:xfrm>
          <a:prstGeom prst="roundRect">
            <a:avLst/>
          </a:prstGeom>
          <a:solidFill>
            <a:srgbClr val="DA0812"/>
          </a:solidFill>
        </p:spPr>
        <p:txBody>
          <a:bodyPr wrap="square" anchor="ctr" anchorCtr="0">
            <a:normAutofit/>
          </a:bodyPr>
          <a:lstStyle>
            <a:lvl1pPr marL="0" indent="0" algn="l">
              <a:defRPr sz="1200" baseline="0">
                <a:solidFill>
                  <a:schemeClr val="bg1"/>
                </a:solidFill>
              </a:defRPr>
            </a:lvl1pPr>
          </a:lstStyle>
          <a:p>
            <a:pPr lvl="0"/>
            <a:r>
              <a:rPr lang="sk-SK" dirty="0" smtClean="0"/>
              <a:t>Tento prvok využite v prípade, že chcete niečo zvýrazniť. </a:t>
            </a:r>
            <a:endParaRPr lang="sk-SK" dirty="0"/>
          </a:p>
        </p:txBody>
      </p:sp>
      <p:sp>
        <p:nvSpPr>
          <p:cNvPr id="12" name="Zástupný symbol dátumu 11"/>
          <p:cNvSpPr>
            <a:spLocks noGrp="1"/>
          </p:cNvSpPr>
          <p:nvPr>
            <p:ph type="dt" sz="half" idx="18"/>
          </p:nvPr>
        </p:nvSpPr>
        <p:spPr>
          <a:xfrm>
            <a:off x="666180" y="7165007"/>
            <a:ext cx="2495550" cy="396256"/>
          </a:xfrm>
        </p:spPr>
        <p:txBody>
          <a:bodyPr/>
          <a:lstStyle>
            <a:lvl1pPr>
              <a:defRPr sz="1250">
                <a:solidFill>
                  <a:schemeClr val="bg1"/>
                </a:solidFill>
                <a:latin typeface="Tahoma" pitchFamily="34" charset="0"/>
                <a:cs typeface="Tahoma" pitchFamily="34" charset="0"/>
              </a:defRPr>
            </a:lvl1pPr>
          </a:lstStyle>
          <a:p>
            <a:r>
              <a:rPr lang="sk-SK" smtClean="0"/>
              <a:t>00. 00. 0000</a:t>
            </a:r>
            <a:endParaRPr lang="sk-SK" dirty="0"/>
          </a:p>
        </p:txBody>
      </p:sp>
      <p:sp>
        <p:nvSpPr>
          <p:cNvPr id="14" name="Zástupný symbol čísla snímky 13"/>
          <p:cNvSpPr>
            <a:spLocks noGrp="1"/>
          </p:cNvSpPr>
          <p:nvPr>
            <p:ph type="sldNum" sz="quarter" idx="19"/>
          </p:nvPr>
        </p:nvSpPr>
        <p:spPr>
          <a:xfrm>
            <a:off x="9523164" y="7159626"/>
            <a:ext cx="479326" cy="401637"/>
          </a:xfrm>
        </p:spPr>
        <p:txBody>
          <a:bodyPr/>
          <a:lstStyle>
            <a:lvl1pPr algn="l">
              <a:defRPr sz="1250">
                <a:solidFill>
                  <a:schemeClr val="bg1"/>
                </a:solidFill>
                <a:latin typeface="Tahoma" pitchFamily="34" charset="0"/>
                <a:cs typeface="Tahoma" pitchFamily="34" charset="0"/>
              </a:defRPr>
            </a:lvl1pPr>
          </a:lstStyle>
          <a:p>
            <a:fld id="{6B7719EF-B0F4-4E1D-8160-3C9517835573}" type="slidenum">
              <a:rPr lang="sk-SK" smtClean="0"/>
              <a:pPr/>
              <a:t>‹#›</a:t>
            </a:fld>
            <a:endParaRPr lang="sk-SK" dirty="0"/>
          </a:p>
        </p:txBody>
      </p:sp>
      <p:sp>
        <p:nvSpPr>
          <p:cNvPr id="16" name="Zástupný symbol päty 15"/>
          <p:cNvSpPr>
            <a:spLocks noGrp="1"/>
          </p:cNvSpPr>
          <p:nvPr>
            <p:ph type="ftr" sz="quarter" idx="20"/>
          </p:nvPr>
        </p:nvSpPr>
        <p:spPr>
          <a:xfrm>
            <a:off x="6210796" y="7159626"/>
            <a:ext cx="3387725" cy="401637"/>
          </a:xfrm>
        </p:spPr>
        <p:txBody>
          <a:bodyPr/>
          <a:lstStyle>
            <a:lvl1pPr>
              <a:defRPr sz="1250">
                <a:solidFill>
                  <a:schemeClr val="bg1"/>
                </a:solidFill>
                <a:latin typeface="Tahoma" pitchFamily="34" charset="0"/>
                <a:cs typeface="Tahoma" pitchFamily="34" charset="0"/>
              </a:defRPr>
            </a:lvl1pPr>
          </a:lstStyle>
          <a:p>
            <a:pPr algn="r"/>
            <a:r>
              <a:rPr lang="sk-SK" smtClean="0"/>
              <a:t>Hypotekárne úvery</a:t>
            </a:r>
            <a:endParaRPr lang="sk-SK"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jadro prezentacie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720000" y="303214"/>
            <a:ext cx="6323880" cy="741114"/>
          </a:xfrm>
          <a:prstGeom prst="rect">
            <a:avLst/>
          </a:prstGeom>
        </p:spPr>
        <p:txBody>
          <a:bodyPr anchor="b" anchorCtr="0"/>
          <a:lstStyle>
            <a:lvl1pPr>
              <a:defRPr sz="2500">
                <a:solidFill>
                  <a:schemeClr val="bg1"/>
                </a:solidFill>
              </a:defRPr>
            </a:lvl1pPr>
          </a:lstStyle>
          <a:p>
            <a:r>
              <a:rPr lang="sk-SK" dirty="0" smtClean="0"/>
              <a:t>NÁZOV KAPITOLY</a:t>
            </a:r>
            <a:endParaRPr lang="sk-SK" dirty="0"/>
          </a:p>
        </p:txBody>
      </p:sp>
      <p:sp>
        <p:nvSpPr>
          <p:cNvPr id="4" name="Zástupný symbol textu 3"/>
          <p:cNvSpPr>
            <a:spLocks noGrp="1"/>
          </p:cNvSpPr>
          <p:nvPr>
            <p:ph type="body" sz="quarter" idx="10" hasCustomPrompt="1"/>
          </p:nvPr>
        </p:nvSpPr>
        <p:spPr>
          <a:xfrm>
            <a:off x="738188" y="1908423"/>
            <a:ext cx="9217024" cy="626368"/>
          </a:xfrm>
        </p:spPr>
        <p:txBody>
          <a:bodyPr anchor="b" anchorCtr="0">
            <a:normAutofit/>
          </a:bodyPr>
          <a:lstStyle>
            <a:lvl1pPr>
              <a:defRPr sz="2000" b="0">
                <a:solidFill>
                  <a:srgbClr val="A8C900"/>
                </a:solidFill>
              </a:defRPr>
            </a:lvl1pPr>
          </a:lstStyle>
          <a:p>
            <a:pPr lvl="0"/>
            <a:r>
              <a:rPr lang="sk-SK" dirty="0" smtClean="0"/>
              <a:t>Podnadpis</a:t>
            </a:r>
            <a:endParaRPr lang="sk-SK" dirty="0"/>
          </a:p>
        </p:txBody>
      </p:sp>
      <p:sp>
        <p:nvSpPr>
          <p:cNvPr id="6" name="Zástupný symbol textu 5"/>
          <p:cNvSpPr>
            <a:spLocks noGrp="1"/>
          </p:cNvSpPr>
          <p:nvPr>
            <p:ph type="body" sz="quarter" idx="11" hasCustomPrompt="1"/>
          </p:nvPr>
        </p:nvSpPr>
        <p:spPr>
          <a:xfrm>
            <a:off x="738188" y="2628503"/>
            <a:ext cx="9217024" cy="1224136"/>
          </a:xfrm>
        </p:spPr>
        <p:txBody>
          <a:bodyPr>
            <a:normAutofit/>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50" b="1">
                <a:solidFill>
                  <a:srgbClr val="7D7D7D"/>
                </a:solidFill>
              </a:defRPr>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kumimoji="0" lang="sk-SK" sz="1250" b="1" i="0" u="none" strike="noStrike" kern="1200" cap="none" spc="0" normalizeH="0" baseline="0" noProof="0" dirty="0" smtClean="0">
                <a:ln>
                  <a:noFill/>
                </a:ln>
                <a:solidFill>
                  <a:srgbClr val="7D7D7D"/>
                </a:solidFill>
                <a:effectLst/>
                <a:uLnTx/>
                <a:uFillTx/>
                <a:latin typeface="Tahoma" pitchFamily="34" charset="0"/>
                <a:ea typeface="+mn-ea"/>
                <a:cs typeface="Tahoma" pitchFamily="34" charset="0"/>
              </a:rPr>
              <a:t>Sem napíšte text. Všetky veľkosti fontov, ako aj farebnosť písma sú prednastavené. Stačí keď kliknete na dané miesto a text prepíšete. Text zarovnávate vľavo, nie do bloku.</a:t>
            </a:r>
          </a:p>
          <a:p>
            <a:pPr lvl="0"/>
            <a:endParaRPr lang="sk-SK" dirty="0"/>
          </a:p>
        </p:txBody>
      </p:sp>
      <p:sp>
        <p:nvSpPr>
          <p:cNvPr id="8" name="Zástupný symbol textu 7"/>
          <p:cNvSpPr>
            <a:spLocks noGrp="1"/>
          </p:cNvSpPr>
          <p:nvPr>
            <p:ph type="body" sz="quarter" idx="12" hasCustomPrompt="1"/>
          </p:nvPr>
        </p:nvSpPr>
        <p:spPr>
          <a:xfrm>
            <a:off x="738188" y="3924647"/>
            <a:ext cx="9217024" cy="504056"/>
          </a:xfrm>
        </p:spPr>
        <p:txBody>
          <a:bodyPr anchor="b" anchorCtr="0">
            <a:noAutofit/>
          </a:bodyPr>
          <a:lstStyle>
            <a:lvl1pPr>
              <a:defRPr sz="2000" b="0">
                <a:solidFill>
                  <a:srgbClr val="A8C900"/>
                </a:solidFill>
              </a:defRPr>
            </a:lvl1pPr>
          </a:lstStyle>
          <a:p>
            <a:pPr lvl="0"/>
            <a:r>
              <a:rPr lang="sk-SK" dirty="0" smtClean="0"/>
              <a:t>Podnadpis</a:t>
            </a:r>
            <a:endParaRPr lang="sk-SK" dirty="0"/>
          </a:p>
        </p:txBody>
      </p:sp>
      <p:sp>
        <p:nvSpPr>
          <p:cNvPr id="10" name="Zástupný symbol textu 9"/>
          <p:cNvSpPr>
            <a:spLocks noGrp="1"/>
          </p:cNvSpPr>
          <p:nvPr>
            <p:ph type="body" sz="quarter" idx="13" hasCustomPrompt="1"/>
          </p:nvPr>
        </p:nvSpPr>
        <p:spPr>
          <a:xfrm>
            <a:off x="738188" y="4500711"/>
            <a:ext cx="9217024" cy="2664296"/>
          </a:xfrm>
        </p:spPr>
        <p:txBody>
          <a:bodyPr>
            <a:normAutofit/>
          </a:bodyPr>
          <a:lstStyle>
            <a:lvl1pPr marL="82550" indent="-82550">
              <a:buFont typeface="Arial" pitchFamily="34" charset="0"/>
              <a:buChar char="•"/>
              <a:defRPr sz="1250" b="0">
                <a:solidFill>
                  <a:srgbClr val="7D7D7D"/>
                </a:solidFill>
              </a:defRPr>
            </a:lvl1pPr>
          </a:lstStyle>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endParaRPr lang="sk-SK" dirty="0"/>
          </a:p>
        </p:txBody>
      </p:sp>
      <p:sp>
        <p:nvSpPr>
          <p:cNvPr id="16" name="Zástupný symbol dátumu 15"/>
          <p:cNvSpPr>
            <a:spLocks noGrp="1"/>
          </p:cNvSpPr>
          <p:nvPr>
            <p:ph type="dt" sz="half" idx="14"/>
          </p:nvPr>
        </p:nvSpPr>
        <p:spPr>
          <a:xfrm>
            <a:off x="738188" y="7159626"/>
            <a:ext cx="2495550" cy="401637"/>
          </a:xfrm>
        </p:spPr>
        <p:txBody>
          <a:bodyPr/>
          <a:lstStyle>
            <a:lvl1pPr>
              <a:defRPr sz="1250">
                <a:solidFill>
                  <a:schemeClr val="bg1"/>
                </a:solidFill>
                <a:latin typeface="Tahoma" pitchFamily="34" charset="0"/>
                <a:cs typeface="Tahoma" pitchFamily="34" charset="0"/>
              </a:defRPr>
            </a:lvl1pPr>
          </a:lstStyle>
          <a:p>
            <a:r>
              <a:rPr lang="sk-SK" smtClean="0"/>
              <a:t>00. 00. 0000</a:t>
            </a:r>
            <a:endParaRPr lang="sk-SK" dirty="0"/>
          </a:p>
        </p:txBody>
      </p:sp>
      <p:sp>
        <p:nvSpPr>
          <p:cNvPr id="17" name="Zástupný symbol čísla snímky 16"/>
          <p:cNvSpPr>
            <a:spLocks noGrp="1"/>
          </p:cNvSpPr>
          <p:nvPr>
            <p:ph type="sldNum" sz="quarter" idx="15"/>
          </p:nvPr>
        </p:nvSpPr>
        <p:spPr>
          <a:xfrm>
            <a:off x="9523164" y="7159626"/>
            <a:ext cx="479326" cy="401637"/>
          </a:xfrm>
        </p:spPr>
        <p:txBody>
          <a:bodyPr/>
          <a:lstStyle>
            <a:lvl1pPr algn="l">
              <a:defRPr>
                <a:solidFill>
                  <a:schemeClr val="bg1"/>
                </a:solidFill>
              </a:defRPr>
            </a:lvl1pPr>
          </a:lstStyle>
          <a:p>
            <a:fld id="{6B7719EF-B0F4-4E1D-8160-3C9517835573}" type="slidenum">
              <a:rPr lang="sk-SK" smtClean="0"/>
              <a:pPr/>
              <a:t>‹#›</a:t>
            </a:fld>
            <a:endParaRPr lang="sk-SK" dirty="0"/>
          </a:p>
        </p:txBody>
      </p:sp>
      <p:sp>
        <p:nvSpPr>
          <p:cNvPr id="18" name="Zástupný symbol päty 17"/>
          <p:cNvSpPr>
            <a:spLocks noGrp="1"/>
          </p:cNvSpPr>
          <p:nvPr>
            <p:ph type="ftr" sz="quarter" idx="16"/>
          </p:nvPr>
        </p:nvSpPr>
        <p:spPr>
          <a:xfrm>
            <a:off x="6138788" y="7159626"/>
            <a:ext cx="3387725" cy="401637"/>
          </a:xfrm>
        </p:spPr>
        <p:txBody>
          <a:bodyPr/>
          <a:lstStyle>
            <a:lvl1pPr algn="r">
              <a:defRPr sz="1250">
                <a:solidFill>
                  <a:schemeClr val="bg1"/>
                </a:solidFill>
                <a:latin typeface="Tahoma" pitchFamily="34" charset="0"/>
                <a:cs typeface="Tahoma" pitchFamily="34" charset="0"/>
              </a:defRPr>
            </a:lvl1pPr>
          </a:lstStyle>
          <a:p>
            <a:r>
              <a:rPr lang="sk-SK" smtClean="0"/>
              <a:t>Hypotekárne úvery</a:t>
            </a:r>
            <a:endParaRPr lang="sk-SK" dirty="0"/>
          </a:p>
        </p:txBody>
      </p:sp>
      <p:sp>
        <p:nvSpPr>
          <p:cNvPr id="21" name="Zástupný symbol textu 20"/>
          <p:cNvSpPr>
            <a:spLocks noGrp="1"/>
          </p:cNvSpPr>
          <p:nvPr>
            <p:ph type="body" sz="quarter" idx="17" hasCustomPrompt="1"/>
          </p:nvPr>
        </p:nvSpPr>
        <p:spPr>
          <a:xfrm rot="725076">
            <a:off x="7857745" y="5283563"/>
            <a:ext cx="1440000" cy="1440000"/>
          </a:xfrm>
          <a:prstGeom prst="roundRect">
            <a:avLst/>
          </a:prstGeom>
          <a:solidFill>
            <a:srgbClr val="DA0812"/>
          </a:solidFill>
        </p:spPr>
        <p:txBody>
          <a:bodyPr anchor="ctr" anchorCtr="0">
            <a:noAutofit/>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00" baseline="0"/>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lang="sk-SK" dirty="0" smtClean="0"/>
              <a:t>Tento prvok využite v prípade, že chcete niečo zvýrazniť. </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ozdelovací slide">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Zástupný symbol obsahu 2"/>
          <p:cNvSpPr>
            <a:spLocks noGrp="1"/>
          </p:cNvSpPr>
          <p:nvPr>
            <p:ph idx="1" hasCustomPrompt="1"/>
          </p:nvPr>
        </p:nvSpPr>
        <p:spPr>
          <a:xfrm>
            <a:off x="720000" y="2412479"/>
            <a:ext cx="9624060" cy="576016"/>
          </a:xfrm>
          <a:prstGeom prst="rect">
            <a:avLst/>
          </a:prstGeom>
        </p:spPr>
        <p:txBody>
          <a:bodyPr/>
          <a:lstStyle>
            <a:lvl1pPr>
              <a:defRPr sz="3000"/>
            </a:lvl1pPr>
          </a:lstStyle>
          <a:p>
            <a:pPr lvl="0"/>
            <a:r>
              <a:rPr lang="sk-SK" smtClean="0"/>
              <a:t>Názov </a:t>
            </a:r>
            <a:r>
              <a:rPr lang="sk-SK" dirty="0" smtClean="0"/>
              <a:t>kapitoly</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802005" y="2348893"/>
            <a:ext cx="9089390" cy="1620771"/>
          </a:xfrm>
          <a:prstGeom prst="rect">
            <a:avLst/>
          </a:prstGeom>
        </p:spPr>
        <p:txBody>
          <a:bodyPr lIns="104306" tIns="52153" rIns="104306" bIns="52153"/>
          <a:lstStyle/>
          <a:p>
            <a:r>
              <a:rPr lang="sk-SK" smtClean="0"/>
              <a:t>Upravte štýly predlohy textu</a:t>
            </a:r>
            <a:endParaRPr lang="sk-SK"/>
          </a:p>
        </p:txBody>
      </p:sp>
      <p:sp>
        <p:nvSpPr>
          <p:cNvPr id="3" name="Podnadpis 2"/>
          <p:cNvSpPr>
            <a:spLocks noGrp="1"/>
          </p:cNvSpPr>
          <p:nvPr>
            <p:ph type="subTitle" idx="1"/>
          </p:nvPr>
        </p:nvSpPr>
        <p:spPr>
          <a:xfrm>
            <a:off x="1604010" y="4284716"/>
            <a:ext cx="7485380" cy="1932323"/>
          </a:xfrm>
          <a:prstGeom prst="rect">
            <a:avLst/>
          </a:prstGeom>
        </p:spPr>
        <p:txBody>
          <a:bodyPr/>
          <a:lstStyle>
            <a:lvl1pPr marL="0" indent="0" algn="ctr">
              <a:buNone/>
              <a:defRPr/>
            </a:lvl1pPr>
            <a:lvl2pPr marL="521528" indent="0" algn="ctr">
              <a:buNone/>
              <a:defRPr/>
            </a:lvl2pPr>
            <a:lvl3pPr marL="1043056" indent="0" algn="ctr">
              <a:buNone/>
              <a:defRPr/>
            </a:lvl3pPr>
            <a:lvl4pPr marL="1564584" indent="0" algn="ctr">
              <a:buNone/>
              <a:defRPr/>
            </a:lvl4pPr>
            <a:lvl5pPr marL="2086112" indent="0" algn="ctr">
              <a:buNone/>
              <a:defRPr/>
            </a:lvl5pPr>
            <a:lvl6pPr marL="2607640" indent="0" algn="ctr">
              <a:buNone/>
              <a:defRPr/>
            </a:lvl6pPr>
            <a:lvl7pPr marL="3129168" indent="0" algn="ctr">
              <a:buNone/>
              <a:defRPr/>
            </a:lvl7pPr>
            <a:lvl8pPr marL="3650696" indent="0" algn="ctr">
              <a:buNone/>
              <a:defRPr/>
            </a:lvl8pPr>
            <a:lvl9pPr marL="4172224" indent="0" algn="ctr">
              <a:buNone/>
              <a:defRPr/>
            </a:lvl9pPr>
          </a:lstStyle>
          <a:p>
            <a:r>
              <a:rPr lang="sk-SK" smtClean="0"/>
              <a:t>Upravte štýl predlohy podnadpisov</a:t>
            </a:r>
            <a:endParaRPr lang="sk-SK"/>
          </a:p>
        </p:txBody>
      </p:sp>
    </p:spTree>
    <p:extLst>
      <p:ext uri="{BB962C8B-B14F-4D97-AF65-F5344CB8AC3E}">
        <p14:creationId xmlns:p14="http://schemas.microsoft.com/office/powerpoint/2010/main" val="2574131577"/>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Úvodný slide">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720000" y="1836415"/>
            <a:ext cx="9623425" cy="1134000"/>
          </a:xfrm>
          <a:prstGeom prst="rect">
            <a:avLst/>
          </a:prstGeom>
        </p:spPr>
        <p:txBody>
          <a:bodyPr/>
          <a:lstStyle/>
          <a:p>
            <a:pPr lvl="0"/>
            <a:r>
              <a:rPr lang="sk-SK" dirty="0" smtClean="0"/>
              <a:t>NÁZOV </a:t>
            </a:r>
            <a:br>
              <a:rPr lang="sk-SK" dirty="0" smtClean="0"/>
            </a:br>
            <a:r>
              <a:rPr lang="sk-SK" dirty="0" smtClean="0"/>
              <a:t>PREZENTÁCIE</a:t>
            </a:r>
          </a:p>
        </p:txBody>
      </p:sp>
      <p:sp>
        <p:nvSpPr>
          <p:cNvPr id="4" name="Zástupný symbol textu 3"/>
          <p:cNvSpPr>
            <a:spLocks noGrp="1"/>
          </p:cNvSpPr>
          <p:nvPr>
            <p:ph type="body" sz="quarter" idx="10" hasCustomPrompt="1"/>
          </p:nvPr>
        </p:nvSpPr>
        <p:spPr>
          <a:xfrm>
            <a:off x="720000" y="3060551"/>
            <a:ext cx="5185072" cy="432000"/>
          </a:xfrm>
        </p:spPr>
        <p:txBody>
          <a:bodyPr>
            <a:normAutofit/>
          </a:bodyPr>
          <a:lstStyle>
            <a:lvl1pPr>
              <a:defRPr sz="2400" baseline="0"/>
            </a:lvl1pPr>
          </a:lstStyle>
          <a:p>
            <a:pPr lvl="0"/>
            <a:r>
              <a:rPr lang="sk-SK" dirty="0" smtClean="0"/>
              <a:t>PODNADPIS PREZENTÁCIE</a:t>
            </a:r>
            <a:endParaRPr lang="sk-SK" dirty="0"/>
          </a:p>
        </p:txBody>
      </p:sp>
      <p:sp>
        <p:nvSpPr>
          <p:cNvPr id="6" name="Zástupný symbol textu 5"/>
          <p:cNvSpPr>
            <a:spLocks noGrp="1"/>
          </p:cNvSpPr>
          <p:nvPr>
            <p:ph type="body" sz="quarter" idx="11" hasCustomPrompt="1"/>
          </p:nvPr>
        </p:nvSpPr>
        <p:spPr>
          <a:xfrm>
            <a:off x="738188" y="3492599"/>
            <a:ext cx="5954960" cy="450000"/>
          </a:xfrm>
        </p:spPr>
        <p:txBody>
          <a:bodyPr>
            <a:normAutofit/>
          </a:bodyPr>
          <a:lstStyle>
            <a:lvl1pPr>
              <a:defRPr sz="2000" baseline="0"/>
            </a:lvl1pPr>
          </a:lstStyle>
          <a:p>
            <a:pPr lvl="0"/>
            <a:r>
              <a:rPr lang="sk-SK" dirty="0" smtClean="0"/>
              <a:t>MIESTO A DÁTUM</a:t>
            </a:r>
            <a:endParaRPr lang="sk-SK" dirty="0"/>
          </a:p>
        </p:txBody>
      </p:sp>
    </p:spTree>
    <p:extLst>
      <p:ext uri="{BB962C8B-B14F-4D97-AF65-F5344CB8AC3E}">
        <p14:creationId xmlns:p14="http://schemas.microsoft.com/office/powerpoint/2010/main" val="52515429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Jadro prezentácie">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738188" y="180231"/>
            <a:ext cx="6336704" cy="856800"/>
          </a:xfrm>
          <a:prstGeom prst="rect">
            <a:avLst/>
          </a:prstGeom>
        </p:spPr>
        <p:txBody>
          <a:bodyPr anchor="b">
            <a:normAutofit/>
          </a:bodyPr>
          <a:lstStyle>
            <a:lvl1pPr>
              <a:defRPr sz="2500"/>
            </a:lvl1pPr>
          </a:lstStyle>
          <a:p>
            <a:r>
              <a:rPr lang="sk-SK" dirty="0" smtClean="0"/>
              <a:t>NÁZOV KAPITOLY</a:t>
            </a:r>
            <a:endParaRPr lang="sk-SK" dirty="0"/>
          </a:p>
        </p:txBody>
      </p:sp>
      <p:sp>
        <p:nvSpPr>
          <p:cNvPr id="3" name="Podnadpis 2"/>
          <p:cNvSpPr>
            <a:spLocks noGrp="1"/>
          </p:cNvSpPr>
          <p:nvPr>
            <p:ph type="subTitle" idx="1" hasCustomPrompt="1"/>
          </p:nvPr>
        </p:nvSpPr>
        <p:spPr>
          <a:xfrm>
            <a:off x="720000" y="1188343"/>
            <a:ext cx="9252000" cy="1331657"/>
          </a:xfrm>
          <a:prstGeom prst="rect">
            <a:avLst/>
          </a:prstGeom>
        </p:spPr>
        <p:txBody>
          <a:bodyPr>
            <a:noAutofit/>
          </a:bodyPr>
          <a:lstStyle>
            <a:lvl1pPr marL="0" indent="0" algn="l">
              <a:buNone/>
              <a:defRPr sz="2000" b="0" i="0" baseline="0">
                <a:solidFill>
                  <a:srgbClr val="7D7D7D"/>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sk-SK" dirty="0" smtClean="0"/>
              <a:t>Hlavné posolstvo </a:t>
            </a:r>
            <a:r>
              <a:rPr lang="sk-SK" dirty="0" err="1" smtClean="0"/>
              <a:t>slidu</a:t>
            </a:r>
            <a:endParaRPr lang="sk-SK" dirty="0"/>
          </a:p>
        </p:txBody>
      </p:sp>
      <p:sp>
        <p:nvSpPr>
          <p:cNvPr id="9" name="Zástupný symbol textu 8"/>
          <p:cNvSpPr>
            <a:spLocks noGrp="1"/>
          </p:cNvSpPr>
          <p:nvPr>
            <p:ph type="body" sz="quarter" idx="13" hasCustomPrompt="1"/>
          </p:nvPr>
        </p:nvSpPr>
        <p:spPr>
          <a:xfrm>
            <a:off x="719999" y="2790000"/>
            <a:ext cx="9252000" cy="504800"/>
          </a:xfrm>
        </p:spPr>
        <p:txBody>
          <a:bodyPr/>
          <a:lstStyle>
            <a:lvl1pPr marL="391146" marR="0" indent="-391146" algn="l" defTabSz="1043056" rtl="0" eaLnBrk="1" fontAlgn="auto" latinLnBrk="0" hangingPunct="1">
              <a:lnSpc>
                <a:spcPct val="100000"/>
              </a:lnSpc>
              <a:spcBef>
                <a:spcPct val="20000"/>
              </a:spcBef>
              <a:spcAft>
                <a:spcPts val="0"/>
              </a:spcAft>
              <a:buClrTx/>
              <a:buSzTx/>
              <a:buFont typeface="Arial" pitchFamily="34" charset="0"/>
              <a:buNone/>
              <a:tabLst/>
              <a:defRPr sz="2000" b="0" baseline="0">
                <a:solidFill>
                  <a:srgbClr val="A8C900"/>
                </a:solidFill>
              </a:defRPr>
            </a:lvl1pPr>
          </a:lstStyle>
          <a:p>
            <a:pPr marL="391146" marR="0" lvl="0" indent="-391146" algn="l" defTabSz="1043056" rtl="0" eaLnBrk="1" fontAlgn="auto" latinLnBrk="0" hangingPunct="1">
              <a:lnSpc>
                <a:spcPct val="100000"/>
              </a:lnSpc>
              <a:spcBef>
                <a:spcPct val="20000"/>
              </a:spcBef>
              <a:spcAft>
                <a:spcPts val="0"/>
              </a:spcAft>
              <a:buClrTx/>
              <a:buSzTx/>
              <a:buFont typeface="Arial" pitchFamily="34" charset="0"/>
              <a:buNone/>
              <a:tabLst/>
              <a:defRPr/>
            </a:pPr>
            <a:r>
              <a:rPr lang="sk-SK" b="0" dirty="0" smtClean="0"/>
              <a:t>Podnadpis</a:t>
            </a:r>
            <a:endParaRPr lang="sk-SK" dirty="0" smtClean="0"/>
          </a:p>
          <a:p>
            <a:pPr lvl="0"/>
            <a:endParaRPr lang="sk-SK" dirty="0"/>
          </a:p>
        </p:txBody>
      </p:sp>
      <p:sp>
        <p:nvSpPr>
          <p:cNvPr id="11" name="Zástupný symbol textu 10"/>
          <p:cNvSpPr>
            <a:spLocks noGrp="1"/>
          </p:cNvSpPr>
          <p:nvPr>
            <p:ph type="body" sz="quarter" idx="14" hasCustomPrompt="1"/>
          </p:nvPr>
        </p:nvSpPr>
        <p:spPr>
          <a:xfrm>
            <a:off x="720000" y="3348000"/>
            <a:ext cx="9252000" cy="914400"/>
          </a:xfrm>
        </p:spPr>
        <p:txBody>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50" baseline="0">
                <a:solidFill>
                  <a:srgbClr val="7D7D7D"/>
                </a:solidFill>
              </a:defRPr>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lang="sk-SK" sz="1250" b="1" dirty="0" smtClean="0">
                <a:solidFill>
                  <a:srgbClr val="7D7D7D"/>
                </a:solidFill>
                <a:latin typeface="Tahoma" pitchFamily="34" charset="0"/>
                <a:cs typeface="Tahoma" pitchFamily="34" charset="0"/>
              </a:rPr>
              <a:t>Sem napíšte text. Všetky</a:t>
            </a:r>
            <a:r>
              <a:rPr lang="sk-SK" sz="1250" b="1" baseline="0" dirty="0" smtClean="0">
                <a:solidFill>
                  <a:srgbClr val="7D7D7D"/>
                </a:solidFill>
                <a:latin typeface="Tahoma" pitchFamily="34" charset="0"/>
                <a:cs typeface="Tahoma" pitchFamily="34" charset="0"/>
              </a:rPr>
              <a:t> veľkosti fontov, ako aj farebnosť písma sú prednastavené. Stačí keď kliknete na dané miesto a text prepíšete. Text zarovnávate vľavo, nie do bloku.</a:t>
            </a:r>
          </a:p>
          <a:p>
            <a:pPr lvl="0"/>
            <a:endParaRPr lang="sk-SK" dirty="0"/>
          </a:p>
        </p:txBody>
      </p:sp>
      <p:sp>
        <p:nvSpPr>
          <p:cNvPr id="13" name="Zástupný symbol textu 12"/>
          <p:cNvSpPr>
            <a:spLocks noGrp="1"/>
          </p:cNvSpPr>
          <p:nvPr>
            <p:ph type="body" sz="quarter" idx="15" hasCustomPrompt="1"/>
          </p:nvPr>
        </p:nvSpPr>
        <p:spPr>
          <a:xfrm>
            <a:off x="720000" y="4284000"/>
            <a:ext cx="9252000" cy="504743"/>
          </a:xfrm>
        </p:spPr>
        <p:txBody>
          <a:bodyPr>
            <a:normAutofit/>
          </a:bodyPr>
          <a:lstStyle>
            <a:lvl1pPr marL="391146" marR="0" indent="-391146" algn="l" defTabSz="1043056" rtl="0" eaLnBrk="1" fontAlgn="auto" latinLnBrk="0" hangingPunct="1">
              <a:lnSpc>
                <a:spcPct val="100000"/>
              </a:lnSpc>
              <a:spcBef>
                <a:spcPct val="20000"/>
              </a:spcBef>
              <a:spcAft>
                <a:spcPts val="0"/>
              </a:spcAft>
              <a:buClrTx/>
              <a:buSzTx/>
              <a:buFont typeface="Arial" pitchFamily="34" charset="0"/>
              <a:buNone/>
              <a:tabLst/>
              <a:defRPr sz="2000" b="0" baseline="0">
                <a:solidFill>
                  <a:srgbClr val="A8C900"/>
                </a:solidFill>
              </a:defRPr>
            </a:lvl1pPr>
          </a:lstStyle>
          <a:p>
            <a:pPr lvl="0"/>
            <a:r>
              <a:rPr lang="sk-SK" b="0" dirty="0" smtClean="0"/>
              <a:t>Podnadpis</a:t>
            </a:r>
            <a:endParaRPr lang="sk-SK" dirty="0"/>
          </a:p>
        </p:txBody>
      </p:sp>
      <p:sp>
        <p:nvSpPr>
          <p:cNvPr id="15" name="Zástupný symbol textu 14"/>
          <p:cNvSpPr>
            <a:spLocks noGrp="1"/>
          </p:cNvSpPr>
          <p:nvPr>
            <p:ph type="body" sz="quarter" idx="16" hasCustomPrompt="1"/>
          </p:nvPr>
        </p:nvSpPr>
        <p:spPr>
          <a:xfrm>
            <a:off x="720000" y="4859999"/>
            <a:ext cx="9252000" cy="2233000"/>
          </a:xfrm>
        </p:spPr>
        <p:txBody>
          <a:bodyPr>
            <a:normAutofit/>
          </a:bodyPr>
          <a:lstStyle>
            <a:lvl1pPr marL="0" indent="0">
              <a:buFont typeface="Arial" pitchFamily="34" charset="0"/>
              <a:buChar char="•"/>
              <a:defRPr sz="1250" b="0" baseline="0">
                <a:solidFill>
                  <a:srgbClr val="7D7D7D"/>
                </a:solidFill>
              </a:defRPr>
            </a:lvl1pPr>
          </a:lstStyle>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endParaRPr lang="sk-SK" dirty="0"/>
          </a:p>
        </p:txBody>
      </p:sp>
      <p:sp>
        <p:nvSpPr>
          <p:cNvPr id="17" name="Zástupný symbol textu 16"/>
          <p:cNvSpPr>
            <a:spLocks noGrp="1"/>
          </p:cNvSpPr>
          <p:nvPr>
            <p:ph type="body" sz="quarter" idx="17" hasCustomPrompt="1"/>
          </p:nvPr>
        </p:nvSpPr>
        <p:spPr>
          <a:xfrm rot="834324">
            <a:off x="7802975" y="5012619"/>
            <a:ext cx="1439564" cy="1440680"/>
          </a:xfrm>
          <a:prstGeom prst="roundRect">
            <a:avLst/>
          </a:prstGeom>
          <a:solidFill>
            <a:srgbClr val="DA0812"/>
          </a:solidFill>
        </p:spPr>
        <p:txBody>
          <a:bodyPr wrap="square" anchor="ctr" anchorCtr="0">
            <a:normAutofit/>
          </a:bodyPr>
          <a:lstStyle>
            <a:lvl1pPr marL="0" indent="0" algn="l">
              <a:defRPr sz="1200" baseline="0">
                <a:solidFill>
                  <a:schemeClr val="bg1"/>
                </a:solidFill>
              </a:defRPr>
            </a:lvl1pPr>
          </a:lstStyle>
          <a:p>
            <a:pPr lvl="0"/>
            <a:r>
              <a:rPr lang="sk-SK" dirty="0" smtClean="0"/>
              <a:t>Tento prvok využite v prípade, že chcete niečo zvýrazniť. </a:t>
            </a:r>
            <a:endParaRPr lang="sk-SK" dirty="0"/>
          </a:p>
        </p:txBody>
      </p:sp>
      <p:sp>
        <p:nvSpPr>
          <p:cNvPr id="12" name="Zástupný symbol dátumu 11"/>
          <p:cNvSpPr>
            <a:spLocks noGrp="1"/>
          </p:cNvSpPr>
          <p:nvPr>
            <p:ph type="dt" sz="half" idx="18"/>
          </p:nvPr>
        </p:nvSpPr>
        <p:spPr>
          <a:xfrm>
            <a:off x="666180" y="7165007"/>
            <a:ext cx="2495550" cy="396256"/>
          </a:xfrm>
        </p:spPr>
        <p:txBody>
          <a:bodyPr/>
          <a:lstStyle>
            <a:lvl1pPr>
              <a:defRPr sz="1250">
                <a:solidFill>
                  <a:schemeClr val="bg1"/>
                </a:solidFill>
                <a:latin typeface="Tahoma" pitchFamily="34" charset="0"/>
                <a:cs typeface="Tahoma" pitchFamily="34" charset="0"/>
              </a:defRPr>
            </a:lvl1pPr>
          </a:lstStyle>
          <a:p>
            <a:r>
              <a:rPr lang="sk-SK" dirty="0" smtClean="0">
                <a:solidFill>
                  <a:prstClr val="white"/>
                </a:solidFill>
              </a:rPr>
              <a:t>00. 00. 0000</a:t>
            </a:r>
            <a:endParaRPr lang="sk-SK" dirty="0">
              <a:solidFill>
                <a:prstClr val="white"/>
              </a:solidFill>
            </a:endParaRPr>
          </a:p>
        </p:txBody>
      </p:sp>
      <p:sp>
        <p:nvSpPr>
          <p:cNvPr id="14" name="Zástupný symbol čísla snímky 13"/>
          <p:cNvSpPr>
            <a:spLocks noGrp="1"/>
          </p:cNvSpPr>
          <p:nvPr>
            <p:ph type="sldNum" sz="quarter" idx="19"/>
          </p:nvPr>
        </p:nvSpPr>
        <p:spPr>
          <a:xfrm>
            <a:off x="9523164" y="7159626"/>
            <a:ext cx="479326" cy="401637"/>
          </a:xfrm>
        </p:spPr>
        <p:txBody>
          <a:bodyPr/>
          <a:lstStyle>
            <a:lvl1pPr algn="l">
              <a:defRPr sz="1250">
                <a:solidFill>
                  <a:schemeClr val="bg1"/>
                </a:solidFill>
                <a:latin typeface="Tahoma" pitchFamily="34" charset="0"/>
                <a:cs typeface="Tahoma" pitchFamily="34" charset="0"/>
              </a:defRPr>
            </a:lvl1pPr>
          </a:lstStyle>
          <a:p>
            <a:fld id="{6B7719EF-B0F4-4E1D-8160-3C9517835573}" type="slidenum">
              <a:rPr lang="sk-SK" smtClean="0">
                <a:solidFill>
                  <a:prstClr val="white"/>
                </a:solidFill>
              </a:rPr>
              <a:pPr/>
              <a:t>‹#›</a:t>
            </a:fld>
            <a:endParaRPr lang="sk-SK" dirty="0">
              <a:solidFill>
                <a:prstClr val="white"/>
              </a:solidFill>
            </a:endParaRPr>
          </a:p>
        </p:txBody>
      </p:sp>
      <p:sp>
        <p:nvSpPr>
          <p:cNvPr id="16" name="Zástupný symbol päty 15"/>
          <p:cNvSpPr>
            <a:spLocks noGrp="1"/>
          </p:cNvSpPr>
          <p:nvPr>
            <p:ph type="ftr" sz="quarter" idx="20"/>
          </p:nvPr>
        </p:nvSpPr>
        <p:spPr>
          <a:xfrm>
            <a:off x="6210796" y="7159626"/>
            <a:ext cx="3387725" cy="401637"/>
          </a:xfrm>
        </p:spPr>
        <p:txBody>
          <a:bodyPr/>
          <a:lstStyle>
            <a:lvl1pPr>
              <a:defRPr sz="1250">
                <a:solidFill>
                  <a:schemeClr val="bg1"/>
                </a:solidFill>
                <a:latin typeface="Tahoma" pitchFamily="34" charset="0"/>
                <a:cs typeface="Tahoma" pitchFamily="34" charset="0"/>
              </a:defRPr>
            </a:lvl1pPr>
          </a:lstStyle>
          <a:p>
            <a:pPr algn="r"/>
            <a:r>
              <a:rPr lang="sk-SK" dirty="0" smtClean="0">
                <a:solidFill>
                  <a:prstClr val="white"/>
                </a:solidFill>
              </a:rPr>
              <a:t>NÁZOV PREZENTÁCIE /</a:t>
            </a:r>
            <a:endParaRPr lang="sk-SK" dirty="0">
              <a:solidFill>
                <a:prstClr val="white"/>
              </a:solidFill>
            </a:endParaRPr>
          </a:p>
        </p:txBody>
      </p:sp>
    </p:spTree>
    <p:extLst>
      <p:ext uri="{BB962C8B-B14F-4D97-AF65-F5344CB8AC3E}">
        <p14:creationId xmlns:p14="http://schemas.microsoft.com/office/powerpoint/2010/main" val="371022010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jadro prezentacie 2">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720000" y="303214"/>
            <a:ext cx="6323880" cy="741114"/>
          </a:xfrm>
          <a:prstGeom prst="rect">
            <a:avLst/>
          </a:prstGeom>
        </p:spPr>
        <p:txBody>
          <a:bodyPr anchor="b" anchorCtr="0"/>
          <a:lstStyle>
            <a:lvl1pPr>
              <a:defRPr sz="2500">
                <a:solidFill>
                  <a:schemeClr val="bg1"/>
                </a:solidFill>
              </a:defRPr>
            </a:lvl1pPr>
          </a:lstStyle>
          <a:p>
            <a:r>
              <a:rPr lang="sk-SK" dirty="0" smtClean="0"/>
              <a:t>NÁZOV KAPITOLY</a:t>
            </a:r>
            <a:endParaRPr lang="sk-SK" dirty="0"/>
          </a:p>
        </p:txBody>
      </p:sp>
      <p:sp>
        <p:nvSpPr>
          <p:cNvPr id="4" name="Zástupný symbol textu 3"/>
          <p:cNvSpPr>
            <a:spLocks noGrp="1"/>
          </p:cNvSpPr>
          <p:nvPr>
            <p:ph type="body" sz="quarter" idx="10" hasCustomPrompt="1"/>
          </p:nvPr>
        </p:nvSpPr>
        <p:spPr>
          <a:xfrm>
            <a:off x="738188" y="1908423"/>
            <a:ext cx="9217024" cy="626368"/>
          </a:xfrm>
        </p:spPr>
        <p:txBody>
          <a:bodyPr anchor="b" anchorCtr="0">
            <a:normAutofit/>
          </a:bodyPr>
          <a:lstStyle>
            <a:lvl1pPr>
              <a:defRPr sz="2000" b="0">
                <a:solidFill>
                  <a:srgbClr val="A8C900"/>
                </a:solidFill>
              </a:defRPr>
            </a:lvl1pPr>
          </a:lstStyle>
          <a:p>
            <a:pPr lvl="0"/>
            <a:r>
              <a:rPr lang="sk-SK" dirty="0" smtClean="0"/>
              <a:t>Podnadpis</a:t>
            </a:r>
            <a:endParaRPr lang="sk-SK" dirty="0"/>
          </a:p>
        </p:txBody>
      </p:sp>
      <p:sp>
        <p:nvSpPr>
          <p:cNvPr id="6" name="Zástupný symbol textu 5"/>
          <p:cNvSpPr>
            <a:spLocks noGrp="1"/>
          </p:cNvSpPr>
          <p:nvPr>
            <p:ph type="body" sz="quarter" idx="11" hasCustomPrompt="1"/>
          </p:nvPr>
        </p:nvSpPr>
        <p:spPr>
          <a:xfrm>
            <a:off x="738188" y="2628503"/>
            <a:ext cx="9217024" cy="1224136"/>
          </a:xfrm>
        </p:spPr>
        <p:txBody>
          <a:bodyPr>
            <a:normAutofit/>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50" b="1">
                <a:solidFill>
                  <a:srgbClr val="7D7D7D"/>
                </a:solidFill>
              </a:defRPr>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kumimoji="0" lang="sk-SK" sz="1250" b="1" i="0" u="none" strike="noStrike" kern="1200" cap="none" spc="0" normalizeH="0" baseline="0" noProof="0" dirty="0" smtClean="0">
                <a:ln>
                  <a:noFill/>
                </a:ln>
                <a:solidFill>
                  <a:srgbClr val="7D7D7D"/>
                </a:solidFill>
                <a:effectLst/>
                <a:uLnTx/>
                <a:uFillTx/>
                <a:latin typeface="Tahoma" pitchFamily="34" charset="0"/>
                <a:ea typeface="+mn-ea"/>
                <a:cs typeface="Tahoma" pitchFamily="34" charset="0"/>
              </a:rPr>
              <a:t>Sem napíšte text. Všetky veľkosti fontov, ako aj farebnosť písma sú prednastavené. Stačí keď kliknete na dané miesto a text prepíšete. Text zarovnávate vľavo, nie do bloku.</a:t>
            </a:r>
          </a:p>
          <a:p>
            <a:pPr lvl="0"/>
            <a:endParaRPr lang="sk-SK" dirty="0"/>
          </a:p>
        </p:txBody>
      </p:sp>
      <p:sp>
        <p:nvSpPr>
          <p:cNvPr id="8" name="Zástupný symbol textu 7"/>
          <p:cNvSpPr>
            <a:spLocks noGrp="1"/>
          </p:cNvSpPr>
          <p:nvPr>
            <p:ph type="body" sz="quarter" idx="12" hasCustomPrompt="1"/>
          </p:nvPr>
        </p:nvSpPr>
        <p:spPr>
          <a:xfrm>
            <a:off x="738188" y="3924647"/>
            <a:ext cx="9217024" cy="504056"/>
          </a:xfrm>
        </p:spPr>
        <p:txBody>
          <a:bodyPr anchor="b" anchorCtr="0">
            <a:noAutofit/>
          </a:bodyPr>
          <a:lstStyle>
            <a:lvl1pPr>
              <a:defRPr sz="2000" b="0">
                <a:solidFill>
                  <a:srgbClr val="A8C900"/>
                </a:solidFill>
              </a:defRPr>
            </a:lvl1pPr>
          </a:lstStyle>
          <a:p>
            <a:pPr lvl="0"/>
            <a:r>
              <a:rPr lang="sk-SK" dirty="0" smtClean="0"/>
              <a:t>Podnadpis</a:t>
            </a:r>
            <a:endParaRPr lang="sk-SK" dirty="0"/>
          </a:p>
        </p:txBody>
      </p:sp>
      <p:sp>
        <p:nvSpPr>
          <p:cNvPr id="10" name="Zástupný symbol textu 9"/>
          <p:cNvSpPr>
            <a:spLocks noGrp="1"/>
          </p:cNvSpPr>
          <p:nvPr>
            <p:ph type="body" sz="quarter" idx="13" hasCustomPrompt="1"/>
          </p:nvPr>
        </p:nvSpPr>
        <p:spPr>
          <a:xfrm>
            <a:off x="738188" y="4500711"/>
            <a:ext cx="9217024" cy="2664296"/>
          </a:xfrm>
        </p:spPr>
        <p:txBody>
          <a:bodyPr>
            <a:normAutofit/>
          </a:bodyPr>
          <a:lstStyle>
            <a:lvl1pPr marL="82550" indent="-82550">
              <a:buFont typeface="Arial" pitchFamily="34" charset="0"/>
              <a:buChar char="•"/>
              <a:defRPr sz="1250" b="0">
                <a:solidFill>
                  <a:srgbClr val="7D7D7D"/>
                </a:solidFill>
              </a:defRPr>
            </a:lvl1pPr>
          </a:lstStyle>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endParaRPr lang="sk-SK" dirty="0"/>
          </a:p>
        </p:txBody>
      </p:sp>
      <p:sp>
        <p:nvSpPr>
          <p:cNvPr id="16" name="Zástupný symbol dátumu 15"/>
          <p:cNvSpPr>
            <a:spLocks noGrp="1"/>
          </p:cNvSpPr>
          <p:nvPr>
            <p:ph type="dt" sz="half" idx="14"/>
          </p:nvPr>
        </p:nvSpPr>
        <p:spPr>
          <a:xfrm>
            <a:off x="738188" y="7159626"/>
            <a:ext cx="2495550" cy="401637"/>
          </a:xfrm>
        </p:spPr>
        <p:txBody>
          <a:bodyPr/>
          <a:lstStyle>
            <a:lvl1pPr>
              <a:defRPr sz="1250">
                <a:solidFill>
                  <a:schemeClr val="bg1"/>
                </a:solidFill>
                <a:latin typeface="Tahoma" pitchFamily="34" charset="0"/>
                <a:cs typeface="Tahoma" pitchFamily="34" charset="0"/>
              </a:defRPr>
            </a:lvl1pPr>
          </a:lstStyle>
          <a:p>
            <a:r>
              <a:rPr lang="sk-SK" dirty="0" smtClean="0">
                <a:solidFill>
                  <a:prstClr val="white"/>
                </a:solidFill>
              </a:rPr>
              <a:t>00. 00. 0000</a:t>
            </a:r>
            <a:endParaRPr lang="sk-SK" dirty="0">
              <a:solidFill>
                <a:prstClr val="white"/>
              </a:solidFill>
            </a:endParaRPr>
          </a:p>
        </p:txBody>
      </p:sp>
      <p:sp>
        <p:nvSpPr>
          <p:cNvPr id="17" name="Zástupný symbol čísla snímky 16"/>
          <p:cNvSpPr>
            <a:spLocks noGrp="1"/>
          </p:cNvSpPr>
          <p:nvPr>
            <p:ph type="sldNum" sz="quarter" idx="15"/>
          </p:nvPr>
        </p:nvSpPr>
        <p:spPr>
          <a:xfrm>
            <a:off x="9523164" y="7159626"/>
            <a:ext cx="479326" cy="401637"/>
          </a:xfrm>
        </p:spPr>
        <p:txBody>
          <a:bodyPr/>
          <a:lstStyle>
            <a:lvl1pPr algn="l">
              <a:defRPr>
                <a:solidFill>
                  <a:schemeClr val="bg1"/>
                </a:solidFill>
              </a:defRPr>
            </a:lvl1pPr>
          </a:lstStyle>
          <a:p>
            <a:fld id="{6B7719EF-B0F4-4E1D-8160-3C9517835573}" type="slidenum">
              <a:rPr lang="sk-SK" smtClean="0">
                <a:solidFill>
                  <a:prstClr val="white"/>
                </a:solidFill>
              </a:rPr>
              <a:pPr/>
              <a:t>‹#›</a:t>
            </a:fld>
            <a:endParaRPr lang="sk-SK" dirty="0">
              <a:solidFill>
                <a:prstClr val="white"/>
              </a:solidFill>
            </a:endParaRPr>
          </a:p>
        </p:txBody>
      </p:sp>
      <p:sp>
        <p:nvSpPr>
          <p:cNvPr id="18" name="Zástupný symbol päty 17"/>
          <p:cNvSpPr>
            <a:spLocks noGrp="1"/>
          </p:cNvSpPr>
          <p:nvPr>
            <p:ph type="ftr" sz="quarter" idx="16"/>
          </p:nvPr>
        </p:nvSpPr>
        <p:spPr>
          <a:xfrm>
            <a:off x="6138788" y="7159626"/>
            <a:ext cx="3387725" cy="401637"/>
          </a:xfrm>
        </p:spPr>
        <p:txBody>
          <a:bodyPr/>
          <a:lstStyle>
            <a:lvl1pPr algn="r">
              <a:defRPr sz="1250">
                <a:solidFill>
                  <a:schemeClr val="bg1"/>
                </a:solidFill>
                <a:latin typeface="Tahoma" pitchFamily="34" charset="0"/>
                <a:cs typeface="Tahoma" pitchFamily="34" charset="0"/>
              </a:defRPr>
            </a:lvl1pPr>
          </a:lstStyle>
          <a:p>
            <a:r>
              <a:rPr lang="sk-SK" dirty="0" smtClean="0">
                <a:solidFill>
                  <a:prstClr val="white"/>
                </a:solidFill>
              </a:rPr>
              <a:t>NÁZOV PREZENTÁCIE /</a:t>
            </a:r>
            <a:endParaRPr lang="sk-SK" dirty="0">
              <a:solidFill>
                <a:prstClr val="white"/>
              </a:solidFill>
            </a:endParaRPr>
          </a:p>
        </p:txBody>
      </p:sp>
      <p:sp>
        <p:nvSpPr>
          <p:cNvPr id="21" name="Zástupný symbol textu 20"/>
          <p:cNvSpPr>
            <a:spLocks noGrp="1"/>
          </p:cNvSpPr>
          <p:nvPr>
            <p:ph type="body" sz="quarter" idx="17" hasCustomPrompt="1"/>
          </p:nvPr>
        </p:nvSpPr>
        <p:spPr>
          <a:xfrm rot="725076">
            <a:off x="7857745" y="5283563"/>
            <a:ext cx="1440000" cy="1440000"/>
          </a:xfrm>
          <a:prstGeom prst="roundRect">
            <a:avLst/>
          </a:prstGeom>
          <a:solidFill>
            <a:srgbClr val="DA0812"/>
          </a:solidFill>
        </p:spPr>
        <p:txBody>
          <a:bodyPr anchor="ctr" anchorCtr="0">
            <a:noAutofit/>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00" baseline="0"/>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lang="sk-SK" dirty="0" smtClean="0"/>
              <a:t>Tento prvok využite v prípade, že chcete niečo zvýrazniť. </a:t>
            </a:r>
          </a:p>
        </p:txBody>
      </p:sp>
    </p:spTree>
    <p:extLst>
      <p:ext uri="{BB962C8B-B14F-4D97-AF65-F5344CB8AC3E}">
        <p14:creationId xmlns:p14="http://schemas.microsoft.com/office/powerpoint/2010/main" val="1870929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ozdelovací slide">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Zástupný symbol obsahu 2"/>
          <p:cNvSpPr>
            <a:spLocks noGrp="1"/>
          </p:cNvSpPr>
          <p:nvPr>
            <p:ph idx="1" hasCustomPrompt="1"/>
          </p:nvPr>
        </p:nvSpPr>
        <p:spPr>
          <a:xfrm>
            <a:off x="720000" y="2412479"/>
            <a:ext cx="9624060" cy="576016"/>
          </a:xfrm>
          <a:prstGeom prst="rect">
            <a:avLst/>
          </a:prstGeom>
        </p:spPr>
        <p:txBody>
          <a:bodyPr/>
          <a:lstStyle>
            <a:lvl1pPr>
              <a:defRPr sz="3000"/>
            </a:lvl1pPr>
          </a:lstStyle>
          <a:p>
            <a:pPr lvl="0"/>
            <a:r>
              <a:rPr lang="sk-SK" smtClean="0"/>
              <a:t>Názov </a:t>
            </a:r>
            <a:r>
              <a:rPr lang="sk-SK" dirty="0" smtClean="0"/>
              <a:t>kapitoly</a:t>
            </a:r>
          </a:p>
        </p:txBody>
      </p:sp>
    </p:spTree>
    <p:extLst>
      <p:ext uri="{BB962C8B-B14F-4D97-AF65-F5344CB8AC3E}">
        <p14:creationId xmlns:p14="http://schemas.microsoft.com/office/powerpoint/2010/main" val="301007344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1.jpeg"/><Relationship Id="rId5" Type="http://schemas.openxmlformats.org/officeDocument/2006/relationships/theme" Target="../theme/theme2.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7" cstate="print">
            <a:lum/>
          </a:blip>
          <a:srcRect/>
          <a:stretch>
            <a:fillRect/>
          </a:stretch>
        </a:blipFill>
        <a:effectLst/>
      </p:bgPr>
    </p:bg>
    <p:spTree>
      <p:nvGrpSpPr>
        <p:cNvPr id="1" name=""/>
        <p:cNvGrpSpPr/>
        <p:nvPr/>
      </p:nvGrpSpPr>
      <p:grpSpPr>
        <a:xfrm>
          <a:off x="0" y="0"/>
          <a:ext cx="0" cy="0"/>
          <a:chOff x="0" y="0"/>
          <a:chExt cx="0" cy="0"/>
        </a:xfrm>
      </p:grpSpPr>
      <p:sp>
        <p:nvSpPr>
          <p:cNvPr id="13" name="Zástupný symbol textu 12"/>
          <p:cNvSpPr>
            <a:spLocks noGrp="1"/>
          </p:cNvSpPr>
          <p:nvPr>
            <p:ph type="body" idx="1"/>
          </p:nvPr>
        </p:nvSpPr>
        <p:spPr>
          <a:xfrm>
            <a:off x="666180" y="1620391"/>
            <a:ext cx="9623425" cy="4991100"/>
          </a:xfrm>
          <a:prstGeom prst="rect">
            <a:avLst/>
          </a:prstGeom>
        </p:spPr>
        <p:txBody>
          <a:bodyPr vert="horz" lIns="91440" tIns="45720" rIns="91440" bIns="45720" rtlCol="0">
            <a:normAutofit/>
          </a:bodyPr>
          <a:lstStyle/>
          <a:p>
            <a:pPr lvl="0"/>
            <a:r>
              <a:rPr lang="sk-SK" dirty="0" smtClean="0"/>
              <a:t>NÁZOV </a:t>
            </a:r>
          </a:p>
          <a:p>
            <a:pPr lvl="0"/>
            <a:r>
              <a:rPr lang="sk-SK" dirty="0" smtClean="0"/>
              <a:t>PREZENTÁCIE</a:t>
            </a:r>
          </a:p>
          <a:p>
            <a:pPr lvl="1"/>
            <a:r>
              <a:rPr lang="sk-SK" dirty="0" smtClean="0"/>
              <a:t>PODNADPIS PREZENTÁCIE</a:t>
            </a:r>
          </a:p>
          <a:p>
            <a:pPr lvl="2"/>
            <a:r>
              <a:rPr lang="sk-SK" dirty="0" smtClean="0"/>
              <a:t>MIESTO A DÁTUM</a:t>
            </a:r>
          </a:p>
        </p:txBody>
      </p:sp>
      <p:sp>
        <p:nvSpPr>
          <p:cNvPr id="3" name="Zástupný symbol dátumu 2"/>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k-SK" smtClean="0"/>
              <a:t>00. 00. 0000</a:t>
            </a:r>
            <a:endParaRPr lang="sk-SK"/>
          </a:p>
        </p:txBody>
      </p:sp>
      <p:sp>
        <p:nvSpPr>
          <p:cNvPr id="4" name="Zástupný symbol päty 3"/>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k-SK" smtClean="0"/>
              <a:t>Hypotekárne úvery</a:t>
            </a:r>
            <a:endParaRPr lang="sk-SK"/>
          </a:p>
        </p:txBody>
      </p:sp>
      <p:sp>
        <p:nvSpPr>
          <p:cNvPr id="5" name="Zástupný symbol čísla snímky 4"/>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a:defRPr sz="1200">
                <a:solidFill>
                  <a:schemeClr val="tx1">
                    <a:tint val="75000"/>
                  </a:schemeClr>
                </a:solidFill>
              </a:defRPr>
            </a:lvl1pPr>
          </a:lstStyle>
          <a:p>
            <a:fld id="{6B7719EF-B0F4-4E1D-8160-3C9517835573}" type="slidenum">
              <a:rPr lang="sk-SK" smtClean="0"/>
              <a:pPr/>
              <a:t>‹#›</a:t>
            </a:fld>
            <a:endParaRPr lang="sk-S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iming>
    <p:tnLst>
      <p:par>
        <p:cTn id="1" dur="indefinite" restart="never" nodeType="tmRoot"/>
      </p:par>
    </p:tnLst>
  </p:timing>
  <p:hf hdr="0" dt="0"/>
  <p:txStyles>
    <p:titleStyle>
      <a:lvl1pPr algn="l" defTabSz="1043056" rtl="0" eaLnBrk="1" latinLnBrk="0" hangingPunct="1">
        <a:spcBef>
          <a:spcPct val="0"/>
        </a:spcBef>
        <a:buNone/>
        <a:defRPr sz="4000" b="1" kern="1200">
          <a:solidFill>
            <a:schemeClr val="bg1"/>
          </a:solidFill>
          <a:latin typeface="Tahoma" pitchFamily="34" charset="0"/>
          <a:ea typeface="+mj-ea"/>
          <a:cs typeface="Tahoma" pitchFamily="34" charset="0"/>
        </a:defRPr>
      </a:lvl1pPr>
    </p:titleStyle>
    <p:bodyStyle>
      <a:lvl1pPr marL="391146" indent="-391146" algn="l" defTabSz="1043056" rtl="0" eaLnBrk="1" latinLnBrk="0" hangingPunct="1">
        <a:spcBef>
          <a:spcPct val="20000"/>
        </a:spcBef>
        <a:buFont typeface="Arial" pitchFamily="34" charset="0"/>
        <a:buNone/>
        <a:defRPr sz="4000" b="1" kern="1200" baseline="0">
          <a:solidFill>
            <a:schemeClr val="bg1"/>
          </a:solidFill>
          <a:latin typeface="Tahoma" pitchFamily="34" charset="0"/>
          <a:ea typeface="+mn-ea"/>
          <a:cs typeface="Tahoma" pitchFamily="34" charset="0"/>
        </a:defRPr>
      </a:lvl1pPr>
      <a:lvl2pPr marL="846138" indent="-846138" algn="l" defTabSz="1043056" rtl="0" eaLnBrk="1" latinLnBrk="0" hangingPunct="1">
        <a:spcBef>
          <a:spcPct val="20000"/>
        </a:spcBef>
        <a:buFont typeface="Arial" pitchFamily="34" charset="0"/>
        <a:buNone/>
        <a:defRPr sz="2400" kern="1200">
          <a:solidFill>
            <a:schemeClr val="bg1"/>
          </a:solidFill>
          <a:latin typeface="Tahoma" pitchFamily="34" charset="0"/>
          <a:ea typeface="+mn-ea"/>
          <a:cs typeface="Tahoma" pitchFamily="34" charset="0"/>
        </a:defRPr>
      </a:lvl2pPr>
      <a:lvl3pPr marL="1303338" indent="-1303338" algn="l" defTabSz="1043056" rtl="0" eaLnBrk="1" latinLnBrk="0" hangingPunct="1">
        <a:spcBef>
          <a:spcPct val="20000"/>
        </a:spcBef>
        <a:buFont typeface="Arial" pitchFamily="34" charset="0"/>
        <a:buNone/>
        <a:defRPr sz="2000" kern="1200">
          <a:solidFill>
            <a:schemeClr val="bg1"/>
          </a:solidFill>
          <a:latin typeface="Tahoma" pitchFamily="34" charset="0"/>
          <a:ea typeface="+mn-ea"/>
          <a:cs typeface="Tahoma" pitchFamily="34" charset="0"/>
        </a:defRPr>
      </a:lvl3pPr>
      <a:lvl4pPr marL="182534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sk-SK"/>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6" cstate="print">
            <a:lum/>
          </a:blip>
          <a:srcRect/>
          <a:stretch>
            <a:fillRect/>
          </a:stretch>
        </a:blipFill>
        <a:effectLst/>
      </p:bgPr>
    </p:bg>
    <p:spTree>
      <p:nvGrpSpPr>
        <p:cNvPr id="1" name=""/>
        <p:cNvGrpSpPr/>
        <p:nvPr/>
      </p:nvGrpSpPr>
      <p:grpSpPr>
        <a:xfrm>
          <a:off x="0" y="0"/>
          <a:ext cx="0" cy="0"/>
          <a:chOff x="0" y="0"/>
          <a:chExt cx="0" cy="0"/>
        </a:xfrm>
      </p:grpSpPr>
      <p:sp>
        <p:nvSpPr>
          <p:cNvPr id="13" name="Zástupný symbol textu 12"/>
          <p:cNvSpPr>
            <a:spLocks noGrp="1"/>
          </p:cNvSpPr>
          <p:nvPr>
            <p:ph type="body" idx="1"/>
          </p:nvPr>
        </p:nvSpPr>
        <p:spPr>
          <a:xfrm>
            <a:off x="666180" y="1620391"/>
            <a:ext cx="9623425" cy="4991100"/>
          </a:xfrm>
          <a:prstGeom prst="rect">
            <a:avLst/>
          </a:prstGeom>
        </p:spPr>
        <p:txBody>
          <a:bodyPr vert="horz" lIns="91440" tIns="45720" rIns="91440" bIns="45720" rtlCol="0">
            <a:normAutofit/>
          </a:bodyPr>
          <a:lstStyle/>
          <a:p>
            <a:pPr lvl="0"/>
            <a:r>
              <a:rPr lang="sk-SK" dirty="0" smtClean="0"/>
              <a:t>NÁZOV </a:t>
            </a:r>
          </a:p>
          <a:p>
            <a:pPr lvl="0"/>
            <a:r>
              <a:rPr lang="sk-SK" dirty="0" smtClean="0"/>
              <a:t>PREZENTÁCIE</a:t>
            </a:r>
          </a:p>
          <a:p>
            <a:pPr lvl="1"/>
            <a:r>
              <a:rPr lang="sk-SK" dirty="0" smtClean="0"/>
              <a:t>PODNADPIS PREZENTÁCIE</a:t>
            </a:r>
          </a:p>
          <a:p>
            <a:pPr lvl="2"/>
            <a:r>
              <a:rPr lang="sk-SK" dirty="0" smtClean="0"/>
              <a:t>MIESTO A DÁTUM</a:t>
            </a:r>
          </a:p>
        </p:txBody>
      </p:sp>
      <p:sp>
        <p:nvSpPr>
          <p:cNvPr id="3" name="Zástupný symbol dátumu 2"/>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k-SK" smtClean="0">
                <a:solidFill>
                  <a:prstClr val="black">
                    <a:tint val="75000"/>
                  </a:prstClr>
                </a:solidFill>
              </a:rPr>
              <a:t>00. 00. 0000</a:t>
            </a:r>
            <a:endParaRPr lang="sk-SK">
              <a:solidFill>
                <a:prstClr val="black">
                  <a:tint val="75000"/>
                </a:prstClr>
              </a:solidFill>
            </a:endParaRPr>
          </a:p>
        </p:txBody>
      </p:sp>
      <p:sp>
        <p:nvSpPr>
          <p:cNvPr id="4" name="Zástupný symbol päty 3"/>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k-SK" smtClean="0">
                <a:solidFill>
                  <a:prstClr val="black">
                    <a:tint val="75000"/>
                  </a:prstClr>
                </a:solidFill>
              </a:rPr>
              <a:t>NÁZOV PREZENTÁCIE /</a:t>
            </a:r>
            <a:endParaRPr lang="sk-SK">
              <a:solidFill>
                <a:prstClr val="black">
                  <a:tint val="75000"/>
                </a:prstClr>
              </a:solidFill>
            </a:endParaRPr>
          </a:p>
        </p:txBody>
      </p:sp>
      <p:sp>
        <p:nvSpPr>
          <p:cNvPr id="5" name="Zástupný symbol čísla snímky 4"/>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a:defRPr sz="1200">
                <a:solidFill>
                  <a:schemeClr val="tx1">
                    <a:tint val="75000"/>
                  </a:schemeClr>
                </a:solidFill>
              </a:defRPr>
            </a:lvl1pPr>
          </a:lstStyle>
          <a:p>
            <a:fld id="{6B7719EF-B0F4-4E1D-8160-3C9517835573}" type="slidenum">
              <a:rPr lang="sk-SK" smtClean="0">
                <a:solidFill>
                  <a:prstClr val="black">
                    <a:tint val="75000"/>
                  </a:prstClr>
                </a:solidFill>
              </a:rPr>
              <a:pPr/>
              <a:t>‹#›</a:t>
            </a:fld>
            <a:endParaRPr lang="sk-SK">
              <a:solidFill>
                <a:prstClr val="black">
                  <a:tint val="75000"/>
                </a:prstClr>
              </a:solidFill>
            </a:endParaRPr>
          </a:p>
        </p:txBody>
      </p:sp>
    </p:spTree>
    <p:extLst>
      <p:ext uri="{BB962C8B-B14F-4D97-AF65-F5344CB8AC3E}">
        <p14:creationId xmlns:p14="http://schemas.microsoft.com/office/powerpoint/2010/main" val="2120873372"/>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Lst>
  <p:timing>
    <p:tnLst>
      <p:par>
        <p:cTn id="1" dur="indefinite" restart="never" nodeType="tmRoot"/>
      </p:par>
    </p:tnLst>
  </p:timing>
  <p:hf hdr="0"/>
  <p:txStyles>
    <p:titleStyle>
      <a:lvl1pPr algn="l" defTabSz="1043056" rtl="0" eaLnBrk="1" latinLnBrk="0" hangingPunct="1">
        <a:spcBef>
          <a:spcPct val="0"/>
        </a:spcBef>
        <a:buNone/>
        <a:defRPr sz="4000" b="1" kern="1200">
          <a:solidFill>
            <a:schemeClr val="bg1"/>
          </a:solidFill>
          <a:latin typeface="Tahoma" pitchFamily="34" charset="0"/>
          <a:ea typeface="+mj-ea"/>
          <a:cs typeface="Tahoma" pitchFamily="34" charset="0"/>
        </a:defRPr>
      </a:lvl1pPr>
    </p:titleStyle>
    <p:bodyStyle>
      <a:lvl1pPr marL="391146" indent="-391146" algn="l" defTabSz="1043056" rtl="0" eaLnBrk="1" latinLnBrk="0" hangingPunct="1">
        <a:spcBef>
          <a:spcPct val="20000"/>
        </a:spcBef>
        <a:buFont typeface="Arial" pitchFamily="34" charset="0"/>
        <a:buNone/>
        <a:defRPr sz="4000" b="1" kern="1200" baseline="0">
          <a:solidFill>
            <a:schemeClr val="bg1"/>
          </a:solidFill>
          <a:latin typeface="Tahoma" pitchFamily="34" charset="0"/>
          <a:ea typeface="+mn-ea"/>
          <a:cs typeface="Tahoma" pitchFamily="34" charset="0"/>
        </a:defRPr>
      </a:lvl1pPr>
      <a:lvl2pPr marL="846138" indent="-846138" algn="l" defTabSz="1043056" rtl="0" eaLnBrk="1" latinLnBrk="0" hangingPunct="1">
        <a:spcBef>
          <a:spcPct val="20000"/>
        </a:spcBef>
        <a:buFont typeface="Arial" pitchFamily="34" charset="0"/>
        <a:buNone/>
        <a:defRPr sz="2400" kern="1200">
          <a:solidFill>
            <a:schemeClr val="bg1"/>
          </a:solidFill>
          <a:latin typeface="Tahoma" pitchFamily="34" charset="0"/>
          <a:ea typeface="+mn-ea"/>
          <a:cs typeface="Tahoma" pitchFamily="34" charset="0"/>
        </a:defRPr>
      </a:lvl2pPr>
      <a:lvl3pPr marL="1303338" indent="-1303338" algn="l" defTabSz="1043056" rtl="0" eaLnBrk="1" latinLnBrk="0" hangingPunct="1">
        <a:spcBef>
          <a:spcPct val="20000"/>
        </a:spcBef>
        <a:buFont typeface="Arial" pitchFamily="34" charset="0"/>
        <a:buNone/>
        <a:defRPr sz="2000" kern="1200">
          <a:solidFill>
            <a:schemeClr val="bg1"/>
          </a:solidFill>
          <a:latin typeface="Tahoma" pitchFamily="34" charset="0"/>
          <a:ea typeface="+mn-ea"/>
          <a:cs typeface="Tahoma" pitchFamily="34" charset="0"/>
        </a:defRPr>
      </a:lvl3pPr>
      <a:lvl4pPr marL="182534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sk-SK"/>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hyperlink" Target="https://www.epi.sk/zz/2018-228" TargetMode="External"/><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png"/><Relationship Id="rId1" Type="http://schemas.openxmlformats.org/officeDocument/2006/relationships/slideLayout" Target="../slideLayouts/slideLayout3.xml"/><Relationship Id="rId5" Type="http://schemas.openxmlformats.org/officeDocument/2006/relationships/image" Target="../media/image10.jpeg"/><Relationship Id="rId4" Type="http://schemas.openxmlformats.org/officeDocument/2006/relationships/image" Target="../media/image9.jpg"/></Relationships>
</file>

<file path=ppt/slides/_rels/slide3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google.sk/url?sa=i&amp;rct=j&amp;q=&amp;esrc=s&amp;frm=1&amp;source=images&amp;cd=&amp;cad=rja&amp;uact=8&amp;ved=0CAcQjRxqFQoTCMif9fD8ssgCFcu8FAodJ60OAw&amp;url=http://www.youtube.com/watch?v=-M1wjSltF3c&amp;bvm=bv.104819420,bs.2,d.bGg&amp;psig=AFQjCNHdzjtmg3fnzd-zB--3SaiUEfSZ1w&amp;ust=1444397150525175" TargetMode="Externa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jpeg"/><Relationship Id="rId1" Type="http://schemas.openxmlformats.org/officeDocument/2006/relationships/slideLayout" Target="../slideLayouts/slideLayout8.xml"/><Relationship Id="rId5" Type="http://schemas.openxmlformats.org/officeDocument/2006/relationships/image" Target="../media/image14.png"/><Relationship Id="rId4" Type="http://schemas.openxmlformats.org/officeDocument/2006/relationships/image" Target="../media/image1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5"/>
          <p:cNvSpPr>
            <a:spLocks noGrp="1" noChangeArrowheads="1"/>
          </p:cNvSpPr>
          <p:nvPr>
            <p:ph type="ctrTitle"/>
          </p:nvPr>
        </p:nvSpPr>
        <p:spPr>
          <a:xfrm>
            <a:off x="810196" y="1836415"/>
            <a:ext cx="9017382" cy="1512168"/>
          </a:xfrm>
        </p:spPr>
        <p:txBody>
          <a:bodyPr/>
          <a:lstStyle/>
          <a:p>
            <a:r>
              <a:rPr lang="sk-SK" sz="2400" dirty="0" smtClean="0"/>
              <a:t/>
            </a:r>
            <a:br>
              <a:rPr lang="sk-SK" sz="2400" dirty="0" smtClean="0"/>
            </a:br>
            <a:r>
              <a:rPr lang="sk-SK" dirty="0" smtClean="0"/>
              <a:t>Hypotéka</a:t>
            </a:r>
            <a:endParaRPr lang="en-US" dirty="0"/>
          </a:p>
        </p:txBody>
      </p:sp>
      <p:sp>
        <p:nvSpPr>
          <p:cNvPr id="4" name="Rectangle 5"/>
          <p:cNvSpPr txBox="1">
            <a:spLocks noChangeArrowheads="1"/>
          </p:cNvSpPr>
          <p:nvPr/>
        </p:nvSpPr>
        <p:spPr>
          <a:xfrm>
            <a:off x="882204" y="5868864"/>
            <a:ext cx="2880320" cy="1331876"/>
          </a:xfrm>
          <a:prstGeom prst="rect">
            <a:avLst/>
          </a:prstGeom>
        </p:spPr>
        <p:txBody>
          <a:bodyPr lIns="104306" tIns="52153" rIns="104306" bIns="52153"/>
          <a:lstStyle>
            <a:lvl1pPr algn="l" defTabSz="1043056" rtl="0" eaLnBrk="1" latinLnBrk="0" hangingPunct="1">
              <a:spcBef>
                <a:spcPct val="0"/>
              </a:spcBef>
              <a:buNone/>
              <a:defRPr sz="4000" b="1" kern="1200">
                <a:solidFill>
                  <a:schemeClr val="bg1"/>
                </a:solidFill>
                <a:latin typeface="Tahoma" pitchFamily="34" charset="0"/>
                <a:ea typeface="+mj-ea"/>
                <a:cs typeface="Tahoma" pitchFamily="34" charset="0"/>
              </a:defRPr>
            </a:lvl1pPr>
          </a:lstStyle>
          <a:p>
            <a:r>
              <a:rPr lang="sk-SK" sz="1600" dirty="0" smtClean="0">
                <a:ea typeface="+mn-ea"/>
              </a:rPr>
              <a:t>Dôverné</a:t>
            </a:r>
            <a:r>
              <a:rPr lang="sk-SK" sz="2700" dirty="0" smtClean="0"/>
              <a:t> *</a:t>
            </a:r>
            <a:endParaRPr lang="en-US" sz="2700" dirty="0"/>
          </a:p>
        </p:txBody>
      </p:sp>
    </p:spTree>
    <p:extLst>
      <p:ext uri="{BB962C8B-B14F-4D97-AF65-F5344CB8AC3E}">
        <p14:creationId xmlns:p14="http://schemas.microsoft.com/office/powerpoint/2010/main" val="1382302930"/>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7560840" cy="648072"/>
          </a:xfrm>
        </p:spPr>
        <p:txBody>
          <a:bodyPr/>
          <a:lstStyle/>
          <a:p>
            <a:r>
              <a:rPr lang="sk-SK" sz="2400" dirty="0"/>
              <a:t>Prenos úveru (refinancovanie)</a:t>
            </a:r>
          </a:p>
        </p:txBody>
      </p:sp>
      <p:sp>
        <p:nvSpPr>
          <p:cNvPr id="8" name="Zástupný symbol čísla snímky 7"/>
          <p:cNvSpPr>
            <a:spLocks noGrp="1"/>
          </p:cNvSpPr>
          <p:nvPr>
            <p:ph type="sldNum" sz="quarter" idx="15"/>
          </p:nvPr>
        </p:nvSpPr>
        <p:spPr/>
        <p:txBody>
          <a:bodyPr/>
          <a:lstStyle/>
          <a:p>
            <a:fld id="{6B7719EF-B0F4-4E1D-8160-3C9517835573}" type="slidenum">
              <a:rPr lang="sk-SK" smtClean="0"/>
              <a:pPr/>
              <a:t>10</a:t>
            </a:fld>
            <a:endParaRPr lang="sk-SK" dirty="0"/>
          </a:p>
        </p:txBody>
      </p:sp>
      <p:sp>
        <p:nvSpPr>
          <p:cNvPr id="10" name="Zástupný symbol textu 5"/>
          <p:cNvSpPr>
            <a:spLocks noGrp="1"/>
          </p:cNvSpPr>
          <p:nvPr>
            <p:ph type="body" sz="quarter" idx="13"/>
          </p:nvPr>
        </p:nvSpPr>
        <p:spPr>
          <a:xfrm>
            <a:off x="594172" y="1383780"/>
            <a:ext cx="9649062" cy="5709219"/>
          </a:xfrm>
        </p:spPr>
        <p:txBody>
          <a:bodyPr>
            <a:noAutofit/>
          </a:bodyPr>
          <a:lstStyle/>
          <a:p>
            <a:pPr marL="342704" lvl="1" indent="-342704" algn="just">
              <a:lnSpc>
                <a:spcPct val="150000"/>
              </a:lnSpc>
              <a:spcBef>
                <a:spcPts val="0"/>
              </a:spcBef>
              <a:buClr>
                <a:schemeClr val="accent3"/>
              </a:buClr>
              <a:buFont typeface="Wingdings" pitchFamily="2" charset="2"/>
              <a:buChar char="q"/>
            </a:pPr>
            <a:r>
              <a:rPr lang="sk-SK" sz="1650" dirty="0" smtClean="0">
                <a:solidFill>
                  <a:srgbClr val="7D7D7D"/>
                </a:solidFill>
              </a:rPr>
              <a:t>K </a:t>
            </a:r>
            <a:r>
              <a:rPr lang="sk-SK" sz="1650" dirty="0">
                <a:solidFill>
                  <a:srgbClr val="7D7D7D"/>
                </a:solidFill>
              </a:rPr>
              <a:t>čerpaniu sa dokladuje </a:t>
            </a:r>
            <a:r>
              <a:rPr lang="sk-SK" sz="1650" dirty="0" smtClean="0">
                <a:solidFill>
                  <a:srgbClr val="7D7D7D"/>
                </a:solidFill>
              </a:rPr>
              <a:t>vyčíslenie </a:t>
            </a:r>
            <a:r>
              <a:rPr lang="sk-SK" sz="1650" dirty="0">
                <a:solidFill>
                  <a:srgbClr val="7D7D7D"/>
                </a:solidFill>
              </a:rPr>
              <a:t>z pôvodných bánk k </a:t>
            </a:r>
            <a:r>
              <a:rPr lang="sk-SK" sz="1650" dirty="0" smtClean="0">
                <a:solidFill>
                  <a:srgbClr val="7D7D7D"/>
                </a:solidFill>
              </a:rPr>
              <a:t>refinancovaným </a:t>
            </a:r>
            <a:r>
              <a:rPr lang="sk-SK" sz="1650" dirty="0">
                <a:solidFill>
                  <a:srgbClr val="7D7D7D"/>
                </a:solidFill>
              </a:rPr>
              <a:t>úverom.</a:t>
            </a:r>
          </a:p>
          <a:p>
            <a:pPr marL="342704" lvl="1" indent="-342704" algn="just">
              <a:lnSpc>
                <a:spcPct val="150000"/>
              </a:lnSpc>
              <a:spcBef>
                <a:spcPts val="0"/>
              </a:spcBef>
              <a:buClr>
                <a:schemeClr val="accent3"/>
              </a:buClr>
              <a:buFont typeface="Wingdings" pitchFamily="2" charset="2"/>
              <a:buChar char="q"/>
            </a:pPr>
            <a:r>
              <a:rPr lang="sk-SK" sz="1650" dirty="0" smtClean="0">
                <a:solidFill>
                  <a:prstClr val="black">
                    <a:lumMod val="50000"/>
                    <a:lumOff val="50000"/>
                  </a:prstClr>
                </a:solidFill>
                <a:ea typeface="Tahoma" pitchFamily="34" charset="0"/>
              </a:rPr>
              <a:t>V </a:t>
            </a:r>
            <a:r>
              <a:rPr lang="sk-SK" sz="1650" dirty="0">
                <a:solidFill>
                  <a:prstClr val="black">
                    <a:lumMod val="50000"/>
                    <a:lumOff val="50000"/>
                  </a:prstClr>
                </a:solidFill>
                <a:ea typeface="Tahoma" pitchFamily="34" charset="0"/>
              </a:rPr>
              <a:t>prípade, ak procesom Prenosu hypotéky refinancuje klient spolu s hypotékami aj spotrebné úvery, tak bonus sa vzťahuje len na preplatenie poplatku za predčasné splatenie hypoték.</a:t>
            </a:r>
            <a:endParaRPr lang="sk-SK" sz="1650" dirty="0">
              <a:solidFill>
                <a:srgbClr val="7D7D7D"/>
              </a:solidFill>
            </a:endParaRPr>
          </a:p>
          <a:p>
            <a:pPr marL="342704" lvl="1" indent="-342704" algn="just">
              <a:lnSpc>
                <a:spcPct val="150000"/>
              </a:lnSpc>
              <a:spcBef>
                <a:spcPts val="0"/>
              </a:spcBef>
              <a:buClr>
                <a:schemeClr val="accent3"/>
              </a:buClr>
              <a:buFont typeface="Wingdings" pitchFamily="2" charset="2"/>
              <a:buChar char="q"/>
            </a:pPr>
            <a:r>
              <a:rPr lang="sk-SK" sz="1650" dirty="0">
                <a:solidFill>
                  <a:srgbClr val="7D7D7D"/>
                </a:solidFill>
              </a:rPr>
              <a:t>Maximálna splatnosť hypotéky je až 40 rokov, maximálne LTV až 100%.</a:t>
            </a:r>
          </a:p>
          <a:p>
            <a:pPr marL="342704" lvl="1" indent="-342704" algn="just">
              <a:lnSpc>
                <a:spcPct val="150000"/>
              </a:lnSpc>
              <a:spcBef>
                <a:spcPts val="0"/>
              </a:spcBef>
              <a:buClr>
                <a:schemeClr val="accent3"/>
              </a:buClr>
              <a:buFont typeface="Wingdings" pitchFamily="2" charset="2"/>
              <a:buChar char="q"/>
            </a:pPr>
            <a:r>
              <a:rPr lang="sk-SK" sz="1650" dirty="0">
                <a:solidFill>
                  <a:srgbClr val="7D7D7D"/>
                </a:solidFill>
              </a:rPr>
              <a:t>V platnosti zostáva aj náš benefit preplatenia poplatku za predčasné splatenie úveru na bývanie v inej banke, prenášaného do Prima banky, podľa skutočnej výšky poplatku predloženej na potvrdení z pôvodnej banky, maximálne 1% z výšky nového úveru.  Tento benefit platí pre všetky Hypotéky poskytnuté procesom „Prenos Hypotéky“ , ktoré budú schválené </a:t>
            </a:r>
            <a:r>
              <a:rPr lang="sk-SK" sz="1650" dirty="0" smtClean="0">
                <a:solidFill>
                  <a:srgbClr val="7D7D7D"/>
                </a:solidFill>
              </a:rPr>
              <a:t>od 1.9.2024 do 31.1.2025 </a:t>
            </a:r>
            <a:r>
              <a:rPr lang="sk-SK" sz="1650" dirty="0">
                <a:solidFill>
                  <a:srgbClr val="7D7D7D"/>
                </a:solidFill>
              </a:rPr>
              <a:t>a ktoré budú načerpané do </a:t>
            </a:r>
            <a:r>
              <a:rPr lang="sk-SK" sz="1650" dirty="0" smtClean="0">
                <a:solidFill>
                  <a:srgbClr val="7D7D7D"/>
                </a:solidFill>
              </a:rPr>
              <a:t>28.2.2025. </a:t>
            </a:r>
            <a:r>
              <a:rPr lang="sk-SK" sz="1650" dirty="0">
                <a:solidFill>
                  <a:srgbClr val="7D7D7D"/>
                </a:solidFill>
              </a:rPr>
              <a:t>Banka bonus vyplatí, ak sú splnené podmienky pre jeho získanie, do 5 dní od čerpania Hypotéky, pripísaním príslušnej čiastky na klientov Osobný účet vedený </a:t>
            </a:r>
            <a:r>
              <a:rPr lang="sk-SK" sz="1650" dirty="0" smtClean="0">
                <a:solidFill>
                  <a:srgbClr val="7D7D7D"/>
                </a:solidFill>
              </a:rPr>
              <a:t>Bankou. Zároveň </a:t>
            </a:r>
            <a:r>
              <a:rPr lang="sk-SK" sz="1650" dirty="0" smtClean="0"/>
              <a:t> </a:t>
            </a:r>
            <a:r>
              <a:rPr lang="sk-SK" sz="1650" dirty="0">
                <a:solidFill>
                  <a:srgbClr val="7D7D7D"/>
                </a:solidFill>
              </a:rPr>
              <a:t>Klient udelil banke súhlas so spracovaním osobných údajov na marketingové účely a tento súhlas je platný v čase podpisu úverovej zmluvy a v čase čerpania Hypotéky. </a:t>
            </a:r>
          </a:p>
          <a:p>
            <a:pPr marL="342704" lvl="1" indent="-342704" algn="just">
              <a:lnSpc>
                <a:spcPct val="150000"/>
              </a:lnSpc>
              <a:spcBef>
                <a:spcPts val="0"/>
              </a:spcBef>
              <a:buClr>
                <a:schemeClr val="accent3"/>
              </a:buClr>
              <a:buFont typeface="Wingdings" pitchFamily="2" charset="2"/>
              <a:buChar char="q"/>
            </a:pPr>
            <a:endParaRPr lang="sk-SK" sz="1800" dirty="0">
              <a:solidFill>
                <a:srgbClr val="7D7D7D"/>
              </a:solidFill>
            </a:endParaRPr>
          </a:p>
          <a:p>
            <a:pPr marL="342704" lvl="1" indent="-342704" algn="just">
              <a:lnSpc>
                <a:spcPct val="150000"/>
              </a:lnSpc>
              <a:spcBef>
                <a:spcPts val="0"/>
              </a:spcBef>
              <a:buClr>
                <a:schemeClr val="accent3"/>
              </a:buClr>
              <a:buFont typeface="Wingdings" pitchFamily="2" charset="2"/>
              <a:buChar char="q"/>
            </a:pPr>
            <a:endParaRPr lang="sk-SK" sz="1700" dirty="0" smtClean="0">
              <a:solidFill>
                <a:srgbClr val="7D7D7D"/>
              </a:solidFill>
            </a:endParaRPr>
          </a:p>
          <a:p>
            <a:pPr marL="0" lvl="1" indent="0" algn="just">
              <a:lnSpc>
                <a:spcPct val="150000"/>
              </a:lnSpc>
              <a:spcBef>
                <a:spcPts val="0"/>
              </a:spcBef>
              <a:buClr>
                <a:schemeClr val="accent3"/>
              </a:buClr>
            </a:pPr>
            <a:endParaRPr lang="sk-SK" sz="1700" dirty="0" smtClean="0">
              <a:solidFill>
                <a:srgbClr val="7D7D7D"/>
              </a:solidFill>
            </a:endParaRPr>
          </a:p>
          <a:p>
            <a:pPr marL="342704" lvl="1" indent="-342704" algn="just">
              <a:lnSpc>
                <a:spcPct val="150000"/>
              </a:lnSpc>
              <a:spcBef>
                <a:spcPts val="0"/>
              </a:spcBef>
              <a:buClr>
                <a:schemeClr val="accent3"/>
              </a:buClr>
              <a:buFont typeface="Wingdings" pitchFamily="2" charset="2"/>
              <a:buChar char="q"/>
            </a:pPr>
            <a:endParaRPr lang="sk-SK" sz="1600" dirty="0" smtClean="0">
              <a:solidFill>
                <a:srgbClr val="7D7D7D"/>
              </a:solidFill>
            </a:endParaRPr>
          </a:p>
          <a:p>
            <a:pPr marL="342704" lvl="1" indent="-342704" algn="just">
              <a:lnSpc>
                <a:spcPct val="150000"/>
              </a:lnSpc>
              <a:spcBef>
                <a:spcPts val="0"/>
              </a:spcBef>
              <a:buClr>
                <a:schemeClr val="accent3"/>
              </a:buClr>
              <a:buFont typeface="Wingdings" pitchFamily="2" charset="2"/>
              <a:buChar char="q"/>
            </a:pPr>
            <a:endParaRPr lang="sk-SK" sz="1600" dirty="0">
              <a:solidFill>
                <a:srgbClr val="7D7D7D"/>
              </a:solidFill>
            </a:endParaRPr>
          </a:p>
        </p:txBody>
      </p:sp>
    </p:spTree>
    <p:extLst>
      <p:ext uri="{BB962C8B-B14F-4D97-AF65-F5344CB8AC3E}">
        <p14:creationId xmlns:p14="http://schemas.microsoft.com/office/powerpoint/2010/main" val="13382757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7560840" cy="648072"/>
          </a:xfrm>
        </p:spPr>
        <p:txBody>
          <a:bodyPr/>
          <a:lstStyle/>
          <a:p>
            <a:r>
              <a:rPr lang="sk-SK" sz="2400" dirty="0"/>
              <a:t>Prenos úveru (refinancovanie)</a:t>
            </a:r>
          </a:p>
        </p:txBody>
      </p:sp>
      <p:sp>
        <p:nvSpPr>
          <p:cNvPr id="8" name="Zástupný symbol čísla snímky 7"/>
          <p:cNvSpPr>
            <a:spLocks noGrp="1"/>
          </p:cNvSpPr>
          <p:nvPr>
            <p:ph type="sldNum" sz="quarter" idx="15"/>
          </p:nvPr>
        </p:nvSpPr>
        <p:spPr/>
        <p:txBody>
          <a:bodyPr/>
          <a:lstStyle/>
          <a:p>
            <a:fld id="{6B7719EF-B0F4-4E1D-8160-3C9517835573}" type="slidenum">
              <a:rPr lang="sk-SK" smtClean="0"/>
              <a:pPr/>
              <a:t>11</a:t>
            </a:fld>
            <a:endParaRPr lang="sk-SK" dirty="0"/>
          </a:p>
        </p:txBody>
      </p:sp>
      <p:sp>
        <p:nvSpPr>
          <p:cNvPr id="10" name="Zástupný symbol textu 5"/>
          <p:cNvSpPr>
            <a:spLocks noGrp="1"/>
          </p:cNvSpPr>
          <p:nvPr>
            <p:ph type="body" sz="quarter" idx="13"/>
          </p:nvPr>
        </p:nvSpPr>
        <p:spPr>
          <a:xfrm>
            <a:off x="594172" y="1116335"/>
            <a:ext cx="9649062" cy="5976664"/>
          </a:xfrm>
        </p:spPr>
        <p:txBody>
          <a:bodyPr>
            <a:noAutofit/>
          </a:bodyPr>
          <a:lstStyle/>
          <a:p>
            <a:pPr marL="342704" lvl="1" indent="-342704" algn="just">
              <a:lnSpc>
                <a:spcPct val="150000"/>
              </a:lnSpc>
              <a:spcBef>
                <a:spcPts val="0"/>
              </a:spcBef>
              <a:buClr>
                <a:schemeClr val="accent3"/>
              </a:buClr>
              <a:buFont typeface="Wingdings" pitchFamily="2" charset="2"/>
              <a:buChar char="q"/>
            </a:pPr>
            <a:r>
              <a:rPr lang="sk-SK" sz="1700" dirty="0" smtClean="0">
                <a:solidFill>
                  <a:srgbClr val="7D7D7D"/>
                </a:solidFill>
              </a:rPr>
              <a:t>Pokiaľ </a:t>
            </a:r>
            <a:r>
              <a:rPr lang="sk-SK" sz="1700" dirty="0">
                <a:solidFill>
                  <a:srgbClr val="7D7D7D"/>
                </a:solidFill>
              </a:rPr>
              <a:t>Banka poskytne klientovi </a:t>
            </a:r>
            <a:r>
              <a:rPr lang="sk-SK" sz="1700" dirty="0" smtClean="0">
                <a:solidFill>
                  <a:srgbClr val="7D7D7D"/>
                </a:solidFill>
              </a:rPr>
              <a:t>bonus, </a:t>
            </a:r>
            <a:r>
              <a:rPr lang="sk-SK" sz="1700" dirty="0">
                <a:solidFill>
                  <a:srgbClr val="7D7D7D"/>
                </a:solidFill>
              </a:rPr>
              <a:t>Klient bude povinný tento vyplatený bonus banke vrátiť len v prípade, ak predčasne splatí úver počas prvej doby fixácie a nepôjde o predčasné splatenie úveru v súvislosti s uplynutím doby fixácie. V prípade čiastočného splatenia úveru (mimoriadnej splátky) vrátenie bonusu nebudeme </a:t>
            </a:r>
            <a:r>
              <a:rPr lang="sk-SK" sz="1700" dirty="0" smtClean="0">
                <a:solidFill>
                  <a:srgbClr val="7D7D7D"/>
                </a:solidFill>
              </a:rPr>
              <a:t>vyžadovať. O </a:t>
            </a:r>
            <a:r>
              <a:rPr lang="sk-SK" sz="1700" dirty="0">
                <a:solidFill>
                  <a:srgbClr val="7D7D7D"/>
                </a:solidFill>
              </a:rPr>
              <a:t>tejto skutočnosti bude informovaný aj príslušným ustanovením v úverovej zmluve a aj v rámci dokumentu vyčíslenia zostatku úveru po podaní žiadosti o predčasné splatenie úveru.</a:t>
            </a:r>
          </a:p>
          <a:p>
            <a:pPr marL="1105860"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V</a:t>
            </a:r>
            <a:r>
              <a:rPr lang="sk-SK" sz="1700" dirty="0" smtClean="0">
                <a:solidFill>
                  <a:srgbClr val="7D7D7D"/>
                </a:solidFill>
              </a:rPr>
              <a:t>rátenie </a:t>
            </a:r>
            <a:r>
              <a:rPr lang="sk-SK" sz="1700" dirty="0">
                <a:solidFill>
                  <a:srgbClr val="7D7D7D"/>
                </a:solidFill>
              </a:rPr>
              <a:t>poskytnutého bonusu bude splatné v deň požadovanej realizácie mimoriadnej splátky, klient musí zabezpečiť dostatok prostriedkov na svojom inkasnom </a:t>
            </a:r>
            <a:r>
              <a:rPr lang="sk-SK" sz="1700" dirty="0" smtClean="0">
                <a:solidFill>
                  <a:srgbClr val="7D7D7D"/>
                </a:solidFill>
              </a:rPr>
              <a:t>účte.</a:t>
            </a:r>
            <a:endParaRPr lang="sk-SK" sz="1700" dirty="0">
              <a:solidFill>
                <a:srgbClr val="7D7D7D"/>
              </a:solidFill>
            </a:endParaRPr>
          </a:p>
          <a:p>
            <a:pPr marL="1105860"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P</a:t>
            </a:r>
            <a:r>
              <a:rPr lang="sk-SK" sz="1700" dirty="0" smtClean="0">
                <a:solidFill>
                  <a:srgbClr val="7D7D7D"/>
                </a:solidFill>
              </a:rPr>
              <a:t>re </a:t>
            </a:r>
            <a:r>
              <a:rPr lang="sk-SK" sz="1700" dirty="0">
                <a:solidFill>
                  <a:srgbClr val="7D7D7D"/>
                </a:solidFill>
              </a:rPr>
              <a:t>klientov, ktorí majú podpísanú úverovú zmluvu od 1.10.2021 s uvedením informácie o povinnosti vrátiť vyplatený bonus aj v prípade čiastočného predčasného splatenia, </a:t>
            </a:r>
            <a:r>
              <a:rPr lang="sk-SK" sz="1700" dirty="0" smtClean="0">
                <a:solidFill>
                  <a:srgbClr val="7D7D7D"/>
                </a:solidFill>
              </a:rPr>
              <a:t>banka </a:t>
            </a:r>
            <a:r>
              <a:rPr lang="sk-SK" sz="1700" dirty="0">
                <a:solidFill>
                  <a:srgbClr val="7D7D7D"/>
                </a:solidFill>
              </a:rPr>
              <a:t>bude vyžadovať vrátenie vyplateného bonusu len v prípade celkového predčasného splatenia úveru. V prípade čiastočného splatenia úveru (mimoriadnej splátky) si vrátenie bonusu nebudeme uplatňovať.</a:t>
            </a:r>
          </a:p>
        </p:txBody>
      </p:sp>
    </p:spTree>
    <p:extLst>
      <p:ext uri="{BB962C8B-B14F-4D97-AF65-F5344CB8AC3E}">
        <p14:creationId xmlns:p14="http://schemas.microsoft.com/office/powerpoint/2010/main" val="4107594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94172" y="108223"/>
            <a:ext cx="6858948" cy="741114"/>
          </a:xfrm>
        </p:spPr>
        <p:txBody>
          <a:bodyPr/>
          <a:lstStyle/>
          <a:p>
            <a:r>
              <a:rPr lang="sk-SK" sz="2400" dirty="0"/>
              <a:t>Prenos úveru (refinancovanie) a doklady</a:t>
            </a:r>
            <a:endParaRPr lang="sk-SK" sz="2400" b="0" dirty="0">
              <a:solidFill>
                <a:schemeClr val="tx1">
                  <a:lumMod val="50000"/>
                  <a:lumOff val="50000"/>
                </a:schemeClr>
              </a:solidFill>
            </a:endParaRPr>
          </a:p>
        </p:txBody>
      </p:sp>
      <p:sp>
        <p:nvSpPr>
          <p:cNvPr id="4" name="Obdĺžnik 3"/>
          <p:cNvSpPr/>
          <p:nvPr/>
        </p:nvSpPr>
        <p:spPr>
          <a:xfrm>
            <a:off x="450156" y="1070415"/>
            <a:ext cx="9937104" cy="5644622"/>
          </a:xfrm>
          <a:prstGeom prst="rect">
            <a:avLst/>
          </a:prstGeom>
        </p:spPr>
        <p:txBody>
          <a:bodyPr wrap="square">
            <a:spAutoFit/>
          </a:bodyPr>
          <a:lstStyle/>
          <a:p>
            <a:pPr marL="0" lvl="1">
              <a:spcBef>
                <a:spcPct val="35000"/>
              </a:spcBef>
              <a:spcAft>
                <a:spcPct val="10000"/>
              </a:spcAft>
              <a:buClr>
                <a:srgbClr val="8DC02F"/>
              </a:buClr>
              <a:buSzPct val="100000"/>
              <a:tabLst>
                <a:tab pos="895350" algn="l"/>
              </a:tabLst>
            </a:pPr>
            <a:r>
              <a:rPr lang="sk-SK" sz="1700" b="1" dirty="0">
                <a:solidFill>
                  <a:prstClr val="black">
                    <a:lumMod val="50000"/>
                    <a:lumOff val="50000"/>
                  </a:prstClr>
                </a:solidFill>
                <a:latin typeface="Tahoma" pitchFamily="34" charset="0"/>
                <a:ea typeface="Tahoma" pitchFamily="34" charset="0"/>
                <a:cs typeface="Tahoma" pitchFamily="34" charset="0"/>
              </a:rPr>
              <a:t>Požadované doklady k žiadosti:</a:t>
            </a:r>
          </a:p>
          <a:p>
            <a:pPr marL="342704" lvl="1" indent="-342704" algn="just">
              <a:lnSpc>
                <a:spcPct val="150000"/>
              </a:lnSpc>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Doklady totožnosti všetkých pristupujúcich osôb</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smtClean="0">
                <a:solidFill>
                  <a:srgbClr val="7D7D7D"/>
                </a:solidFill>
                <a:latin typeface="Tahoma" pitchFamily="34" charset="0"/>
                <a:cs typeface="Tahoma" pitchFamily="34" charset="0"/>
              </a:rPr>
              <a:t>Pôvodné úverové zmluvy </a:t>
            </a:r>
            <a:r>
              <a:rPr lang="sk-SK" sz="1700" dirty="0">
                <a:solidFill>
                  <a:srgbClr val="7D7D7D"/>
                </a:solidFill>
                <a:latin typeface="Tahoma" pitchFamily="34" charset="0"/>
                <a:cs typeface="Tahoma" pitchFamily="34" charset="0"/>
              </a:rPr>
              <a:t>(ÚZ) vrátane Dodatkov </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smtClean="0">
                <a:solidFill>
                  <a:srgbClr val="7D7D7D"/>
                </a:solidFill>
                <a:latin typeface="Tahoma" pitchFamily="34" charset="0"/>
                <a:cs typeface="Tahoma" pitchFamily="34" charset="0"/>
              </a:rPr>
              <a:t>Pôvodné záložné zmluvy (</a:t>
            </a:r>
            <a:r>
              <a:rPr lang="sk-SK" sz="1700" dirty="0">
                <a:solidFill>
                  <a:srgbClr val="7D7D7D"/>
                </a:solidFill>
                <a:latin typeface="Tahoma" pitchFamily="34" charset="0"/>
                <a:cs typeface="Tahoma" pitchFamily="34" charset="0"/>
              </a:rPr>
              <a:t>ZZ) vrátane Dodatkov</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Ocenenie nehnuteľnosti</a:t>
            </a:r>
            <a:r>
              <a:rPr lang="sk-SK" sz="1700" dirty="0" smtClean="0">
                <a:solidFill>
                  <a:srgbClr val="7D7D7D"/>
                </a:solidFill>
                <a:latin typeface="Tahoma" pitchFamily="34" charset="0"/>
                <a:cs typeface="Tahoma" pitchFamily="34" charset="0"/>
              </a:rPr>
              <a:t>:</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endParaRPr lang="sk-SK" sz="500" dirty="0">
              <a:solidFill>
                <a:srgbClr val="7D7D7D"/>
              </a:solidFill>
              <a:latin typeface="Tahoma" pitchFamily="34" charset="0"/>
              <a:cs typeface="Tahoma" pitchFamily="34" charset="0"/>
            </a:endParaRPr>
          </a:p>
          <a:p>
            <a:pPr marL="1105860" lvl="1" indent="-342704" algn="just">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Znalecký posudok nie starší ako z roku </a:t>
            </a:r>
            <a:r>
              <a:rPr lang="sk-SK" sz="1700" dirty="0" smtClean="0">
                <a:solidFill>
                  <a:srgbClr val="7D7D7D"/>
                </a:solidFill>
                <a:latin typeface="Tahoma" pitchFamily="34" charset="0"/>
                <a:cs typeface="Tahoma" pitchFamily="34" charset="0"/>
              </a:rPr>
              <a:t>2014, a </a:t>
            </a:r>
            <a:r>
              <a:rPr lang="sk-SK" sz="1700" dirty="0">
                <a:solidFill>
                  <a:srgbClr val="7D7D7D"/>
                </a:solidFill>
                <a:latin typeface="Tahoma" pitchFamily="34" charset="0"/>
                <a:cs typeface="Tahoma" pitchFamily="34" charset="0"/>
              </a:rPr>
              <a:t>aktuálne fotografie, zachytávajúce aktuálny stav nehnuteľnosti. Pôvodný znalecký posudok je možné akceptovať len v prípade, ak sa stav nehnuteľnosti uvedený v ZP nezmenil a ZP zachytáva aktuálny </a:t>
            </a:r>
            <a:r>
              <a:rPr lang="sk-SK" sz="1700" dirty="0" smtClean="0">
                <a:solidFill>
                  <a:srgbClr val="7D7D7D"/>
                </a:solidFill>
                <a:latin typeface="Tahoma" pitchFamily="34" charset="0"/>
                <a:cs typeface="Tahoma" pitchFamily="34" charset="0"/>
              </a:rPr>
              <a:t>stav. </a:t>
            </a:r>
            <a:r>
              <a:rPr lang="sk-SK" sz="1700" dirty="0">
                <a:solidFill>
                  <a:srgbClr val="7030A0"/>
                </a:solidFill>
                <a:latin typeface="Tahoma" pitchFamily="34" charset="0"/>
                <a:cs typeface="Tahoma" pitchFamily="34" charset="0"/>
              </a:rPr>
              <a:t>V prípade zmeny právneho stavu nehnuteľnosti, predkladá sa aktuálny ZP. ZP musí byť vypracovaný na </a:t>
            </a:r>
            <a:r>
              <a:rPr lang="sk-SK" sz="1700" dirty="0" smtClean="0">
                <a:solidFill>
                  <a:srgbClr val="7030A0"/>
                </a:solidFill>
                <a:latin typeface="Tahoma" pitchFamily="34" charset="0"/>
                <a:cs typeface="Tahoma" pitchFamily="34" charset="0"/>
              </a:rPr>
              <a:t>účely posúdenia </a:t>
            </a:r>
            <a:r>
              <a:rPr lang="sk-SK" sz="1700" dirty="0">
                <a:solidFill>
                  <a:srgbClr val="7030A0"/>
                </a:solidFill>
                <a:latin typeface="Tahoma" pitchFamily="34" charset="0"/>
                <a:cs typeface="Tahoma" pitchFamily="34" charset="0"/>
              </a:rPr>
              <a:t>akceptovateľnosti zabezpečenia úveru a uzatvorenia zmluvy o zriadení záložného </a:t>
            </a:r>
            <a:r>
              <a:rPr lang="sk-SK" sz="1700" dirty="0" smtClean="0">
                <a:solidFill>
                  <a:srgbClr val="7030A0"/>
                </a:solidFill>
                <a:latin typeface="Tahoma" pitchFamily="34" charset="0"/>
                <a:cs typeface="Tahoma" pitchFamily="34" charset="0"/>
              </a:rPr>
              <a:t>práva. </a:t>
            </a:r>
          </a:p>
          <a:p>
            <a:pPr marL="1105860" lvl="1" indent="-342704" algn="just">
              <a:spcAft>
                <a:spcPct val="10000"/>
              </a:spcAft>
              <a:buClr>
                <a:schemeClr val="accent3"/>
              </a:buClr>
              <a:buSzPct val="90000"/>
              <a:buFont typeface="Wingdings" pitchFamily="2" charset="2"/>
              <a:buChar char="q"/>
              <a:tabLst>
                <a:tab pos="895350" algn="l"/>
              </a:tabLst>
            </a:pPr>
            <a:r>
              <a:rPr lang="sk-SK" sz="1700" dirty="0" smtClean="0">
                <a:solidFill>
                  <a:srgbClr val="7D7D7D"/>
                </a:solidFill>
                <a:latin typeface="Tahoma" pitchFamily="34" charset="0"/>
                <a:cs typeface="Tahoma" pitchFamily="34" charset="0"/>
              </a:rPr>
              <a:t>Ohodnotenie </a:t>
            </a:r>
            <a:r>
              <a:rPr lang="sk-SK" sz="1700" dirty="0">
                <a:solidFill>
                  <a:srgbClr val="7D7D7D"/>
                </a:solidFill>
                <a:latin typeface="Tahoma" pitchFamily="34" charset="0"/>
                <a:cs typeface="Tahoma" pitchFamily="34" charset="0"/>
              </a:rPr>
              <a:t>nehnuteľnosti bankovou </a:t>
            </a:r>
            <a:r>
              <a:rPr lang="sk-SK" sz="1700" dirty="0" smtClean="0">
                <a:solidFill>
                  <a:srgbClr val="7D7D7D"/>
                </a:solidFill>
                <a:latin typeface="Tahoma" pitchFamily="34" charset="0"/>
                <a:cs typeface="Tahoma" pitchFamily="34" charset="0"/>
              </a:rPr>
              <a:t>cenou - len </a:t>
            </a:r>
            <a:r>
              <a:rPr lang="sk-SK" sz="1700" dirty="0">
                <a:solidFill>
                  <a:srgbClr val="7D7D7D"/>
                </a:solidFill>
                <a:latin typeface="Tahoma" pitchFamily="34" charset="0"/>
                <a:cs typeface="Tahoma" pitchFamily="34" charset="0"/>
              </a:rPr>
              <a:t>byty </a:t>
            </a:r>
            <a:r>
              <a:rPr lang="sk-SK" sz="1700" dirty="0" smtClean="0">
                <a:solidFill>
                  <a:srgbClr val="7D7D7D"/>
                </a:solidFill>
                <a:latin typeface="Tahoma" pitchFamily="34" charset="0"/>
                <a:cs typeface="Tahoma" pitchFamily="34" charset="0"/>
              </a:rPr>
              <a:t>- </a:t>
            </a:r>
            <a:r>
              <a:rPr lang="sk-SK" sz="1700" dirty="0">
                <a:solidFill>
                  <a:srgbClr val="7D7D7D"/>
                </a:solidFill>
                <a:latin typeface="Tahoma" pitchFamily="34" charset="0"/>
                <a:cs typeface="Tahoma" pitchFamily="34" charset="0"/>
              </a:rPr>
              <a:t>prostredníctvom cenovej mapy vo vybraných lokalitách s povinnosťou predloženia aktuálnych fotografií nehnuteľnosti </a:t>
            </a:r>
            <a:r>
              <a:rPr lang="sk-SK" sz="1700" dirty="0" smtClean="0">
                <a:solidFill>
                  <a:srgbClr val="7D7D7D"/>
                </a:solidFill>
                <a:latin typeface="Tahoma" pitchFamily="34" charset="0"/>
                <a:cs typeface="Tahoma" pitchFamily="34" charset="0"/>
              </a:rPr>
              <a:t>a </a:t>
            </a:r>
            <a:r>
              <a:rPr lang="sk-SK" sz="1700" dirty="0" smtClean="0">
                <a:solidFill>
                  <a:srgbClr val="7030A0"/>
                </a:solidFill>
                <a:latin typeface="Tahoma" pitchFamily="34" charset="0"/>
                <a:cs typeface="Tahoma" pitchFamily="34" charset="0"/>
              </a:rPr>
              <a:t>posledného nadobúdacieho titulu alebo </a:t>
            </a:r>
            <a:r>
              <a:rPr lang="sk-SK" sz="1700" dirty="0">
                <a:solidFill>
                  <a:srgbClr val="7030A0"/>
                </a:solidFill>
                <a:latin typeface="Tahoma" pitchFamily="34" charset="0"/>
                <a:cs typeface="Tahoma" pitchFamily="34" charset="0"/>
              </a:rPr>
              <a:t>ročného zúčtovania nákladov na byt od správcu </a:t>
            </a:r>
            <a:r>
              <a:rPr lang="sk-SK" sz="1700" dirty="0" smtClean="0">
                <a:solidFill>
                  <a:srgbClr val="7030A0"/>
                </a:solidFill>
                <a:latin typeface="Tahoma" pitchFamily="34" charset="0"/>
                <a:cs typeface="Tahoma" pitchFamily="34" charset="0"/>
              </a:rPr>
              <a:t>bytového domu</a:t>
            </a:r>
            <a:r>
              <a:rPr lang="sk-SK" sz="1700" dirty="0">
                <a:solidFill>
                  <a:srgbClr val="7030A0"/>
                </a:solidFill>
                <a:latin typeface="Tahoma" pitchFamily="34" charset="0"/>
                <a:cs typeface="Tahoma" pitchFamily="34" charset="0"/>
              </a:rPr>
              <a:t>. Postačí dokladovať jeden z uvedených dokladov, obidva z nich sú </a:t>
            </a:r>
            <a:r>
              <a:rPr lang="sk-SK" sz="1700" dirty="0" smtClean="0">
                <a:solidFill>
                  <a:srgbClr val="7030A0"/>
                </a:solidFill>
                <a:latin typeface="Tahoma" pitchFamily="34" charset="0"/>
                <a:cs typeface="Tahoma" pitchFamily="34" charset="0"/>
              </a:rPr>
              <a:t>rovnocenné. </a:t>
            </a:r>
            <a:r>
              <a:rPr lang="sk-SK" sz="1700" dirty="0" smtClean="0">
                <a:solidFill>
                  <a:srgbClr val="7D7D7D"/>
                </a:solidFill>
                <a:latin typeface="Tahoma" pitchFamily="34" charset="0"/>
                <a:cs typeface="Tahoma" pitchFamily="34" charset="0"/>
              </a:rPr>
              <a:t>Bankovou </a:t>
            </a:r>
            <a:r>
              <a:rPr lang="sk-SK" sz="1700" dirty="0">
                <a:solidFill>
                  <a:srgbClr val="7D7D7D"/>
                </a:solidFill>
                <a:latin typeface="Tahoma" pitchFamily="34" charset="0"/>
                <a:cs typeface="Tahoma" pitchFamily="34" charset="0"/>
              </a:rPr>
              <a:t>cenou </a:t>
            </a:r>
            <a:r>
              <a:rPr lang="sk-SK" sz="1700" dirty="0">
                <a:solidFill>
                  <a:srgbClr val="FF0000"/>
                </a:solidFill>
                <a:latin typeface="Tahoma" pitchFamily="34" charset="0"/>
                <a:cs typeface="Tahoma" pitchFamily="34" charset="0"/>
              </a:rPr>
              <a:t>nie je </a:t>
            </a:r>
            <a:r>
              <a:rPr lang="sk-SK" sz="1700" dirty="0">
                <a:solidFill>
                  <a:srgbClr val="7D7D7D"/>
                </a:solidFill>
                <a:latin typeface="Tahoma" pitchFamily="34" charset="0"/>
                <a:cs typeface="Tahoma" pitchFamily="34" charset="0"/>
              </a:rPr>
              <a:t>možné oceniť byt v rodinnom </a:t>
            </a:r>
            <a:r>
              <a:rPr lang="sk-SK" sz="1700" dirty="0" smtClean="0">
                <a:solidFill>
                  <a:srgbClr val="7D7D7D"/>
                </a:solidFill>
                <a:latin typeface="Tahoma" pitchFamily="34" charset="0"/>
                <a:cs typeface="Tahoma" pitchFamily="34" charset="0"/>
              </a:rPr>
              <a:t>dome, </a:t>
            </a:r>
            <a:r>
              <a:rPr lang="sk-SK" sz="1700" dirty="0" smtClean="0">
                <a:solidFill>
                  <a:srgbClr val="FF0000"/>
                </a:solidFill>
                <a:latin typeface="Tahoma" pitchFamily="34" charset="0"/>
                <a:cs typeface="Tahoma" pitchFamily="34" charset="0"/>
              </a:rPr>
              <a:t>vždy sa oceňuje podľa ZP</a:t>
            </a:r>
            <a:r>
              <a:rPr lang="sk-SK" sz="1700" dirty="0" smtClean="0">
                <a:solidFill>
                  <a:srgbClr val="7D7D7D"/>
                </a:solidFill>
                <a:latin typeface="Tahoma" pitchFamily="34" charset="0"/>
                <a:cs typeface="Tahoma" pitchFamily="34" charset="0"/>
              </a:rPr>
              <a:t>. </a:t>
            </a:r>
            <a:r>
              <a:rPr lang="sk-SK" sz="1700" dirty="0">
                <a:solidFill>
                  <a:srgbClr val="7D7D7D"/>
                </a:solidFill>
                <a:latin typeface="Tahoma" pitchFamily="34" charset="0"/>
                <a:cs typeface="Tahoma" pitchFamily="34" charset="0"/>
              </a:rPr>
              <a:t>Bankovou cenou </a:t>
            </a:r>
            <a:r>
              <a:rPr lang="sk-SK" sz="1700" dirty="0" smtClean="0">
                <a:solidFill>
                  <a:srgbClr val="7D7D7D"/>
                </a:solidFill>
                <a:latin typeface="Tahoma" pitchFamily="34" charset="0"/>
                <a:cs typeface="Tahoma" pitchFamily="34" charset="0"/>
              </a:rPr>
              <a:t>je </a:t>
            </a:r>
            <a:r>
              <a:rPr lang="sk-SK" sz="1700" dirty="0">
                <a:solidFill>
                  <a:srgbClr val="7D7D7D"/>
                </a:solidFill>
                <a:latin typeface="Tahoma" pitchFamily="34" charset="0"/>
                <a:cs typeface="Tahoma" pitchFamily="34" charset="0"/>
              </a:rPr>
              <a:t>možné </a:t>
            </a:r>
            <a:r>
              <a:rPr lang="sk-SK" sz="1700" dirty="0" smtClean="0">
                <a:solidFill>
                  <a:srgbClr val="7D7D7D"/>
                </a:solidFill>
                <a:latin typeface="Tahoma" pitchFamily="34" charset="0"/>
                <a:cs typeface="Tahoma" pitchFamily="34" charset="0"/>
              </a:rPr>
              <a:t>oceniť skolaudované byty </a:t>
            </a:r>
            <a:r>
              <a:rPr lang="sk-SK" sz="1700" dirty="0">
                <a:solidFill>
                  <a:srgbClr val="7D7D7D"/>
                </a:solidFill>
                <a:latin typeface="Tahoma" pitchFamily="34" charset="0"/>
                <a:cs typeface="Tahoma" pitchFamily="34" charset="0"/>
              </a:rPr>
              <a:t>vo vybraných mestách</a:t>
            </a:r>
            <a:r>
              <a:rPr lang="sk-SK" sz="1700" dirty="0" smtClean="0">
                <a:solidFill>
                  <a:srgbClr val="7D7D7D"/>
                </a:solidFill>
                <a:latin typeface="Tahoma" pitchFamily="34" charset="0"/>
                <a:cs typeface="Tahoma" pitchFamily="34" charset="0"/>
              </a:rPr>
              <a:t>.</a:t>
            </a:r>
          </a:p>
        </p:txBody>
      </p:sp>
      <p:sp>
        <p:nvSpPr>
          <p:cNvPr id="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12</a:t>
            </a:fld>
            <a:endParaRPr lang="sk-SK" sz="1250" dirty="0">
              <a:solidFill>
                <a:prstClr val="white"/>
              </a:solidFill>
            </a:endParaRPr>
          </a:p>
        </p:txBody>
      </p:sp>
    </p:spTree>
    <p:extLst>
      <p:ext uri="{BB962C8B-B14F-4D97-AF65-F5344CB8AC3E}">
        <p14:creationId xmlns:p14="http://schemas.microsoft.com/office/powerpoint/2010/main" val="32070272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238068"/>
            <a:ext cx="6858948" cy="741114"/>
          </a:xfrm>
        </p:spPr>
        <p:txBody>
          <a:bodyPr/>
          <a:lstStyle/>
          <a:p>
            <a:r>
              <a:rPr lang="sk-SK" sz="2400" dirty="0"/>
              <a:t>Prenos úveru (refinancovanie</a:t>
            </a:r>
            <a:r>
              <a:rPr lang="sk-SK" sz="2400" dirty="0" smtClean="0"/>
              <a:t>) a doklady</a:t>
            </a:r>
            <a:endParaRPr lang="sk-SK" sz="2400" b="0" dirty="0">
              <a:solidFill>
                <a:schemeClr val="tx1">
                  <a:lumMod val="50000"/>
                  <a:lumOff val="50000"/>
                </a:schemeClr>
              </a:solidFill>
            </a:endParaRPr>
          </a:p>
        </p:txBody>
      </p:sp>
      <p:sp>
        <p:nvSpPr>
          <p:cNvPr id="4" name="Obdĺžnik 3"/>
          <p:cNvSpPr/>
          <p:nvPr/>
        </p:nvSpPr>
        <p:spPr>
          <a:xfrm>
            <a:off x="522164" y="1188343"/>
            <a:ext cx="9937104" cy="6279411"/>
          </a:xfrm>
          <a:prstGeom prst="rect">
            <a:avLst/>
          </a:prstGeom>
        </p:spPr>
        <p:txBody>
          <a:bodyPr wrap="square">
            <a:spAutoFit/>
          </a:bodyPr>
          <a:lstStyle/>
          <a:p>
            <a:pPr marL="0" lvl="1">
              <a:spcBef>
                <a:spcPct val="35000"/>
              </a:spcBef>
              <a:spcAft>
                <a:spcPct val="10000"/>
              </a:spcAft>
              <a:buClr>
                <a:srgbClr val="8DC02F"/>
              </a:buClr>
              <a:buSzPct val="100000"/>
              <a:tabLst>
                <a:tab pos="895350" algn="l"/>
              </a:tabLst>
            </a:pPr>
            <a:r>
              <a:rPr lang="sk-SK" sz="1700" b="1" dirty="0" smtClean="0">
                <a:solidFill>
                  <a:prstClr val="black">
                    <a:lumMod val="50000"/>
                    <a:lumOff val="50000"/>
                  </a:prstClr>
                </a:solidFill>
                <a:latin typeface="Tahoma" pitchFamily="34" charset="0"/>
                <a:ea typeface="Tahoma" pitchFamily="34" charset="0"/>
                <a:cs typeface="Tahoma" pitchFamily="34" charset="0"/>
              </a:rPr>
              <a:t>Požadované </a:t>
            </a:r>
            <a:r>
              <a:rPr lang="sk-SK" sz="1700" b="1" dirty="0">
                <a:solidFill>
                  <a:prstClr val="black">
                    <a:lumMod val="50000"/>
                    <a:lumOff val="50000"/>
                  </a:prstClr>
                </a:solidFill>
                <a:latin typeface="Tahoma" pitchFamily="34" charset="0"/>
                <a:ea typeface="Tahoma" pitchFamily="34" charset="0"/>
                <a:cs typeface="Tahoma" pitchFamily="34" charset="0"/>
              </a:rPr>
              <a:t>doklady k čerpaniu:</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Doklady k zápisu záložného práva,  doklady k poisteniu </a:t>
            </a:r>
            <a:r>
              <a:rPr lang="sk-SK" sz="1700" dirty="0" smtClean="0">
                <a:solidFill>
                  <a:srgbClr val="7D7D7D"/>
                </a:solidFill>
                <a:latin typeface="Tahoma" pitchFamily="34" charset="0"/>
                <a:cs typeface="Tahoma" pitchFamily="34" charset="0"/>
              </a:rPr>
              <a:t>nehnuteľnosti.</a:t>
            </a:r>
            <a:endParaRPr lang="sk-SK" sz="1700" dirty="0">
              <a:solidFill>
                <a:srgbClr val="7D7D7D"/>
              </a:solidFill>
              <a:latin typeface="Tahoma" pitchFamily="34" charset="0"/>
              <a:cs typeface="Tahoma" pitchFamily="34" charset="0"/>
            </a:endParaRP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Vyčíslenie zostatku vyplácaných úverov: </a:t>
            </a:r>
            <a:r>
              <a:rPr lang="sk-SK" sz="1700" dirty="0" smtClean="0">
                <a:solidFill>
                  <a:srgbClr val="7D7D7D"/>
                </a:solidFill>
                <a:latin typeface="Tahoma" pitchFamily="34" charset="0"/>
                <a:cs typeface="Tahoma" pitchFamily="34" charset="0"/>
              </a:rPr>
              <a:t>hypoték s </a:t>
            </a:r>
            <a:r>
              <a:rPr lang="sk-SK" sz="1700" dirty="0">
                <a:solidFill>
                  <a:srgbClr val="7D7D7D"/>
                </a:solidFill>
                <a:latin typeface="Tahoma" pitchFamily="34" charset="0"/>
                <a:cs typeface="Tahoma" pitchFamily="34" charset="0"/>
              </a:rPr>
              <a:t>uvedením čísla účtu v pôvodnej banke, kam majú byť zaslané finančné prostriedky určené na splatenie </a:t>
            </a:r>
            <a:r>
              <a:rPr lang="sk-SK" sz="1700" dirty="0" smtClean="0">
                <a:solidFill>
                  <a:srgbClr val="7D7D7D"/>
                </a:solidFill>
                <a:latin typeface="Tahoma" pitchFamily="34" charset="0"/>
                <a:cs typeface="Tahoma" pitchFamily="34" charset="0"/>
              </a:rPr>
              <a:t>úverov.</a:t>
            </a:r>
            <a:r>
              <a:rPr lang="sk-SK" sz="1700" dirty="0">
                <a:solidFill>
                  <a:prstClr val="black">
                    <a:lumMod val="50000"/>
                    <a:lumOff val="50000"/>
                  </a:prstClr>
                </a:solidFill>
                <a:latin typeface="Tahoma" pitchFamily="34" charset="0"/>
                <a:ea typeface="Tahoma" pitchFamily="34" charset="0"/>
                <a:cs typeface="Tahoma" pitchFamily="34" charset="0"/>
              </a:rPr>
              <a:t>	</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V prípade že </a:t>
            </a:r>
            <a:r>
              <a:rPr lang="sk-SK" sz="1700" dirty="0" smtClean="0">
                <a:solidFill>
                  <a:srgbClr val="7D7D7D"/>
                </a:solidFill>
                <a:latin typeface="Tahoma" pitchFamily="34" charset="0"/>
                <a:cs typeface="Tahoma" pitchFamily="34" charset="0"/>
              </a:rPr>
              <a:t>nehnuteľnosti, </a:t>
            </a:r>
            <a:r>
              <a:rPr lang="sk-SK" sz="1700" dirty="0">
                <a:solidFill>
                  <a:srgbClr val="7D7D7D"/>
                </a:solidFill>
                <a:latin typeface="Tahoma" pitchFamily="34" charset="0"/>
                <a:cs typeface="Tahoma" pitchFamily="34" charset="0"/>
              </a:rPr>
              <a:t>ktorej sa týka predmet  účelu úveru </a:t>
            </a:r>
            <a:r>
              <a:rPr lang="sk-SK" sz="1700" dirty="0" smtClean="0">
                <a:solidFill>
                  <a:srgbClr val="7D7D7D"/>
                </a:solidFill>
                <a:latin typeface="Tahoma" pitchFamily="34" charset="0"/>
                <a:cs typeface="Tahoma" pitchFamily="34" charset="0"/>
              </a:rPr>
              <a:t>a nie sú zhodné </a:t>
            </a:r>
            <a:r>
              <a:rPr lang="sk-SK" sz="1700" dirty="0">
                <a:solidFill>
                  <a:srgbClr val="7D7D7D"/>
                </a:solidFill>
                <a:latin typeface="Tahoma" pitchFamily="34" charset="0"/>
                <a:cs typeface="Tahoma" pitchFamily="34" charset="0"/>
              </a:rPr>
              <a:t>s </a:t>
            </a:r>
            <a:r>
              <a:rPr lang="sk-SK" sz="1700" dirty="0" smtClean="0">
                <a:solidFill>
                  <a:srgbClr val="7D7D7D"/>
                </a:solidFill>
                <a:latin typeface="Tahoma" pitchFamily="34" charset="0"/>
                <a:cs typeface="Tahoma" pitchFamily="34" charset="0"/>
              </a:rPr>
              <a:t>nehnuteľnosťami ktoré </a:t>
            </a:r>
            <a:r>
              <a:rPr lang="sk-SK" sz="1700" dirty="0">
                <a:solidFill>
                  <a:srgbClr val="7D7D7D"/>
                </a:solidFill>
                <a:latin typeface="Tahoma" pitchFamily="34" charset="0"/>
                <a:cs typeface="Tahoma" pitchFamily="34" charset="0"/>
              </a:rPr>
              <a:t>klient zakladá ( nie </a:t>
            </a:r>
            <a:r>
              <a:rPr lang="sk-SK" sz="1700" dirty="0" smtClean="0">
                <a:solidFill>
                  <a:srgbClr val="7D7D7D"/>
                </a:solidFill>
                <a:latin typeface="Tahoma" pitchFamily="34" charset="0"/>
                <a:cs typeface="Tahoma" pitchFamily="34" charset="0"/>
              </a:rPr>
              <a:t>sú </a:t>
            </a:r>
            <a:r>
              <a:rPr lang="sk-SK" sz="1700" dirty="0">
                <a:solidFill>
                  <a:srgbClr val="7D7D7D"/>
                </a:solidFill>
                <a:latin typeface="Tahoma" pitchFamily="34" charset="0"/>
                <a:cs typeface="Tahoma" pitchFamily="34" charset="0"/>
              </a:rPr>
              <a:t>predmetom záložného práva ), dôkladne </a:t>
            </a:r>
            <a:r>
              <a:rPr lang="sk-SK" sz="1700" dirty="0" smtClean="0">
                <a:solidFill>
                  <a:srgbClr val="7D7D7D"/>
                </a:solidFill>
                <a:latin typeface="Tahoma" pitchFamily="34" charset="0"/>
                <a:cs typeface="Tahoma" pitchFamily="34" charset="0"/>
              </a:rPr>
              <a:t>a </a:t>
            </a:r>
            <a:r>
              <a:rPr lang="sk-SK" sz="1700" dirty="0">
                <a:solidFill>
                  <a:srgbClr val="7D7D7D"/>
                </a:solidFill>
                <a:latin typeface="Tahoma" pitchFamily="34" charset="0"/>
                <a:cs typeface="Tahoma" pitchFamily="34" charset="0"/>
              </a:rPr>
              <a:t>jasne uviesť v žiadosti o </a:t>
            </a:r>
            <a:r>
              <a:rPr lang="sk-SK" sz="1700" dirty="0" smtClean="0">
                <a:solidFill>
                  <a:srgbClr val="7D7D7D"/>
                </a:solidFill>
                <a:latin typeface="Tahoma" pitchFamily="34" charset="0"/>
                <a:cs typeface="Tahoma" pitchFamily="34" charset="0"/>
              </a:rPr>
              <a:t>úver, prípadne na LV  </a:t>
            </a:r>
            <a:r>
              <a:rPr lang="sk-SK" sz="1700" dirty="0">
                <a:solidFill>
                  <a:srgbClr val="7D7D7D"/>
                </a:solidFill>
                <a:latin typeface="Tahoma" pitchFamily="34" charset="0"/>
                <a:cs typeface="Tahoma" pitchFamily="34" charset="0"/>
              </a:rPr>
              <a:t>a  upozorniť na to pobočku, následne skontrolovať pri podpise úverovej a záložnej </a:t>
            </a:r>
            <a:r>
              <a:rPr lang="sk-SK" sz="1700" dirty="0" smtClean="0">
                <a:solidFill>
                  <a:srgbClr val="7D7D7D"/>
                </a:solidFill>
                <a:latin typeface="Tahoma" pitchFamily="34" charset="0"/>
                <a:cs typeface="Tahoma" pitchFamily="34" charset="0"/>
              </a:rPr>
              <a:t>zmluve.</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u="sng" dirty="0" smtClean="0">
                <a:solidFill>
                  <a:srgbClr val="7D7D7D"/>
                </a:solidFill>
                <a:latin typeface="Tahoma" pitchFamily="34" charset="0"/>
                <a:cs typeface="Tahoma" pitchFamily="34" charset="0"/>
              </a:rPr>
              <a:t>Hypotéky </a:t>
            </a:r>
            <a:r>
              <a:rPr lang="sk-SK" sz="1700" u="sng" dirty="0">
                <a:solidFill>
                  <a:srgbClr val="7D7D7D"/>
                </a:solidFill>
                <a:latin typeface="Tahoma" pitchFamily="34" charset="0"/>
                <a:cs typeface="Tahoma" pitchFamily="34" charset="0"/>
              </a:rPr>
              <a:t>poskytované procesom prenosu </a:t>
            </a:r>
            <a:r>
              <a:rPr lang="sk-SK" sz="1700" u="sng" dirty="0">
                <a:solidFill>
                  <a:srgbClr val="FF0000"/>
                </a:solidFill>
                <a:latin typeface="Tahoma" pitchFamily="34" charset="0"/>
                <a:cs typeface="Tahoma" pitchFamily="34" charset="0"/>
              </a:rPr>
              <a:t>sú čerpané jednorázovo</a:t>
            </a:r>
            <a:r>
              <a:rPr lang="sk-SK" sz="1700" dirty="0">
                <a:solidFill>
                  <a:srgbClr val="7D7D7D"/>
                </a:solidFill>
                <a:latin typeface="Tahoma" pitchFamily="34" charset="0"/>
                <a:cs typeface="Tahoma" pitchFamily="34" charset="0"/>
              </a:rPr>
              <a:t>. </a:t>
            </a:r>
            <a:r>
              <a:rPr lang="sk-SK" sz="1700" dirty="0" smtClean="0">
                <a:solidFill>
                  <a:srgbClr val="7D7D7D"/>
                </a:solidFill>
                <a:latin typeface="Tahoma" pitchFamily="34" charset="0"/>
                <a:cs typeface="Tahoma" pitchFamily="34" charset="0"/>
              </a:rPr>
              <a:t>Klient </a:t>
            </a:r>
            <a:r>
              <a:rPr lang="sk-SK" sz="1700" dirty="0">
                <a:solidFill>
                  <a:srgbClr val="7D7D7D"/>
                </a:solidFill>
                <a:latin typeface="Tahoma" pitchFamily="34" charset="0"/>
                <a:cs typeface="Tahoma" pitchFamily="34" charset="0"/>
              </a:rPr>
              <a:t>k čerpaniu musí predložiť všetky vyčíslenia k vyplácaným hypotékam a prostriedky na ich splatenie budú čerpané naraz</a:t>
            </a:r>
            <a:r>
              <a:rPr lang="sk-SK" sz="1700" dirty="0" smtClean="0">
                <a:solidFill>
                  <a:srgbClr val="7D7D7D"/>
                </a:solidFill>
                <a:latin typeface="Tahoma" pitchFamily="34" charset="0"/>
                <a:cs typeface="Tahoma" pitchFamily="34" charset="0"/>
              </a:rPr>
              <a:t>.</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smtClean="0">
                <a:solidFill>
                  <a:srgbClr val="7D7D7D"/>
                </a:solidFill>
                <a:latin typeface="Tahoma" pitchFamily="34" charset="0"/>
                <a:cs typeface="Tahoma" pitchFamily="34" charset="0"/>
              </a:rPr>
              <a:t>V tomto procese </a:t>
            </a:r>
            <a:r>
              <a:rPr lang="sk-SK" sz="1700" dirty="0" smtClean="0">
                <a:solidFill>
                  <a:srgbClr val="FF0000"/>
                </a:solidFill>
                <a:latin typeface="Tahoma" pitchFamily="34" charset="0"/>
                <a:cs typeface="Tahoma" pitchFamily="34" charset="0"/>
              </a:rPr>
              <a:t>nie je možné poskytnúť žiadnu výnimku.</a:t>
            </a:r>
          </a:p>
          <a:p>
            <a:pPr marL="0"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Čerpanie </a:t>
            </a:r>
            <a:r>
              <a:rPr lang="sk-SK" sz="1700" dirty="0" smtClean="0">
                <a:solidFill>
                  <a:srgbClr val="7D7D7D"/>
                </a:solidFill>
                <a:latin typeface="Tahoma" pitchFamily="34" charset="0"/>
                <a:cs typeface="Tahoma" pitchFamily="34" charset="0"/>
              </a:rPr>
              <a:t>úveru </a:t>
            </a:r>
            <a:r>
              <a:rPr lang="sk-SK" sz="1700" dirty="0">
                <a:solidFill>
                  <a:srgbClr val="7D7D7D"/>
                </a:solidFill>
                <a:latin typeface="Tahoma" pitchFamily="34" charset="0"/>
                <a:cs typeface="Tahoma" pitchFamily="34" charset="0"/>
              </a:rPr>
              <a:t>musí byť uskutočnené do 6 mesiacov od podpisu úverovej </a:t>
            </a:r>
            <a:r>
              <a:rPr lang="sk-SK" sz="1700" dirty="0" smtClean="0">
                <a:solidFill>
                  <a:srgbClr val="7D7D7D"/>
                </a:solidFill>
                <a:latin typeface="Tahoma" pitchFamily="34" charset="0"/>
                <a:cs typeface="Tahoma" pitchFamily="34" charset="0"/>
              </a:rPr>
              <a:t>zmluvy.</a:t>
            </a:r>
            <a:endParaRPr lang="sk-SK" sz="1700" dirty="0">
              <a:solidFill>
                <a:srgbClr val="7D7D7D"/>
              </a:solidFill>
              <a:latin typeface="Tahoma" pitchFamily="34" charset="0"/>
              <a:cs typeface="Tahoma" pitchFamily="34" charset="0"/>
            </a:endParaRPr>
          </a:p>
          <a:p>
            <a:pPr marL="0" lvl="1" algn="just">
              <a:lnSpc>
                <a:spcPct val="150000"/>
              </a:lnSpc>
              <a:spcBef>
                <a:spcPct val="35000"/>
              </a:spcBef>
              <a:spcAft>
                <a:spcPct val="10000"/>
              </a:spcAft>
              <a:buClr>
                <a:schemeClr val="accent3"/>
              </a:buClr>
              <a:buSzPct val="90000"/>
              <a:tabLst>
                <a:tab pos="895350" algn="l"/>
              </a:tabLst>
            </a:pPr>
            <a:endParaRPr lang="sk-SK" sz="1700" dirty="0">
              <a:solidFill>
                <a:srgbClr val="7D7D7D"/>
              </a:solidFill>
              <a:latin typeface="Tahoma" pitchFamily="34" charset="0"/>
              <a:cs typeface="Tahoma" pitchFamily="34" charset="0"/>
            </a:endParaRPr>
          </a:p>
        </p:txBody>
      </p:sp>
      <p:sp>
        <p:nvSpPr>
          <p:cNvPr id="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13</a:t>
            </a:fld>
            <a:endParaRPr lang="sk-SK" sz="1250" dirty="0">
              <a:solidFill>
                <a:prstClr val="white"/>
              </a:solidFill>
            </a:endParaRPr>
          </a:p>
        </p:txBody>
      </p:sp>
    </p:spTree>
    <p:extLst>
      <p:ext uri="{BB962C8B-B14F-4D97-AF65-F5344CB8AC3E}">
        <p14:creationId xmlns:p14="http://schemas.microsoft.com/office/powerpoint/2010/main" val="13934984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6593724" cy="669105"/>
          </a:xfrm>
        </p:spPr>
        <p:txBody>
          <a:bodyPr/>
          <a:lstStyle/>
          <a:p>
            <a:r>
              <a:rPr lang="sk-SK" sz="2400" dirty="0"/>
              <a:t>Zabezpečenie </a:t>
            </a:r>
            <a:r>
              <a:rPr lang="sk-SK" sz="2400" dirty="0" smtClean="0"/>
              <a:t>úveru </a:t>
            </a:r>
            <a:endParaRPr lang="sk-SK" sz="2400" dirty="0"/>
          </a:p>
        </p:txBody>
      </p:sp>
      <p:sp>
        <p:nvSpPr>
          <p:cNvPr id="3" name="Zástupný symbol textu 2"/>
          <p:cNvSpPr>
            <a:spLocks noGrp="1"/>
          </p:cNvSpPr>
          <p:nvPr>
            <p:ph type="body" sz="quarter" idx="10"/>
          </p:nvPr>
        </p:nvSpPr>
        <p:spPr>
          <a:xfrm>
            <a:off x="666180" y="1050046"/>
            <a:ext cx="9721080" cy="6120680"/>
          </a:xfrm>
        </p:spPr>
        <p:txBody>
          <a:bodyPr anchor="t" anchorCtr="0">
            <a:noAutofit/>
          </a:bodyPr>
          <a:lstStyle/>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Bankou </a:t>
            </a:r>
            <a:r>
              <a:rPr lang="sk-SK" sz="1700" u="sng" dirty="0">
                <a:solidFill>
                  <a:srgbClr val="7D7D7D"/>
                </a:solidFill>
              </a:rPr>
              <a:t>akceptovateľným</a:t>
            </a:r>
            <a:r>
              <a:rPr lang="sk-SK" sz="1700" dirty="0">
                <a:solidFill>
                  <a:srgbClr val="7D7D7D"/>
                </a:solidFill>
              </a:rPr>
              <a:t> zabezpečením v štandardnom procese, aj v procese Prenosu hypotéky je</a:t>
            </a:r>
            <a:r>
              <a:rPr lang="sk-SK" sz="1700" dirty="0" smtClean="0">
                <a:solidFill>
                  <a:srgbClr val="7D7D7D"/>
                </a:solidFill>
              </a:rPr>
              <a:t>:</a:t>
            </a:r>
          </a:p>
          <a:p>
            <a:pPr marL="285750" lvl="1" indent="-285750" algn="just" fontAlgn="base">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rgbClr val="7D7D7D"/>
                </a:solidFill>
              </a:rPr>
              <a:t> Byt  </a:t>
            </a:r>
            <a:r>
              <a:rPr lang="sk-SK" sz="1700" dirty="0">
                <a:solidFill>
                  <a:srgbClr val="7D7D7D"/>
                </a:solidFill>
              </a:rPr>
              <a:t>- rozostavaný, </a:t>
            </a:r>
            <a:r>
              <a:rPr lang="sk-SK" sz="1700" dirty="0" smtClean="0">
                <a:solidFill>
                  <a:srgbClr val="7D7D7D"/>
                </a:solidFill>
              </a:rPr>
              <a:t>skolaudovaný, </a:t>
            </a:r>
            <a:r>
              <a:rPr lang="sk-SK" sz="1600" dirty="0">
                <a:solidFill>
                  <a:schemeClr val="accent6">
                    <a:lumMod val="75000"/>
                  </a:schemeClr>
                </a:solidFill>
              </a:rPr>
              <a:t>apartmán</a:t>
            </a:r>
          </a:p>
          <a:p>
            <a:pPr marL="0" lvl="1" indent="0" algn="just" fontAlgn="base">
              <a:lnSpc>
                <a:spcPct val="80000"/>
              </a:lnSpc>
              <a:spcBef>
                <a:spcPct val="35000"/>
              </a:spcBef>
              <a:spcAft>
                <a:spcPct val="10000"/>
              </a:spcAft>
              <a:buClr>
                <a:srgbClr val="8DC02F"/>
              </a:buClr>
              <a:buSzPct val="100000"/>
              <a:tabLst>
                <a:tab pos="895350" algn="l"/>
              </a:tabLst>
              <a:defRPr/>
            </a:pPr>
            <a:r>
              <a:rPr lang="sk-SK" sz="1400" dirty="0">
                <a:solidFill>
                  <a:schemeClr val="accent6">
                    <a:lumMod val="75000"/>
                  </a:schemeClr>
                </a:solidFill>
              </a:rPr>
              <a:t>Byt : s poznámkou na LV – apartmán , pričom Druh stavby musí byť „Bytový dom“ s označením 9             </a:t>
            </a:r>
          </a:p>
          <a:p>
            <a:pPr marL="457200" lvl="2" indent="0" algn="just" fontAlgn="base">
              <a:lnSpc>
                <a:spcPct val="80000"/>
              </a:lnSpc>
              <a:spcBef>
                <a:spcPct val="35000"/>
              </a:spcBef>
              <a:spcAft>
                <a:spcPct val="10000"/>
              </a:spcAft>
              <a:buClr>
                <a:srgbClr val="8DC02F"/>
              </a:buClr>
              <a:buSzPct val="100000"/>
              <a:tabLst>
                <a:tab pos="895350" algn="l"/>
              </a:tabLst>
              <a:defRPr/>
            </a:pPr>
            <a:r>
              <a:rPr lang="sk-SK" sz="1400" dirty="0" smtClean="0">
                <a:solidFill>
                  <a:schemeClr val="accent6">
                    <a:lumMod val="75000"/>
                  </a:schemeClr>
                </a:solidFill>
              </a:rPr>
              <a:t>nehnuteľnosť, nachádzajúca sa v intraviláne mesta (obce sú vylúčené)</a:t>
            </a:r>
          </a:p>
          <a:p>
            <a:pPr marL="457200" lvl="2" indent="0" algn="just" fontAlgn="base">
              <a:lnSpc>
                <a:spcPct val="80000"/>
              </a:lnSpc>
              <a:spcBef>
                <a:spcPct val="35000"/>
              </a:spcBef>
              <a:spcAft>
                <a:spcPct val="10000"/>
              </a:spcAft>
              <a:buClr>
                <a:srgbClr val="8DC02F"/>
              </a:buClr>
              <a:buSzPct val="100000"/>
              <a:tabLst>
                <a:tab pos="895350" algn="l"/>
              </a:tabLst>
              <a:defRPr/>
            </a:pPr>
            <a:r>
              <a:rPr lang="sk-SK" sz="1400" dirty="0" smtClean="0">
                <a:solidFill>
                  <a:schemeClr val="accent6">
                    <a:lumMod val="75000"/>
                  </a:schemeClr>
                </a:solidFill>
              </a:rPr>
              <a:t>V danej nehnuteľnosti má niektorý zo žiadateľov o úver, záložca(predávajúci alebo tretia osoba) trvalý pobyt </a:t>
            </a:r>
            <a:endParaRPr lang="sk-SK" sz="1400" dirty="0">
              <a:solidFill>
                <a:schemeClr val="accent6">
                  <a:lumMod val="75000"/>
                </a:schemeClr>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smtClean="0">
                <a:solidFill>
                  <a:srgbClr val="7D7D7D"/>
                </a:solidFill>
              </a:rPr>
              <a:t>Rodinný </a:t>
            </a:r>
            <a:r>
              <a:rPr lang="sk-SK" sz="1700" dirty="0">
                <a:solidFill>
                  <a:srgbClr val="7D7D7D"/>
                </a:solidFill>
              </a:rPr>
              <a:t>dom - rozostavaný, </a:t>
            </a:r>
            <a:r>
              <a:rPr lang="sk-SK" sz="1700" dirty="0" smtClean="0">
                <a:solidFill>
                  <a:srgbClr val="7D7D7D"/>
                </a:solidFill>
              </a:rPr>
              <a:t>skolaudovaný.</a:t>
            </a:r>
          </a:p>
          <a:p>
            <a:pPr marL="0" lvl="1" indent="0" algn="just" fontAlgn="base">
              <a:lnSpc>
                <a:spcPct val="80000"/>
              </a:lnSpc>
              <a:spcBef>
                <a:spcPct val="35000"/>
              </a:spcBef>
              <a:spcAft>
                <a:spcPct val="10000"/>
              </a:spcAft>
              <a:buClr>
                <a:srgbClr val="8DC02F"/>
              </a:buClr>
              <a:buSzPct val="100000"/>
              <a:tabLst>
                <a:tab pos="895350" algn="l"/>
              </a:tabLst>
              <a:defRPr/>
            </a:pPr>
            <a:r>
              <a:rPr lang="sk-SK" sz="1400" dirty="0">
                <a:solidFill>
                  <a:srgbClr val="7D7D7D"/>
                </a:solidFill>
              </a:rPr>
              <a:t>           - </a:t>
            </a:r>
            <a:r>
              <a:rPr lang="sk-SK" sz="1400" dirty="0" err="1">
                <a:solidFill>
                  <a:schemeClr val="accent6">
                    <a:lumMod val="75000"/>
                  </a:schemeClr>
                </a:solidFill>
              </a:rPr>
              <a:t>Drevodomy</a:t>
            </a:r>
            <a:r>
              <a:rPr lang="sk-SK" sz="1400" dirty="0">
                <a:solidFill>
                  <a:schemeClr val="accent6">
                    <a:lumMod val="75000"/>
                  </a:schemeClr>
                </a:solidFill>
              </a:rPr>
              <a:t> môžu byť ako predmet zabezpečenia </a:t>
            </a:r>
            <a:r>
              <a:rPr lang="sk-SK" sz="1400" dirty="0" smtClean="0">
                <a:solidFill>
                  <a:schemeClr val="accent6">
                    <a:lumMod val="75000"/>
                  </a:schemeClr>
                </a:solidFill>
              </a:rPr>
              <a:t>akceptovateľné </a:t>
            </a:r>
            <a:endParaRPr lang="sk-SK" sz="1400" dirty="0">
              <a:solidFill>
                <a:schemeClr val="accent6">
                  <a:lumMod val="75000"/>
                </a:schemeClr>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smtClean="0">
                <a:solidFill>
                  <a:srgbClr val="7D7D7D"/>
                </a:solidFill>
              </a:rPr>
              <a:t>Stavebný </a:t>
            </a:r>
            <a:r>
              <a:rPr lang="sk-SK" sz="1700" dirty="0">
                <a:solidFill>
                  <a:srgbClr val="7D7D7D"/>
                </a:solidFill>
              </a:rPr>
              <a:t>pozemok – pozemok určený na výstavbu RD na základe právoplatného stavebného povolania alebo Územného rozhodnutia obce/ Územnoplánovacej informácie </a:t>
            </a:r>
            <a:r>
              <a:rPr lang="sk-SK" sz="1700" dirty="0" smtClean="0">
                <a:solidFill>
                  <a:srgbClr val="7D7D7D"/>
                </a:solidFill>
              </a:rPr>
              <a:t>ÚPI.</a:t>
            </a:r>
            <a:endParaRPr lang="sk-SK" sz="1700" dirty="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Pri posudzovaní akceptácie bytu v rodinnom dome platí, že :</a:t>
            </a:r>
          </a:p>
          <a:p>
            <a:pPr marL="342900" lvl="1" indent="-342900" algn="just" fontAlgn="base">
              <a:lnSpc>
                <a:spcPct val="80000"/>
              </a:lnSpc>
              <a:spcBef>
                <a:spcPct val="35000"/>
              </a:spcBef>
              <a:spcAft>
                <a:spcPct val="10000"/>
              </a:spcAft>
              <a:buClr>
                <a:srgbClr val="8DC02F"/>
              </a:buClr>
              <a:buSzPct val="100000"/>
              <a:buFont typeface="Wingdings" panose="05000000000000000000" pitchFamily="2" charset="2"/>
              <a:buChar char="Ø"/>
              <a:tabLst>
                <a:tab pos="895350" algn="l"/>
              </a:tabLst>
              <a:defRPr/>
            </a:pPr>
            <a:r>
              <a:rPr lang="sk-SK" sz="1680" dirty="0">
                <a:solidFill>
                  <a:srgbClr val="7D7D7D"/>
                </a:solidFill>
              </a:rPr>
              <a:t>Samostatný byt v rodinnom dome, kde jednotlivé byty sú umiestnené vedľa seba, majú spoločnú 1 stenu (priečku), samostatný vchod a byt je na liste vlastníctva zapísaný ako byt „byt č. </a:t>
            </a:r>
            <a:r>
              <a:rPr lang="sk-SK" sz="1680" dirty="0" err="1">
                <a:solidFill>
                  <a:srgbClr val="7D7D7D"/>
                </a:solidFill>
              </a:rPr>
              <a:t>xxx</a:t>
            </a:r>
            <a:r>
              <a:rPr lang="sk-SK" sz="1680" dirty="0">
                <a:solidFill>
                  <a:srgbClr val="7D7D7D"/>
                </a:solidFill>
              </a:rPr>
              <a:t>“.</a:t>
            </a:r>
          </a:p>
          <a:p>
            <a:pPr marL="342900" lvl="1" indent="-342900" algn="just" fontAlgn="base">
              <a:lnSpc>
                <a:spcPct val="80000"/>
              </a:lnSpc>
              <a:spcBef>
                <a:spcPct val="35000"/>
              </a:spcBef>
              <a:spcAft>
                <a:spcPct val="10000"/>
              </a:spcAft>
              <a:buClr>
                <a:srgbClr val="8DC02F"/>
              </a:buClr>
              <a:buSzPct val="100000"/>
              <a:buFont typeface="Wingdings" panose="05000000000000000000" pitchFamily="2" charset="2"/>
              <a:buChar char="Ø"/>
              <a:tabLst>
                <a:tab pos="895350" algn="l"/>
              </a:tabLst>
              <a:defRPr/>
            </a:pPr>
            <a:r>
              <a:rPr lang="sk-SK" sz="1680" dirty="0">
                <a:solidFill>
                  <a:srgbClr val="7D7D7D"/>
                </a:solidFill>
              </a:rPr>
              <a:t>Samostatný byt v rodinnom dome, kde jednotlivé byty sú umiestnené nad sebou, bola stavba takto pôvodne skolaudovaná pri jej výstavbe (ako byty v rodinnom dome) a byt je na liste vlastníctva zapísaný ako „byt č. </a:t>
            </a:r>
            <a:r>
              <a:rPr lang="sk-SK" sz="1680" dirty="0" err="1">
                <a:solidFill>
                  <a:srgbClr val="7D7D7D"/>
                </a:solidFill>
              </a:rPr>
              <a:t>xxx</a:t>
            </a:r>
            <a:r>
              <a:rPr lang="sk-SK" sz="1680" dirty="0">
                <a:solidFill>
                  <a:srgbClr val="7D7D7D"/>
                </a:solidFill>
              </a:rPr>
              <a:t>“.</a:t>
            </a:r>
          </a:p>
          <a:p>
            <a:pPr marL="342900" lvl="1" indent="-342900" algn="just" fontAlgn="base">
              <a:lnSpc>
                <a:spcPct val="80000"/>
              </a:lnSpc>
              <a:spcBef>
                <a:spcPct val="35000"/>
              </a:spcBef>
              <a:spcAft>
                <a:spcPct val="10000"/>
              </a:spcAft>
              <a:buClr>
                <a:srgbClr val="8DC02F"/>
              </a:buClr>
              <a:buSzPct val="100000"/>
              <a:buFont typeface="Wingdings" panose="05000000000000000000" pitchFamily="2" charset="2"/>
              <a:buChar char="Ø"/>
              <a:tabLst>
                <a:tab pos="895350" algn="l"/>
              </a:tabLst>
              <a:defRPr/>
            </a:pPr>
            <a:r>
              <a:rPr lang="sk-SK" sz="1680" dirty="0" err="1">
                <a:solidFill>
                  <a:srgbClr val="7D7D7D"/>
                </a:solidFill>
              </a:rPr>
              <a:t>Dvojdomy</a:t>
            </a:r>
            <a:r>
              <a:rPr lang="sk-SK" sz="1680" dirty="0">
                <a:solidFill>
                  <a:srgbClr val="7D7D7D"/>
                </a:solidFill>
              </a:rPr>
              <a:t> a radové rodinné domy, pričom </a:t>
            </a:r>
            <a:r>
              <a:rPr lang="sk-SK" sz="1680" dirty="0" smtClean="0">
                <a:solidFill>
                  <a:srgbClr val="7D7D7D"/>
                </a:solidFill>
              </a:rPr>
              <a:t>zakladaná nehnuteľnosť </a:t>
            </a:r>
            <a:r>
              <a:rPr lang="sk-SK" sz="1680" dirty="0">
                <a:solidFill>
                  <a:srgbClr val="7D7D7D"/>
                </a:solidFill>
              </a:rPr>
              <a:t>musí mať vlastné súpisné </a:t>
            </a:r>
            <a:r>
              <a:rPr lang="sk-SK" sz="1680" dirty="0" smtClean="0">
                <a:solidFill>
                  <a:srgbClr val="7D7D7D"/>
                </a:solidFill>
              </a:rPr>
              <a:t>číslo.</a:t>
            </a:r>
            <a:endParaRPr lang="sk-SK" sz="1680" dirty="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680" dirty="0">
                <a:solidFill>
                  <a:srgbClr val="7D7D7D"/>
                </a:solidFill>
              </a:rPr>
              <a:t>Ak nie sú splnené tieto podmienky, tak akceptujeme ako predmet zabezpečenia úveru len celý rodinný dom so všetkými bytmi. </a:t>
            </a:r>
          </a:p>
          <a:p>
            <a:pPr marL="0" lvl="1" indent="0" algn="just" fontAlgn="base">
              <a:lnSpc>
                <a:spcPct val="80000"/>
              </a:lnSpc>
              <a:spcBef>
                <a:spcPct val="35000"/>
              </a:spcBef>
              <a:spcAft>
                <a:spcPct val="10000"/>
              </a:spcAft>
              <a:buClr>
                <a:srgbClr val="8DC02F"/>
              </a:buClr>
              <a:buSzPct val="100000"/>
              <a:tabLst>
                <a:tab pos="895350" algn="l"/>
              </a:tabLst>
              <a:defRPr/>
            </a:pPr>
            <a:r>
              <a:rPr lang="sk-SK" sz="1680" dirty="0">
                <a:solidFill>
                  <a:srgbClr val="7D7D7D"/>
                </a:solidFill>
              </a:rPr>
              <a:t>Zakladaná nehnuteľnosť sa musí nachádzať na Slovensku a musí byť určená na bývanie.</a:t>
            </a:r>
          </a:p>
          <a:p>
            <a:pPr marL="0" lvl="1" indent="0" fontAlgn="base">
              <a:lnSpc>
                <a:spcPct val="90000"/>
              </a:lnSpc>
              <a:spcBef>
                <a:spcPct val="35000"/>
              </a:spcBef>
              <a:spcAft>
                <a:spcPct val="10000"/>
              </a:spcAft>
              <a:buClr>
                <a:srgbClr val="8DC02F"/>
              </a:buClr>
              <a:buSzPct val="100000"/>
              <a:tabLst>
                <a:tab pos="895350" algn="l"/>
              </a:tabLst>
              <a:defRPr/>
            </a:pPr>
            <a:r>
              <a:rPr lang="sk-SK" sz="1680" dirty="0">
                <a:solidFill>
                  <a:srgbClr val="7D7D7D"/>
                </a:solidFill>
              </a:rPr>
              <a:t>Bankou akceptovateľné byty v RD musia byť ohodnotené znaleckým posudkom, nie je možné použiť na ich ohodnotenie bankovú cenu </a:t>
            </a:r>
          </a:p>
          <a:p>
            <a:pPr marL="285750" lvl="0" indent="-285750" algn="just">
              <a:buFont typeface="Wingdings" panose="05000000000000000000" pitchFamily="2" charset="2"/>
              <a:buChar char="Ø"/>
            </a:pPr>
            <a:endParaRPr lang="sk-SK" sz="1700" dirty="0">
              <a:solidFill>
                <a:srgbClr val="7D7D7D"/>
              </a:solidFill>
            </a:endParaRPr>
          </a:p>
          <a:p>
            <a:pPr marL="0" lvl="0" indent="0" algn="just"/>
            <a:r>
              <a:rPr lang="sk-SK" sz="1700" dirty="0">
                <a:solidFill>
                  <a:srgbClr val="7D7D7D"/>
                </a:solidFill>
              </a:rPr>
              <a:t> </a:t>
            </a: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14</a:t>
            </a:fld>
            <a:endParaRPr lang="sk-SK" sz="1250" dirty="0">
              <a:solidFill>
                <a:prstClr val="white"/>
              </a:solidFill>
            </a:endParaRPr>
          </a:p>
        </p:txBody>
      </p:sp>
    </p:spTree>
    <p:extLst>
      <p:ext uri="{BB962C8B-B14F-4D97-AF65-F5344CB8AC3E}">
        <p14:creationId xmlns:p14="http://schemas.microsoft.com/office/powerpoint/2010/main" val="27085012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6593724" cy="669105"/>
          </a:xfrm>
        </p:spPr>
        <p:txBody>
          <a:bodyPr/>
          <a:lstStyle/>
          <a:p>
            <a:r>
              <a:rPr lang="sk-SK" sz="2400" dirty="0"/>
              <a:t>Zabezpečenie </a:t>
            </a:r>
            <a:r>
              <a:rPr lang="sk-SK" sz="2400" dirty="0" smtClean="0"/>
              <a:t>úveru </a:t>
            </a:r>
            <a:endParaRPr lang="sk-SK" sz="2400" dirty="0"/>
          </a:p>
        </p:txBody>
      </p:sp>
      <p:sp>
        <p:nvSpPr>
          <p:cNvPr id="3" name="Zástupný symbol textu 2"/>
          <p:cNvSpPr>
            <a:spLocks noGrp="1"/>
          </p:cNvSpPr>
          <p:nvPr>
            <p:ph type="body" sz="quarter" idx="10"/>
          </p:nvPr>
        </p:nvSpPr>
        <p:spPr>
          <a:xfrm>
            <a:off x="666180" y="1188343"/>
            <a:ext cx="9721080" cy="5976664"/>
          </a:xfrm>
          <a:ln>
            <a:noFill/>
          </a:ln>
        </p:spPr>
        <p:txBody>
          <a:bodyPr anchor="t" anchorCtr="0">
            <a:noAutofit/>
          </a:bodyPr>
          <a:lstStyle/>
          <a:p>
            <a:pPr marL="0" lvl="0" indent="0" algn="just"/>
            <a:r>
              <a:rPr lang="sk-SK" sz="1700" dirty="0" smtClean="0">
                <a:solidFill>
                  <a:srgbClr val="7D7D7D"/>
                </a:solidFill>
              </a:rPr>
              <a:t> </a:t>
            </a:r>
            <a:r>
              <a:rPr lang="sk-SK" sz="1700" dirty="0">
                <a:solidFill>
                  <a:srgbClr val="7D7D7D"/>
                </a:solidFill>
              </a:rPr>
              <a:t>Bankou </a:t>
            </a:r>
            <a:r>
              <a:rPr lang="sk-SK" sz="1700" dirty="0">
                <a:solidFill>
                  <a:srgbClr val="FF0000"/>
                </a:solidFill>
              </a:rPr>
              <a:t>ne</a:t>
            </a:r>
            <a:r>
              <a:rPr lang="sk-SK" sz="1700" dirty="0">
                <a:solidFill>
                  <a:srgbClr val="7D7D7D"/>
                </a:solidFill>
              </a:rPr>
              <a:t>akceptovateľným zabezpečením je byt na LV a v poznámke na LV/iný údaj je napr. </a:t>
            </a:r>
            <a:r>
              <a:rPr lang="sk-SK" sz="1700" dirty="0" smtClean="0">
                <a:solidFill>
                  <a:srgbClr val="7D7D7D"/>
                </a:solidFill>
              </a:rPr>
              <a:t>   </a:t>
            </a:r>
          </a:p>
          <a:p>
            <a:pPr marL="0" lvl="0" indent="0" algn="just"/>
            <a:r>
              <a:rPr lang="sk-SK" sz="1700" dirty="0">
                <a:solidFill>
                  <a:srgbClr val="7D7D7D"/>
                </a:solidFill>
              </a:rPr>
              <a:t> </a:t>
            </a:r>
            <a:r>
              <a:rPr lang="sk-SK" sz="1700" dirty="0" smtClean="0">
                <a:solidFill>
                  <a:srgbClr val="7D7D7D"/>
                </a:solidFill>
              </a:rPr>
              <a:t>apartmán, nebytový priestor  </a:t>
            </a:r>
            <a:endParaRPr lang="sk-SK" sz="1700" dirty="0">
              <a:solidFill>
                <a:srgbClr val="7D7D7D"/>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endParaRPr lang="sk-SK" sz="1700" dirty="0" smtClean="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Objektom </a:t>
            </a:r>
            <a:r>
              <a:rPr lang="sk-SK" sz="1700" dirty="0">
                <a:solidFill>
                  <a:srgbClr val="7D7D7D"/>
                </a:solidFill>
              </a:rPr>
              <a:t>úveru (predmetom financovania) môže byť len nasledujúca hlavná nehnuteľnosť</a:t>
            </a:r>
            <a:r>
              <a:rPr lang="sk-SK" sz="1700" dirty="0" smtClean="0">
                <a:solidFill>
                  <a:srgbClr val="7D7D7D"/>
                </a:solidFill>
              </a:rPr>
              <a:t>:</a:t>
            </a:r>
          </a:p>
          <a:p>
            <a:pPr marL="0" lvl="1" indent="0" algn="just" fontAlgn="base">
              <a:lnSpc>
                <a:spcPct val="80000"/>
              </a:lnSpc>
              <a:spcBef>
                <a:spcPct val="35000"/>
              </a:spcBef>
              <a:spcAft>
                <a:spcPct val="10000"/>
              </a:spcAft>
              <a:buClr>
                <a:srgbClr val="8DC02F"/>
              </a:buClr>
              <a:buSzPct val="100000"/>
              <a:tabLst>
                <a:tab pos="895350" algn="l"/>
              </a:tabLst>
              <a:defRPr/>
            </a:pPr>
            <a:endParaRPr lang="sk-SK" sz="900" dirty="0">
              <a:solidFill>
                <a:srgbClr val="7D7D7D"/>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a:solidFill>
                  <a:srgbClr val="7D7D7D"/>
                </a:solidFill>
              </a:rPr>
              <a:t>Byt  - rozostavaný, skolaudovaný</a:t>
            </a: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a:solidFill>
                  <a:srgbClr val="7D7D7D"/>
                </a:solidFill>
              </a:rPr>
              <a:t>Rodinný dom - rozostavaný, skolaudovaný</a:t>
            </a: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a:solidFill>
                  <a:srgbClr val="7D7D7D"/>
                </a:solidFill>
              </a:rPr>
              <a:t>Stavebný pozemok – pozemok určený na výstavbu RD na základe právoplatného </a:t>
            </a:r>
            <a:r>
              <a:rPr lang="sk-SK" sz="1700" dirty="0" smtClean="0">
                <a:solidFill>
                  <a:srgbClr val="7D7D7D"/>
                </a:solidFill>
              </a:rPr>
              <a:t>stavebného</a:t>
            </a: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 </a:t>
            </a:r>
            <a:r>
              <a:rPr lang="sk-SK" sz="1700" dirty="0" smtClean="0">
                <a:solidFill>
                  <a:srgbClr val="7D7D7D"/>
                </a:solidFill>
              </a:rPr>
              <a:t>     povolania </a:t>
            </a:r>
            <a:r>
              <a:rPr lang="sk-SK" sz="1700" dirty="0">
                <a:solidFill>
                  <a:srgbClr val="7D7D7D"/>
                </a:solidFill>
              </a:rPr>
              <a:t>alebo Územného rozhodnutia obce/ Územnoplánovacej informácie </a:t>
            </a:r>
            <a:r>
              <a:rPr lang="sk-SK" sz="1700" dirty="0" smtClean="0">
                <a:solidFill>
                  <a:srgbClr val="7D7D7D"/>
                </a:solidFill>
              </a:rPr>
              <a:t>ÚPI</a:t>
            </a:r>
          </a:p>
          <a:p>
            <a:pPr marL="0" lvl="1" indent="0" algn="just" fontAlgn="base">
              <a:lnSpc>
                <a:spcPct val="80000"/>
              </a:lnSpc>
              <a:spcBef>
                <a:spcPct val="35000"/>
              </a:spcBef>
              <a:spcAft>
                <a:spcPct val="10000"/>
              </a:spcAft>
              <a:buClr>
                <a:srgbClr val="8DC02F"/>
              </a:buClr>
              <a:buSzPct val="100000"/>
              <a:tabLst>
                <a:tab pos="895350" algn="l"/>
              </a:tabLst>
              <a:defRPr/>
            </a:pPr>
            <a:endParaRPr lang="sk-SK" sz="1700" dirty="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      </a:t>
            </a:r>
            <a:r>
              <a:rPr lang="sk-SK" sz="1700" dirty="0">
                <a:solidFill>
                  <a:schemeClr val="accent6">
                    <a:lumMod val="75000"/>
                  </a:schemeClr>
                </a:solidFill>
              </a:rPr>
              <a:t>Drevenice a rodinné domy so spoločným dvorom </a:t>
            </a:r>
            <a:r>
              <a:rPr lang="sk-SK" sz="1700" dirty="0" smtClean="0">
                <a:solidFill>
                  <a:srgbClr val="FF0000"/>
                </a:solidFill>
              </a:rPr>
              <a:t>nie sú vhodné </a:t>
            </a:r>
            <a:r>
              <a:rPr lang="sk-SK" sz="1700" dirty="0">
                <a:solidFill>
                  <a:schemeClr val="accent6">
                    <a:lumMod val="75000"/>
                  </a:schemeClr>
                </a:solidFill>
              </a:rPr>
              <a:t>ako predmet zabezpečenia</a:t>
            </a:r>
          </a:p>
          <a:p>
            <a:pPr marL="0" lvl="1" indent="0" algn="just" fontAlgn="base">
              <a:lnSpc>
                <a:spcPct val="80000"/>
              </a:lnSpc>
              <a:spcBef>
                <a:spcPct val="35000"/>
              </a:spcBef>
              <a:spcAft>
                <a:spcPct val="10000"/>
              </a:spcAft>
              <a:buClr>
                <a:srgbClr val="8DC02F"/>
              </a:buClr>
              <a:buSzPct val="100000"/>
              <a:tabLst>
                <a:tab pos="895350" algn="l"/>
              </a:tabLst>
              <a:defRPr/>
            </a:pPr>
            <a:endParaRPr lang="sk-SK" sz="1700" dirty="0" smtClean="0">
              <a:solidFill>
                <a:srgbClr val="7D7D7D"/>
              </a:solidFill>
            </a:endParaRPr>
          </a:p>
          <a:p>
            <a:pPr marL="285750" lvl="1" indent="-285750" algn="just"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rgbClr val="7D7D7D"/>
                </a:solidFill>
              </a:rPr>
              <a:t>       Údaje ktoré musí </a:t>
            </a:r>
            <a:r>
              <a:rPr lang="sk-SK" sz="1700" dirty="0">
                <a:solidFill>
                  <a:srgbClr val="7D7D7D"/>
                </a:solidFill>
              </a:rPr>
              <a:t>obsahovať poistná </a:t>
            </a:r>
            <a:r>
              <a:rPr lang="sk-SK" sz="1700" dirty="0" smtClean="0">
                <a:solidFill>
                  <a:srgbClr val="7D7D7D"/>
                </a:solidFill>
              </a:rPr>
              <a:t>zmluva zakladanej nehnuteľnosti:</a:t>
            </a:r>
            <a:endParaRPr lang="sk-SK" sz="1700" dirty="0">
              <a:solidFill>
                <a:srgbClr val="7D7D7D"/>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endParaRPr lang="sk-SK" sz="1700" dirty="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	Byt</a:t>
            </a:r>
            <a:r>
              <a:rPr lang="sk-SK" sz="1700" dirty="0">
                <a:solidFill>
                  <a:srgbClr val="7D7D7D"/>
                </a:solidFill>
              </a:rPr>
              <a:t>: 	</a:t>
            </a:r>
            <a:r>
              <a:rPr lang="sk-SK" sz="1700" dirty="0" smtClean="0">
                <a:solidFill>
                  <a:srgbClr val="7D7D7D"/>
                </a:solidFill>
              </a:rPr>
              <a:t>                    číslo </a:t>
            </a:r>
            <a:r>
              <a:rPr lang="sk-SK" sz="1700" dirty="0">
                <a:solidFill>
                  <a:srgbClr val="7D7D7D"/>
                </a:solidFill>
              </a:rPr>
              <a:t>bytu, adresa ulice, popisné číslo, PSČ, mesto</a:t>
            </a: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	Rodinný </a:t>
            </a:r>
            <a:r>
              <a:rPr lang="sk-SK" sz="1700" dirty="0">
                <a:solidFill>
                  <a:srgbClr val="7D7D7D"/>
                </a:solidFill>
              </a:rPr>
              <a:t>dom:	</a:t>
            </a:r>
            <a:r>
              <a:rPr lang="sk-SK" sz="1700" dirty="0" smtClean="0">
                <a:solidFill>
                  <a:srgbClr val="7D7D7D"/>
                </a:solidFill>
              </a:rPr>
              <a:t>     adresa </a:t>
            </a:r>
            <a:r>
              <a:rPr lang="sk-SK" sz="1700" dirty="0">
                <a:solidFill>
                  <a:srgbClr val="7D7D7D"/>
                </a:solidFill>
              </a:rPr>
              <a:t>ulice, popisné číslo, PSČ, mesto</a:t>
            </a: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	Rozostavaný </a:t>
            </a:r>
            <a:r>
              <a:rPr lang="sk-SK" sz="1700" dirty="0">
                <a:solidFill>
                  <a:srgbClr val="7D7D7D"/>
                </a:solidFill>
              </a:rPr>
              <a:t>rodinný dom: </a:t>
            </a:r>
            <a:r>
              <a:rPr lang="sk-SK" sz="1700" dirty="0" smtClean="0">
                <a:solidFill>
                  <a:srgbClr val="7D7D7D"/>
                </a:solidFill>
              </a:rPr>
              <a:t>číslo </a:t>
            </a:r>
            <a:r>
              <a:rPr lang="sk-SK" sz="1700" dirty="0">
                <a:solidFill>
                  <a:srgbClr val="7D7D7D"/>
                </a:solidFill>
              </a:rPr>
              <a:t>LV, katastrálne územie, obec, okres</a:t>
            </a: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endParaRPr lang="sk-SK" sz="1700" dirty="0">
              <a:solidFill>
                <a:srgbClr val="7D7D7D"/>
              </a:solidFill>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15</a:t>
            </a:fld>
            <a:endParaRPr lang="sk-SK" sz="1250" dirty="0">
              <a:solidFill>
                <a:prstClr val="white"/>
              </a:solidFill>
            </a:endParaRPr>
          </a:p>
        </p:txBody>
      </p:sp>
    </p:spTree>
    <p:extLst>
      <p:ext uri="{BB962C8B-B14F-4D97-AF65-F5344CB8AC3E}">
        <p14:creationId xmlns:p14="http://schemas.microsoft.com/office/powerpoint/2010/main" val="3998011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8148" y="303214"/>
            <a:ext cx="6665732" cy="669105"/>
          </a:xfrm>
        </p:spPr>
        <p:txBody>
          <a:bodyPr/>
          <a:lstStyle/>
          <a:p>
            <a:r>
              <a:rPr lang="sk-SK" sz="2400" dirty="0"/>
              <a:t>Zabezpečenie úveru </a:t>
            </a:r>
          </a:p>
        </p:txBody>
      </p:sp>
      <p:sp>
        <p:nvSpPr>
          <p:cNvPr id="3" name="Zástupný symbol textu 2"/>
          <p:cNvSpPr>
            <a:spLocks noGrp="1"/>
          </p:cNvSpPr>
          <p:nvPr>
            <p:ph type="body" sz="quarter" idx="10"/>
          </p:nvPr>
        </p:nvSpPr>
        <p:spPr>
          <a:xfrm>
            <a:off x="306140" y="1116335"/>
            <a:ext cx="10225136" cy="5976664"/>
          </a:xfrm>
        </p:spPr>
        <p:txBody>
          <a:bodyPr anchor="t" anchorCtr="0">
            <a:noAutofit/>
          </a:bodyPr>
          <a:lstStyle/>
          <a:p>
            <a:pPr marL="342704" lvl="1"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K zakladanej nehnuteľnosti musí byť zabezpečený riadny prístup:</a:t>
            </a:r>
          </a:p>
          <a:p>
            <a:pPr marL="799904" lvl="2"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akceptujeme právne zabezpečený prístup z verejnej miestnej/ obecnej komunikácie alebo </a:t>
            </a:r>
          </a:p>
          <a:p>
            <a:pPr marL="799904" lvl="2"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ak má záložca z obecnej komunikácie vytvorenú súkromnú cestu, ktorá je predmetom zabezpečenia, resp. založený bude podiel na danom pozemku. V prípade prístupovej cesty vo vlastníctve viacerých osôb je prístup zabezpečený zriadením záložného práva na spoluvlastnícky podiel na tomto pozemku Záložcu alebo</a:t>
            </a:r>
          </a:p>
          <a:p>
            <a:pPr marL="799904" lvl="2"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v prípade nehnuteľností umiestnených mimo verejných komunikácií je možné prístup zabezpečiť zriadením práva prechodu a prejazdu „in </a:t>
            </a:r>
            <a:r>
              <a:rPr lang="sk-SK" sz="1700" dirty="0" err="1">
                <a:solidFill>
                  <a:srgbClr val="7D7D7D"/>
                </a:solidFill>
              </a:rPr>
              <a:t>rem</a:t>
            </a:r>
            <a:r>
              <a:rPr lang="sk-SK" sz="1700" dirty="0">
                <a:solidFill>
                  <a:srgbClr val="7D7D7D"/>
                </a:solidFill>
              </a:rPr>
              <a:t>“ pre všetkých súčasných aj budúcich vlastníkov predmetnej nehnuteľnosti na pozemkoch vedúcich z verejnej komunikácie k vstupu na </a:t>
            </a:r>
            <a:r>
              <a:rPr lang="sk-SK" sz="1700" dirty="0" smtClean="0">
                <a:solidFill>
                  <a:srgbClr val="7D7D7D"/>
                </a:solidFill>
              </a:rPr>
              <a:t>pozemok</a:t>
            </a:r>
            <a:endParaRPr lang="sk-SK" sz="1700" dirty="0">
              <a:solidFill>
                <a:srgbClr val="7D7D7D"/>
              </a:solidFill>
            </a:endParaRPr>
          </a:p>
          <a:p>
            <a:pPr marL="799904" lvl="2"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Zabezpečenie úveru musí byť rovnaké ako v pôvodných bankách (musí byť bankou akceptovateľné</a:t>
            </a:r>
            <a:r>
              <a:rPr lang="sk-SK" sz="1700" dirty="0" smtClean="0">
                <a:solidFill>
                  <a:srgbClr val="7D7D7D"/>
                </a:solidFill>
              </a:rPr>
              <a:t>).</a:t>
            </a:r>
            <a:endParaRPr lang="sk-SK" sz="1700" dirty="0">
              <a:solidFill>
                <a:srgbClr val="7D7D7D"/>
              </a:solidFill>
            </a:endParaRPr>
          </a:p>
          <a:p>
            <a:pPr marL="799904" lvl="2"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Pri účele (hlavný alebo doplnkový) nadobudnutie nehnuteľnosti, v prípade ak nadobúdaná nehnuteľnosť bude slúžiť ako zábezpeka, je potrebné od 1.1.2021 predkladať vždy ZNALECKÝ POSUDOK (pôvodný alebo nový), bez ohľadu či sa jedná o byt alebo rodinný dom.</a:t>
            </a:r>
          </a:p>
          <a:p>
            <a:pPr marL="799904" lvl="2" indent="-342704"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Bankovou cenou nie je možné ocenenie v prípade ak sa jedná o </a:t>
            </a:r>
            <a:r>
              <a:rPr lang="sk-SK" sz="1700" dirty="0" err="1" smtClean="0">
                <a:solidFill>
                  <a:srgbClr val="7D7D7D"/>
                </a:solidFill>
              </a:rPr>
              <a:t>garzónku</a:t>
            </a:r>
            <a:r>
              <a:rPr lang="sk-SK" sz="1700" dirty="0" smtClean="0">
                <a:solidFill>
                  <a:srgbClr val="7D7D7D"/>
                </a:solidFill>
              </a:rPr>
              <a:t>, </a:t>
            </a:r>
            <a:r>
              <a:rPr lang="sk-SK" sz="1700" dirty="0" smtClean="0">
                <a:solidFill>
                  <a:srgbClr val="7030A0"/>
                </a:solidFill>
              </a:rPr>
              <a:t>mezanín, podkrovný byt (šikmá strecha).</a:t>
            </a:r>
            <a:endParaRPr lang="sk-SK" sz="1700" dirty="0">
              <a:solidFill>
                <a:srgbClr val="7030A0"/>
              </a:solidFill>
            </a:endParaRPr>
          </a:p>
          <a:p>
            <a:pPr marL="799904" lvl="2" indent="-342704"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V prípade, ak je výmera pivnice viac ako 5 m2, banka akceptuje pri ocenení bankovou cenou započítanie maximálnej výmery pivnice 5 m2 2. </a:t>
            </a:r>
          </a:p>
          <a:p>
            <a:pPr marL="799904" lvl="2"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endParaRPr lang="sk-SK" sz="1700" dirty="0">
              <a:solidFill>
                <a:srgbClr val="7D7D7D"/>
              </a:solidFill>
            </a:endParaRPr>
          </a:p>
        </p:txBody>
      </p:sp>
      <p:sp>
        <p:nvSpPr>
          <p:cNvPr id="4" name="Obdĺžnik 3"/>
          <p:cNvSpPr/>
          <p:nvPr/>
        </p:nvSpPr>
        <p:spPr>
          <a:xfrm>
            <a:off x="9523164" y="7165007"/>
            <a:ext cx="348172" cy="284693"/>
          </a:xfrm>
          <a:prstGeom prst="rect">
            <a:avLst/>
          </a:prstGeom>
        </p:spPr>
        <p:txBody>
          <a:bodyPr wrap="none">
            <a:spAutoFit/>
          </a:bodyPr>
          <a:lstStyle/>
          <a:p>
            <a:r>
              <a:rPr lang="sk-SK" sz="1250" dirty="0" smtClean="0">
                <a:solidFill>
                  <a:prstClr val="white"/>
                </a:solidFill>
              </a:rPr>
              <a:t>14</a:t>
            </a:r>
            <a:endParaRPr lang="sk-SK" sz="1250" dirty="0">
              <a:solidFill>
                <a:prstClr val="white"/>
              </a:solidFill>
            </a:endParaRPr>
          </a:p>
        </p:txBody>
      </p:sp>
    </p:spTree>
    <p:extLst>
      <p:ext uri="{BB962C8B-B14F-4D97-AF65-F5344CB8AC3E}">
        <p14:creationId xmlns:p14="http://schemas.microsoft.com/office/powerpoint/2010/main" val="10565312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8148" y="303214"/>
            <a:ext cx="6665732" cy="669105"/>
          </a:xfrm>
        </p:spPr>
        <p:txBody>
          <a:bodyPr/>
          <a:lstStyle/>
          <a:p>
            <a:r>
              <a:rPr lang="sk-SK" sz="2400" dirty="0"/>
              <a:t>Zabezpečenie úveru </a:t>
            </a:r>
          </a:p>
        </p:txBody>
      </p:sp>
      <p:sp>
        <p:nvSpPr>
          <p:cNvPr id="3" name="Zástupný symbol textu 2"/>
          <p:cNvSpPr>
            <a:spLocks noGrp="1"/>
          </p:cNvSpPr>
          <p:nvPr>
            <p:ph type="body" sz="quarter" idx="10"/>
          </p:nvPr>
        </p:nvSpPr>
        <p:spPr>
          <a:xfrm>
            <a:off x="306140" y="1188343"/>
            <a:ext cx="10225136" cy="6192688"/>
          </a:xfrm>
        </p:spPr>
        <p:txBody>
          <a:bodyPr anchor="t" anchorCtr="0">
            <a:noAutofit/>
          </a:bodyPr>
          <a:lstStyle/>
          <a:p>
            <a:pPr marL="342704" lvl="1" indent="-342704" algn="just">
              <a:lnSpc>
                <a:spcPct val="140000"/>
              </a:lnSpc>
              <a:spcBef>
                <a:spcPct val="35000"/>
              </a:spcBef>
              <a:spcAft>
                <a:spcPct val="10000"/>
              </a:spcAft>
              <a:buClr>
                <a:schemeClr val="accent3"/>
              </a:buClr>
              <a:buSzPct val="90000"/>
              <a:buFont typeface="Wingdings" pitchFamily="2" charset="2"/>
              <a:buChar char="q"/>
              <a:tabLst>
                <a:tab pos="895350" algn="l"/>
              </a:tabLst>
            </a:pPr>
            <a:r>
              <a:rPr lang="sk-SK" sz="1600" dirty="0" smtClean="0">
                <a:solidFill>
                  <a:srgbClr val="7D7D7D"/>
                </a:solidFill>
              </a:rPr>
              <a:t>V</a:t>
            </a:r>
            <a:r>
              <a:rPr lang="sk-SK" sz="1600" dirty="0">
                <a:solidFill>
                  <a:srgbClr val="7D7D7D"/>
                </a:solidFill>
              </a:rPr>
              <a:t> prípade ak nehnuteľnosť nie je  </a:t>
            </a:r>
            <a:r>
              <a:rPr lang="sk-SK" sz="1600" dirty="0" smtClean="0">
                <a:solidFill>
                  <a:srgbClr val="7D7D7D"/>
                </a:solidFill>
              </a:rPr>
              <a:t>zapísaná </a:t>
            </a:r>
            <a:r>
              <a:rPr lang="sk-SK" sz="1600" dirty="0">
                <a:solidFill>
                  <a:srgbClr val="7D7D7D"/>
                </a:solidFill>
              </a:rPr>
              <a:t>na list vlastníctva pri schválení úveru, čerpanie  je možné iba na zapísané záložné právo (pri Výstavbe s predloženým GP).</a:t>
            </a:r>
          </a:p>
          <a:p>
            <a:pPr marL="342704" lvl="1" indent="-342704" algn="just">
              <a:lnSpc>
                <a:spcPct val="140000"/>
              </a:lnSpc>
              <a:spcBef>
                <a:spcPct val="35000"/>
              </a:spcBef>
              <a:spcAft>
                <a:spcPct val="10000"/>
              </a:spcAft>
              <a:buClr>
                <a:schemeClr val="accent3"/>
              </a:buClr>
              <a:buSzPct val="90000"/>
              <a:buFont typeface="Wingdings" pitchFamily="2" charset="2"/>
              <a:buChar char="q"/>
              <a:tabLst>
                <a:tab pos="895350" algn="l"/>
              </a:tabLst>
            </a:pPr>
            <a:r>
              <a:rPr lang="sk-SK" sz="1600" dirty="0">
                <a:solidFill>
                  <a:srgbClr val="7D7D7D"/>
                </a:solidFill>
              </a:rPr>
              <a:t>RD (aj rozostavaný) je akceptovaný vždy vrátane pozemku, na ktorom sa nehnuteľnosť nachádza so zabezpečením prístupu k nehnuteľnosti. </a:t>
            </a:r>
          </a:p>
          <a:p>
            <a:pPr marL="342704" lvl="1" indent="-342704" algn="just">
              <a:lnSpc>
                <a:spcPct val="140000"/>
              </a:lnSpc>
              <a:spcBef>
                <a:spcPct val="35000"/>
              </a:spcBef>
              <a:spcAft>
                <a:spcPct val="10000"/>
              </a:spcAft>
              <a:buClr>
                <a:schemeClr val="accent3"/>
              </a:buClr>
              <a:buSzPct val="90000"/>
              <a:buFont typeface="Wingdings" pitchFamily="2" charset="2"/>
              <a:buChar char="q"/>
              <a:tabLst>
                <a:tab pos="895350" algn="l"/>
              </a:tabLst>
            </a:pPr>
            <a:r>
              <a:rPr lang="sk-SK" sz="1600" dirty="0">
                <a:solidFill>
                  <a:srgbClr val="7D7D7D"/>
                </a:solidFill>
              </a:rPr>
              <a:t>Byt je akceptovaný vždy vrátane podielu na spoločných častiach a zariadeniach domu, prípadne aj pozemku, ak je pozemok </a:t>
            </a:r>
            <a:r>
              <a:rPr lang="sk-SK" sz="1600" dirty="0" err="1">
                <a:solidFill>
                  <a:srgbClr val="7D7D7D"/>
                </a:solidFill>
              </a:rPr>
              <a:t>vysporiadaný</a:t>
            </a:r>
            <a:r>
              <a:rPr lang="sk-SK" sz="1600" dirty="0">
                <a:solidFill>
                  <a:srgbClr val="7D7D7D"/>
                </a:solidFill>
              </a:rPr>
              <a:t> a je vo vlastníctve klienta alebo je predmetom prevodu pri účele nadobudnutia, alebo je doplnkovou nehnuteľnosťou zabezpečenia aj parkovacie/ garážové státie (v prípade, ak prislúcha k bytu alebo je predmetom prevodu pri účele nadobudnutia) v bytovom alebo polyfunkčnom dome.</a:t>
            </a:r>
          </a:p>
          <a:p>
            <a:pPr marL="342704" lvl="1" indent="-342704" algn="just">
              <a:lnSpc>
                <a:spcPct val="140000"/>
              </a:lnSpc>
              <a:spcBef>
                <a:spcPct val="35000"/>
              </a:spcBef>
              <a:spcAft>
                <a:spcPct val="10000"/>
              </a:spcAft>
              <a:buClr>
                <a:schemeClr val="accent3"/>
              </a:buClr>
              <a:buSzPct val="90000"/>
              <a:buFont typeface="Wingdings" pitchFamily="2" charset="2"/>
              <a:buChar char="q"/>
              <a:tabLst>
                <a:tab pos="895350" algn="l"/>
              </a:tabLst>
            </a:pPr>
            <a:r>
              <a:rPr lang="sk-SK" sz="1600" dirty="0">
                <a:solidFill>
                  <a:srgbClr val="7D7D7D"/>
                </a:solidFill>
              </a:rPr>
              <a:t>Ak je na poskytnutom úvere predmetom zabezpečenia byt bez podielu na pozemku (v čase poskytnutia úveru bol pozemok </a:t>
            </a:r>
            <a:r>
              <a:rPr lang="sk-SK" sz="1600" dirty="0" err="1">
                <a:solidFill>
                  <a:srgbClr val="7D7D7D"/>
                </a:solidFill>
              </a:rPr>
              <a:t>nevysporiadaný</a:t>
            </a:r>
            <a:r>
              <a:rPr lang="sk-SK" sz="1600" dirty="0">
                <a:solidFill>
                  <a:srgbClr val="7D7D7D"/>
                </a:solidFill>
              </a:rPr>
              <a:t>) a klient dodatočne nadobudne podiel na pozemku pod bytom, budeme požadovať zápis ťarchy z titulu poskytnutého úveru aj na nadobudnutý podiel na </a:t>
            </a:r>
            <a:r>
              <a:rPr lang="sk-SK" sz="1600" dirty="0" smtClean="0">
                <a:solidFill>
                  <a:srgbClr val="7D7D7D"/>
                </a:solidFill>
              </a:rPr>
              <a:t>pozemku.</a:t>
            </a:r>
          </a:p>
          <a:p>
            <a:pPr marL="342704" lvl="1" indent="-342704" algn="just">
              <a:lnSpc>
                <a:spcPct val="140000"/>
              </a:lnSpc>
              <a:spcBef>
                <a:spcPct val="35000"/>
              </a:spcBef>
              <a:spcAft>
                <a:spcPct val="10000"/>
              </a:spcAft>
              <a:buClr>
                <a:schemeClr val="accent3"/>
              </a:buClr>
              <a:buSzPct val="90000"/>
              <a:buFont typeface="Wingdings" pitchFamily="2" charset="2"/>
              <a:buChar char="q"/>
              <a:tabLst>
                <a:tab pos="895350" algn="l"/>
              </a:tabLst>
            </a:pPr>
            <a:r>
              <a:rPr lang="sk-SK" sz="1600" dirty="0" smtClean="0">
                <a:solidFill>
                  <a:srgbClr val="7D7D7D"/>
                </a:solidFill>
              </a:rPr>
              <a:t>V prípade že sa napr. nebytový priestor (pivnica)nebol v </a:t>
            </a:r>
            <a:r>
              <a:rPr lang="sk-SK" sz="1600" dirty="0">
                <a:solidFill>
                  <a:srgbClr val="7D7D7D"/>
                </a:solidFill>
              </a:rPr>
              <a:t>p</a:t>
            </a:r>
            <a:r>
              <a:rPr lang="sk-SK" sz="1600" dirty="0" smtClean="0">
                <a:solidFill>
                  <a:srgbClr val="7D7D7D"/>
                </a:solidFill>
              </a:rPr>
              <a:t>ôvodnej banke založený a klient ho nadobudol, </a:t>
            </a:r>
            <a:r>
              <a:rPr lang="sk-SK" sz="1600" dirty="0">
                <a:solidFill>
                  <a:srgbClr val="7D7D7D"/>
                </a:solidFill>
              </a:rPr>
              <a:t>, budeme požadovať zápis ťarchy z titulu poskytnutého úveru aj na </a:t>
            </a:r>
            <a:r>
              <a:rPr lang="sk-SK" sz="1600" dirty="0" smtClean="0">
                <a:solidFill>
                  <a:srgbClr val="7D7D7D"/>
                </a:solidFill>
              </a:rPr>
              <a:t>nadobudnutý nebytový priestor </a:t>
            </a:r>
            <a:endParaRPr lang="sk-SK" sz="1600" dirty="0">
              <a:solidFill>
                <a:srgbClr val="7D7D7D"/>
              </a:solidFill>
            </a:endParaRPr>
          </a:p>
          <a:p>
            <a:pPr lvl="0">
              <a:buFont typeface="Wingdings" panose="05000000000000000000" pitchFamily="2" charset="2"/>
              <a:buChar char="Ø"/>
            </a:pPr>
            <a:endParaRPr lang="sk-SK" sz="1700" dirty="0">
              <a:solidFill>
                <a:schemeClr val="tx1">
                  <a:lumMod val="50000"/>
                  <a:lumOff val="50000"/>
                </a:schemeClr>
              </a:solidFill>
            </a:endParaRPr>
          </a:p>
          <a:p>
            <a:pPr lvl="0">
              <a:buFont typeface="Wingdings" panose="05000000000000000000" pitchFamily="2" charset="2"/>
              <a:buChar char="Ø"/>
            </a:pPr>
            <a:endParaRPr lang="sk-SK" sz="1700" dirty="0">
              <a:solidFill>
                <a:schemeClr val="tx1">
                  <a:lumMod val="50000"/>
                  <a:lumOff val="50000"/>
                </a:schemeClr>
              </a:solidFill>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17</a:t>
            </a:fld>
            <a:endParaRPr lang="sk-SK" sz="1250" dirty="0">
              <a:solidFill>
                <a:prstClr val="white"/>
              </a:solidFill>
            </a:endParaRPr>
          </a:p>
        </p:txBody>
      </p:sp>
    </p:spTree>
    <p:extLst>
      <p:ext uri="{BB962C8B-B14F-4D97-AF65-F5344CB8AC3E}">
        <p14:creationId xmlns:p14="http://schemas.microsoft.com/office/powerpoint/2010/main" val="24392572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6593724" cy="669105"/>
          </a:xfrm>
        </p:spPr>
        <p:txBody>
          <a:bodyPr/>
          <a:lstStyle/>
          <a:p>
            <a:r>
              <a:rPr lang="sk-SK" sz="2400" dirty="0"/>
              <a:t>Zabezpečenie úveru </a:t>
            </a:r>
          </a:p>
        </p:txBody>
      </p:sp>
      <p:sp>
        <p:nvSpPr>
          <p:cNvPr id="3" name="Zástupný symbol textu 2"/>
          <p:cNvSpPr>
            <a:spLocks noGrp="1"/>
          </p:cNvSpPr>
          <p:nvPr>
            <p:ph type="body" sz="quarter" idx="10"/>
          </p:nvPr>
        </p:nvSpPr>
        <p:spPr>
          <a:xfrm>
            <a:off x="522164" y="1188343"/>
            <a:ext cx="9937104" cy="5976664"/>
          </a:xfrm>
        </p:spPr>
        <p:txBody>
          <a:bodyPr anchor="t" anchorCtr="0">
            <a:normAutofit/>
          </a:bodyPr>
          <a:lstStyle/>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Výstavba: je možné ručiť rozostavanou nehnuteľnosťou max. LTV je  50 % z aktuálnej hodnoty nehnuteľnosti, neposkytujeme úvery na tzv. budúcu hodnotu rozostavanej nehnuteľnosti. Čerpanie úveru je možné len jednorazovo, nie je možné postupné čerpanie.</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Doplnková nehnuteľnosť, ktorá s hlavnou nehnuteľnosťou priamo súvisí, napr. hospodárska budova, altánok, letná kuchyňa, ktoré ak nie sú zapísané na LV akceptujeme bez obmedzenia, nevyžadujeme k týmto nehnuteľnostiam žiadne ďalšie úkony na katastri. Avšak ak táto doplnková nehnuteľnosť nie je zapísaná na LV a jej zastavaná plocha je viac ako 25 m2 a bola ohodnotená v znaleckom posudku, bude predmetom zabezpečenia ale nebudeme počítať s jej hodnotou, je potrebné ju od celkovej hodnoty zakladanej nehnuteľnosti odpočítať</a:t>
            </a:r>
            <a:r>
              <a:rPr lang="sk-SK" sz="1700" dirty="0" smtClean="0">
                <a:solidFill>
                  <a:srgbClr val="7D7D7D"/>
                </a:solidFill>
              </a:rPr>
              <a:t>. Ak nie je </a:t>
            </a:r>
            <a:r>
              <a:rPr lang="sk-SK" sz="1700" b="1" dirty="0" smtClean="0">
                <a:solidFill>
                  <a:srgbClr val="7D7D7D"/>
                </a:solidFill>
              </a:rPr>
              <a:t>garáž</a:t>
            </a:r>
            <a:r>
              <a:rPr lang="sk-SK" sz="1700" dirty="0" smtClean="0">
                <a:solidFill>
                  <a:srgbClr val="7D7D7D"/>
                </a:solidFill>
              </a:rPr>
              <a:t> zapísaná na LV bez ohľadu na výmeru, je potrebné ju vždy odpočítať. V</a:t>
            </a:r>
            <a:r>
              <a:rPr lang="sk-SK" sz="1700" dirty="0">
                <a:solidFill>
                  <a:srgbClr val="7D7D7D"/>
                </a:solidFill>
              </a:rPr>
              <a:t> prípade, ak je výmera pivnice viac ako 5 m2, banka akceptuje pri ocenení bankovou cenou započítanie maximálnej výmery pivnice 5 m2. </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smtClean="0">
                <a:solidFill>
                  <a:srgbClr val="7D7D7D"/>
                </a:solidFill>
              </a:rPr>
              <a:t>V </a:t>
            </a:r>
            <a:r>
              <a:rPr lang="sk-SK" sz="1700" dirty="0">
                <a:solidFill>
                  <a:srgbClr val="7D7D7D"/>
                </a:solidFill>
              </a:rPr>
              <a:t>prípade, ak je evidovaný nesúlad pri parcelách, napr. výmera, zlé zakreslenie, typ nehnuteľnosti je odlišný od skutočnosti, no využitím spĺňa skutkový stav, musí sa najskôr pred podaním žiadosti zabezpečiť zápis skutkového stavu na LV, aby zodpovedal právnemu stavu nehnuteľnosti.</a:t>
            </a:r>
          </a:p>
          <a:p>
            <a:pPr lvl="0">
              <a:buFont typeface="Wingdings" panose="05000000000000000000" pitchFamily="2" charset="2"/>
              <a:buChar char="Ø"/>
            </a:pPr>
            <a:endParaRPr lang="sk-SK" sz="1700" dirty="0">
              <a:solidFill>
                <a:schemeClr val="tx1">
                  <a:lumMod val="50000"/>
                  <a:lumOff val="50000"/>
                </a:schemeClr>
              </a:solidFill>
            </a:endParaRPr>
          </a:p>
          <a:p>
            <a:pPr lvl="0">
              <a:buFont typeface="Wingdings" panose="05000000000000000000" pitchFamily="2" charset="2"/>
              <a:buChar char="Ø"/>
            </a:pPr>
            <a:endParaRPr lang="sk-SK" sz="1400" dirty="0">
              <a:solidFill>
                <a:schemeClr val="tx1">
                  <a:lumMod val="50000"/>
                  <a:lumOff val="50000"/>
                </a:schemeClr>
              </a:solidFill>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18</a:t>
            </a:fld>
            <a:endParaRPr lang="sk-SK" sz="1250" dirty="0">
              <a:solidFill>
                <a:prstClr val="white"/>
              </a:solidFill>
            </a:endParaRPr>
          </a:p>
        </p:txBody>
      </p:sp>
    </p:spTree>
    <p:extLst>
      <p:ext uri="{BB962C8B-B14F-4D97-AF65-F5344CB8AC3E}">
        <p14:creationId xmlns:p14="http://schemas.microsoft.com/office/powerpoint/2010/main" val="37801956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238068"/>
            <a:ext cx="6858948" cy="741114"/>
          </a:xfrm>
        </p:spPr>
        <p:txBody>
          <a:bodyPr/>
          <a:lstStyle/>
          <a:p>
            <a:r>
              <a:rPr lang="sk-SK" sz="2400" dirty="0" smtClean="0"/>
              <a:t>Fotodokumentácia</a:t>
            </a:r>
            <a:r>
              <a:rPr lang="sk-SK" sz="2800" b="0" dirty="0" smtClean="0">
                <a:solidFill>
                  <a:schemeClr val="tx1">
                    <a:lumMod val="50000"/>
                    <a:lumOff val="50000"/>
                  </a:schemeClr>
                </a:solidFill>
              </a:rPr>
              <a:t> </a:t>
            </a:r>
            <a:endParaRPr lang="sk-SK" sz="2800" b="0" dirty="0">
              <a:solidFill>
                <a:schemeClr val="tx1">
                  <a:lumMod val="50000"/>
                  <a:lumOff val="50000"/>
                </a:schemeClr>
              </a:solidFill>
            </a:endParaRPr>
          </a:p>
        </p:txBody>
      </p:sp>
      <p:sp>
        <p:nvSpPr>
          <p:cNvPr id="4" name="Obdĺžnik 3"/>
          <p:cNvSpPr/>
          <p:nvPr/>
        </p:nvSpPr>
        <p:spPr>
          <a:xfrm>
            <a:off x="666180" y="1332359"/>
            <a:ext cx="9721080" cy="4435060"/>
          </a:xfrm>
          <a:prstGeom prst="rect">
            <a:avLst/>
          </a:prstGeom>
        </p:spPr>
        <p:txBody>
          <a:bodyPr wrap="square">
            <a:spAutoFit/>
          </a:bodyPr>
          <a:lstStyle/>
          <a:p>
            <a:pPr marL="342900" indent="-342900" algn="just">
              <a:spcBef>
                <a:spcPct val="35000"/>
              </a:spcBef>
              <a:spcAft>
                <a:spcPct val="10000"/>
              </a:spcAft>
              <a:buClr>
                <a:srgbClr val="8DC02F"/>
              </a:buClr>
              <a:buSzPct val="100000"/>
              <a:buFont typeface="Wingdings" pitchFamily="2" charset="2"/>
              <a:buChar char="q"/>
              <a:tabLst>
                <a:tab pos="895350" algn="l"/>
              </a:tabLst>
            </a:pPr>
            <a:r>
              <a:rPr lang="sk-SK" sz="1700" dirty="0">
                <a:solidFill>
                  <a:prstClr val="black">
                    <a:lumMod val="50000"/>
                    <a:lumOff val="50000"/>
                  </a:prstClr>
                </a:solidFill>
                <a:latin typeface="Tahoma" pitchFamily="34" charset="0"/>
                <a:ea typeface="Tahoma" pitchFamily="34" charset="0"/>
                <a:cs typeface="Tahoma" pitchFamily="34" charset="0"/>
              </a:rPr>
              <a:t>Za aktuálnu fotodokumentáciu sa považujú fotky v papierovej forme, </a:t>
            </a:r>
            <a:r>
              <a:rPr lang="sk-SK" sz="1700" dirty="0">
                <a:solidFill>
                  <a:srgbClr val="FF0000"/>
                </a:solidFill>
                <a:latin typeface="Tahoma" pitchFamily="34" charset="0"/>
                <a:ea typeface="Tahoma" pitchFamily="34" charset="0"/>
                <a:cs typeface="Tahoma" pitchFamily="34" charset="0"/>
              </a:rPr>
              <a:t>ktoré nie sú staršie </a:t>
            </a:r>
            <a:r>
              <a:rPr lang="sk-SK" sz="1700" dirty="0" smtClean="0">
                <a:solidFill>
                  <a:srgbClr val="FF0000"/>
                </a:solidFill>
                <a:latin typeface="Tahoma" pitchFamily="34" charset="0"/>
                <a:ea typeface="Tahoma" pitchFamily="34" charset="0"/>
                <a:cs typeface="Tahoma" pitchFamily="34" charset="0"/>
              </a:rPr>
              <a:t>ako</a:t>
            </a:r>
          </a:p>
          <a:p>
            <a:pPr algn="just">
              <a:spcBef>
                <a:spcPct val="35000"/>
              </a:spcBef>
              <a:spcAft>
                <a:spcPct val="10000"/>
              </a:spcAft>
              <a:buClr>
                <a:srgbClr val="8DC02F"/>
              </a:buClr>
              <a:buSzPct val="100000"/>
              <a:tabLst>
                <a:tab pos="895350" algn="l"/>
              </a:tabLst>
            </a:pPr>
            <a:r>
              <a:rPr lang="sk-SK" sz="1700" dirty="0">
                <a:solidFill>
                  <a:srgbClr val="FF0000"/>
                </a:solidFill>
                <a:latin typeface="Tahoma" pitchFamily="34" charset="0"/>
                <a:ea typeface="Tahoma" pitchFamily="34" charset="0"/>
                <a:cs typeface="Tahoma" pitchFamily="34" charset="0"/>
              </a:rPr>
              <a:t> </a:t>
            </a:r>
            <a:r>
              <a:rPr lang="sk-SK" sz="1700" dirty="0" smtClean="0">
                <a:solidFill>
                  <a:srgbClr val="FF0000"/>
                </a:solidFill>
                <a:latin typeface="Tahoma" pitchFamily="34" charset="0"/>
                <a:ea typeface="Tahoma" pitchFamily="34" charset="0"/>
                <a:cs typeface="Tahoma" pitchFamily="34" charset="0"/>
              </a:rPr>
              <a:t>     1 mesiac</a:t>
            </a:r>
            <a:r>
              <a:rPr lang="sk-SK" sz="1700" dirty="0" smtClean="0">
                <a:solidFill>
                  <a:prstClr val="black">
                    <a:lumMod val="50000"/>
                    <a:lumOff val="50000"/>
                  </a:prstClr>
                </a:solidFill>
                <a:latin typeface="Tahoma" pitchFamily="34" charset="0"/>
                <a:ea typeface="Tahoma" pitchFamily="34" charset="0"/>
                <a:cs typeface="Tahoma" pitchFamily="34" charset="0"/>
              </a:rPr>
              <a:t>, </a:t>
            </a:r>
            <a:r>
              <a:rPr lang="sk-SK" sz="1700" dirty="0">
                <a:solidFill>
                  <a:prstClr val="black">
                    <a:lumMod val="50000"/>
                    <a:lumOff val="50000"/>
                  </a:prstClr>
                </a:solidFill>
                <a:latin typeface="Tahoma" pitchFamily="34" charset="0"/>
                <a:ea typeface="Tahoma" pitchFamily="34" charset="0"/>
                <a:cs typeface="Tahoma" pitchFamily="34" charset="0"/>
              </a:rPr>
              <a:t>pričom zohľadňujú aktuálny stav </a:t>
            </a:r>
            <a:r>
              <a:rPr lang="sk-SK" sz="1700" dirty="0" smtClean="0">
                <a:solidFill>
                  <a:prstClr val="black">
                    <a:lumMod val="50000"/>
                    <a:lumOff val="50000"/>
                  </a:prstClr>
                </a:solidFill>
                <a:latin typeface="Tahoma" pitchFamily="34" charset="0"/>
                <a:ea typeface="Tahoma" pitchFamily="34" charset="0"/>
                <a:cs typeface="Tahoma" pitchFamily="34" charset="0"/>
              </a:rPr>
              <a:t>nehnuteľnosti.</a:t>
            </a:r>
            <a:endParaRPr lang="sk-SK" sz="1700" dirty="0">
              <a:solidFill>
                <a:prstClr val="black">
                  <a:lumMod val="50000"/>
                  <a:lumOff val="50000"/>
                </a:prstClr>
              </a:solidFill>
              <a:latin typeface="Tahoma" pitchFamily="34" charset="0"/>
              <a:ea typeface="Tahoma" pitchFamily="34" charset="0"/>
              <a:cs typeface="Tahoma" pitchFamily="34" charset="0"/>
            </a:endParaRPr>
          </a:p>
          <a:p>
            <a:pPr marL="342900" lvl="0" indent="-342900" algn="just">
              <a:spcBef>
                <a:spcPct val="35000"/>
              </a:spcBef>
              <a:spcAft>
                <a:spcPct val="10000"/>
              </a:spcAft>
              <a:buClr>
                <a:srgbClr val="8DC02F"/>
              </a:buClr>
              <a:buSzPct val="100000"/>
              <a:buFont typeface="Wingdings" pitchFamily="2" charset="2"/>
              <a:buChar char="q"/>
              <a:tabLst>
                <a:tab pos="895350" algn="l"/>
              </a:tabLst>
            </a:pPr>
            <a:r>
              <a:rPr lang="sk-SK" sz="1700" dirty="0">
                <a:solidFill>
                  <a:prstClr val="black">
                    <a:lumMod val="50000"/>
                    <a:lumOff val="50000"/>
                  </a:prstClr>
                </a:solidFill>
                <a:latin typeface="Tahoma" pitchFamily="34" charset="0"/>
                <a:ea typeface="Tahoma" pitchFamily="34" charset="0"/>
                <a:cs typeface="Tahoma" pitchFamily="34" charset="0"/>
              </a:rPr>
              <a:t>Fotodokumentácia k dokladovaniu účelu Výstavba, Zmena dokončenej stavby alebo Údržba musí zachytávať stav nehnuteľnosti pred zmenou a po zmene, pričom stav „pred“ je stav nehnuteľnosti maximálne 12 mesiacov spätne (refundácia do 12 mesiacov</a:t>
            </a:r>
            <a:r>
              <a:rPr lang="sk-SK" sz="1700" dirty="0" smtClean="0">
                <a:solidFill>
                  <a:prstClr val="black">
                    <a:lumMod val="50000"/>
                    <a:lumOff val="50000"/>
                  </a:prstClr>
                </a:solidFill>
                <a:latin typeface="Tahoma" pitchFamily="34" charset="0"/>
                <a:ea typeface="Tahoma" pitchFamily="34" charset="0"/>
                <a:cs typeface="Tahoma" pitchFamily="34" charset="0"/>
              </a:rPr>
              <a:t>).</a:t>
            </a:r>
            <a:endParaRPr lang="sk-SK" sz="1700" dirty="0">
              <a:solidFill>
                <a:prstClr val="black">
                  <a:lumMod val="50000"/>
                  <a:lumOff val="50000"/>
                </a:prstClr>
              </a:solidFill>
              <a:latin typeface="Tahoma" pitchFamily="34" charset="0"/>
              <a:ea typeface="Tahoma" pitchFamily="34" charset="0"/>
              <a:cs typeface="Tahoma" pitchFamily="34" charset="0"/>
            </a:endParaRPr>
          </a:p>
          <a:p>
            <a:pPr marL="342900" lvl="0" indent="-342900" algn="just">
              <a:spcBef>
                <a:spcPct val="35000"/>
              </a:spcBef>
              <a:spcAft>
                <a:spcPct val="10000"/>
              </a:spcAft>
              <a:buClr>
                <a:srgbClr val="8DC02F"/>
              </a:buClr>
              <a:buSzPct val="100000"/>
              <a:buFont typeface="Wingdings" pitchFamily="2" charset="2"/>
              <a:buChar char="q"/>
              <a:tabLst>
                <a:tab pos="895350" algn="l"/>
              </a:tabLst>
            </a:pPr>
            <a:r>
              <a:rPr lang="sk-SK" sz="1700" dirty="0" smtClean="0">
                <a:solidFill>
                  <a:prstClr val="black">
                    <a:lumMod val="50000"/>
                    <a:lumOff val="50000"/>
                  </a:prstClr>
                </a:solidFill>
                <a:latin typeface="Tahoma" pitchFamily="34" charset="0"/>
                <a:ea typeface="Tahoma" pitchFamily="34" charset="0"/>
                <a:cs typeface="Tahoma" pitchFamily="34" charset="0"/>
              </a:rPr>
              <a:t>Rozsah fotografií nehnuteľnosti pre </a:t>
            </a:r>
            <a:r>
              <a:rPr lang="sk-SK" sz="1700" dirty="0">
                <a:solidFill>
                  <a:prstClr val="black">
                    <a:lumMod val="50000"/>
                    <a:lumOff val="50000"/>
                  </a:prstClr>
                </a:solidFill>
                <a:latin typeface="Tahoma" pitchFamily="34" charset="0"/>
                <a:ea typeface="Tahoma" pitchFamily="34" charset="0"/>
                <a:cs typeface="Tahoma" pitchFamily="34" charset="0"/>
              </a:rPr>
              <a:t>rodinný dom:</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a:solidFill>
                  <a:schemeClr val="tx1">
                    <a:lumMod val="50000"/>
                    <a:lumOff val="50000"/>
                  </a:schemeClr>
                </a:solidFill>
                <a:latin typeface="Tahoma" pitchFamily="34" charset="0"/>
                <a:cs typeface="Tahoma" pitchFamily="34" charset="0"/>
              </a:rPr>
              <a:t>pohľad na rodinný dom zo všetkých strán (čelný, oba bočné a zadný pohľad na dom tak, aby na jednom zábere bolo vidieť celú stenu rodinného domu a vchod domu)</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a:solidFill>
                  <a:schemeClr val="tx1">
                    <a:lumMod val="50000"/>
                    <a:lumOff val="50000"/>
                  </a:schemeClr>
                </a:solidFill>
                <a:latin typeface="Tahoma" pitchFamily="34" charset="0"/>
                <a:cs typeface="Tahoma" pitchFamily="34" charset="0"/>
              </a:rPr>
              <a:t>všetky vedľajšie a drobné stavby (taktiež zo všetkých strán)</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a:solidFill>
                  <a:schemeClr val="tx1">
                    <a:lumMod val="50000"/>
                    <a:lumOff val="50000"/>
                  </a:schemeClr>
                </a:solidFill>
                <a:latin typeface="Tahoma" pitchFamily="34" charset="0"/>
                <a:cs typeface="Tahoma" pitchFamily="34" charset="0"/>
              </a:rPr>
              <a:t>pohľad na príslušné pozemky (záhrada, dvor)</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a:solidFill>
                  <a:schemeClr val="tx1">
                    <a:lumMod val="50000"/>
                    <a:lumOff val="50000"/>
                  </a:schemeClr>
                </a:solidFill>
                <a:latin typeface="Tahoma" pitchFamily="34" charset="0"/>
                <a:cs typeface="Tahoma" pitchFamily="34" charset="0"/>
              </a:rPr>
              <a:t>záber na širšie okolie vzhľadom na umiestnenie nehnuteľností a okolitú  zástavbu, prístupovú komunikáciu a na príslušenstvo </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a:solidFill>
                  <a:schemeClr val="tx1">
                    <a:lumMod val="50000"/>
                    <a:lumOff val="50000"/>
                  </a:schemeClr>
                </a:solidFill>
                <a:latin typeface="Tahoma" pitchFamily="34" charset="0"/>
                <a:cs typeface="Tahoma" pitchFamily="34" charset="0"/>
              </a:rPr>
              <a:t>interiér – min. sociálne zariadenia a kuchyňa, dvere, okná, </a:t>
            </a:r>
            <a:r>
              <a:rPr lang="sk-SK" sz="1700" dirty="0" smtClean="0">
                <a:solidFill>
                  <a:schemeClr val="tx1">
                    <a:lumMod val="50000"/>
                    <a:lumOff val="50000"/>
                  </a:schemeClr>
                </a:solidFill>
                <a:latin typeface="Tahoma" pitchFamily="34" charset="0"/>
                <a:cs typeface="Tahoma" pitchFamily="34" charset="0"/>
              </a:rPr>
              <a:t>podlahy</a:t>
            </a:r>
            <a:endParaRPr lang="sk-SK" sz="1700" dirty="0">
              <a:solidFill>
                <a:schemeClr val="tx1">
                  <a:lumMod val="50000"/>
                  <a:lumOff val="50000"/>
                </a:schemeClr>
              </a:solidFill>
              <a:latin typeface="Tahoma" pitchFamily="34" charset="0"/>
              <a:cs typeface="Tahoma" pitchFamily="34" charset="0"/>
            </a:endParaRPr>
          </a:p>
        </p:txBody>
      </p:sp>
      <p:sp>
        <p:nvSpPr>
          <p:cNvPr id="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19</a:t>
            </a:fld>
            <a:endParaRPr lang="sk-SK" sz="1250" dirty="0">
              <a:solidFill>
                <a:prstClr val="white"/>
              </a:solidFill>
            </a:endParaRPr>
          </a:p>
        </p:txBody>
      </p:sp>
    </p:spTree>
    <p:extLst>
      <p:ext uri="{BB962C8B-B14F-4D97-AF65-F5344CB8AC3E}">
        <p14:creationId xmlns:p14="http://schemas.microsoft.com/office/powerpoint/2010/main" val="4018178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lokTextu 4"/>
          <p:cNvSpPr txBox="1"/>
          <p:nvPr/>
        </p:nvSpPr>
        <p:spPr>
          <a:xfrm>
            <a:off x="450156" y="1260351"/>
            <a:ext cx="9793088" cy="3610989"/>
          </a:xfrm>
          <a:prstGeom prst="rect">
            <a:avLst/>
          </a:prstGeom>
          <a:solidFill>
            <a:schemeClr val="bg1"/>
          </a:solidFill>
        </p:spPr>
        <p:txBody>
          <a:bodyPr wrap="square" rtlCol="0">
            <a:spAutoFit/>
          </a:bodyPr>
          <a:lstStyle/>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Prima banka Slovensko je najrýchlejšie rastúca </a:t>
            </a:r>
            <a:r>
              <a:rPr lang="sk-SK" sz="1700" dirty="0" err="1">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retailová</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banka na Slovensku.</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Máme tretiu najväčšiu sieť pobočiek a bankomatov.</a:t>
            </a:r>
          </a:p>
          <a:p>
            <a:pPr marL="285750" lvl="2" indent="-285750" fontAlgn="base">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Svoj príbeh sme začali písať v r. 1993 ešte ako Prvá komunálna banka, z ktorej sa v r. 2003 stala Dexia banka Slovensko. V roku 2011 vstúpila do Dexia banky Slovensko investičná skupina </a:t>
            </a:r>
            <a:r>
              <a:rPr lang="sk-SK" sz="1700" dirty="0" err="1">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Penta</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ktorá sa stala väčšinovým vlastníkom a v r. 2012 sa Dexia banka mení na Prima banku </a:t>
            </a:r>
            <a:r>
              <a:rPr lang="sk-SK" sz="1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Slovensko</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Dňa 1.8.2017 sa Prima banka zlúčila s bývalou </a:t>
            </a:r>
            <a:r>
              <a:rPr lang="sk-SK" sz="1700" dirty="0" err="1">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Sberbank</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Slovensko a stala sa jej právnym nástupcom.</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V súčasnosti máme </a:t>
            </a:r>
            <a:r>
              <a:rPr lang="sk-SK" sz="1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118 </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pobočiek a </a:t>
            </a:r>
            <a:r>
              <a:rPr lang="sk-SK" sz="1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300 </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bankomatov a sme </a:t>
            </a:r>
            <a:r>
              <a:rPr lang="sk-SK" sz="1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ako jediná banka v </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každom okrese.</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Našimi silnými stránkami sú rýchlosť, jednoduchosť, zrozumiteľnosť a výhodnosť.</a:t>
            </a:r>
          </a:p>
          <a:p>
            <a:pPr marL="285750" lvl="2" indent="-285750" fontAlgn="base">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Našim klientom poskytujeme dlhodobo výhodné, jednoduché a férové produkty a služby a vďaka tomu </a:t>
            </a:r>
            <a:r>
              <a:rPr lang="sk-SK" sz="1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máme už niekoľko rokov po sebe jedných z </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najspokojnejších klientov spomedzi najväčších slovenských bánk.</a:t>
            </a:r>
          </a:p>
        </p:txBody>
      </p:sp>
      <p:sp>
        <p:nvSpPr>
          <p:cNvPr id="2" name="Nadpis 1"/>
          <p:cNvSpPr>
            <a:spLocks noGrp="1"/>
          </p:cNvSpPr>
          <p:nvPr>
            <p:ph type="title"/>
          </p:nvPr>
        </p:nvSpPr>
        <p:spPr>
          <a:xfrm>
            <a:off x="450156" y="252239"/>
            <a:ext cx="6593724" cy="741114"/>
          </a:xfrm>
        </p:spPr>
        <p:txBody>
          <a:bodyPr/>
          <a:lstStyle/>
          <a:p>
            <a:r>
              <a:rPr lang="sk-SK" sz="2400" dirty="0" smtClean="0"/>
              <a:t>Najrýchlejšie rastúca banka</a:t>
            </a:r>
            <a:endParaRPr lang="sk-SK" sz="2400" dirty="0"/>
          </a:p>
        </p:txBody>
      </p:sp>
      <p:sp>
        <p:nvSpPr>
          <p:cNvPr id="8"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a:t>
            </a:fld>
            <a:endParaRPr lang="sk-SK" sz="1250" dirty="0">
              <a:solidFill>
                <a:prstClr val="white"/>
              </a:solidFill>
            </a:endParaRPr>
          </a:p>
        </p:txBody>
      </p:sp>
      <p:pic>
        <p:nvPicPr>
          <p:cNvPr id="11" name="Picture 2" descr="\\Client\D$\moje\PR\Pobocky FOTO\Prima banka.JPG"/>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brightnessContrast bright="22000"/>
                    </a14:imgEffect>
                  </a14:imgLayer>
                </a14:imgProps>
              </a:ext>
              <a:ext uri="{28A0092B-C50C-407E-A947-70E740481C1C}">
                <a14:useLocalDpi xmlns:a14="http://schemas.microsoft.com/office/drawing/2010/main" val="0"/>
              </a:ext>
            </a:extLst>
          </a:blip>
          <a:srcRect t="2176" r="6984" b="1"/>
          <a:stretch/>
        </p:blipFill>
        <p:spPr bwMode="auto">
          <a:xfrm>
            <a:off x="3906540" y="4788743"/>
            <a:ext cx="3528392" cy="2134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04478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238068"/>
            <a:ext cx="6858948" cy="741114"/>
          </a:xfrm>
        </p:spPr>
        <p:txBody>
          <a:bodyPr/>
          <a:lstStyle/>
          <a:p>
            <a:r>
              <a:rPr lang="sk-SK" sz="2400" dirty="0" smtClean="0"/>
              <a:t>Fotodokumentácia</a:t>
            </a:r>
            <a:r>
              <a:rPr lang="sk-SK" sz="2400" b="0" dirty="0" smtClean="0">
                <a:solidFill>
                  <a:schemeClr val="tx1">
                    <a:lumMod val="50000"/>
                    <a:lumOff val="50000"/>
                  </a:schemeClr>
                </a:solidFill>
              </a:rPr>
              <a:t> </a:t>
            </a:r>
            <a:endParaRPr lang="sk-SK" sz="2400" b="0" dirty="0">
              <a:solidFill>
                <a:schemeClr val="tx1">
                  <a:lumMod val="50000"/>
                  <a:lumOff val="50000"/>
                </a:schemeClr>
              </a:solidFill>
            </a:endParaRPr>
          </a:p>
        </p:txBody>
      </p:sp>
      <p:sp>
        <p:nvSpPr>
          <p:cNvPr id="4" name="Obdĺžnik 3"/>
          <p:cNvSpPr/>
          <p:nvPr/>
        </p:nvSpPr>
        <p:spPr>
          <a:xfrm>
            <a:off x="666180" y="1332359"/>
            <a:ext cx="9984582" cy="5049844"/>
          </a:xfrm>
          <a:prstGeom prst="rect">
            <a:avLst/>
          </a:prstGeom>
        </p:spPr>
        <p:txBody>
          <a:bodyPr wrap="square">
            <a:spAutoFit/>
          </a:bodyPr>
          <a:lstStyle/>
          <a:p>
            <a:pPr marL="342900" indent="-342900" algn="just">
              <a:spcBef>
                <a:spcPct val="35000"/>
              </a:spcBef>
              <a:spcAft>
                <a:spcPct val="10000"/>
              </a:spcAft>
              <a:buClr>
                <a:srgbClr val="8DC02F"/>
              </a:buClr>
              <a:buSzPct val="100000"/>
              <a:buFont typeface="Wingdings" pitchFamily="2" charset="2"/>
              <a:buChar char="q"/>
              <a:tabLst>
                <a:tab pos="895350" algn="l"/>
              </a:tabLst>
            </a:pPr>
            <a:r>
              <a:rPr lang="sk-SK" sz="1700" dirty="0" smtClean="0">
                <a:solidFill>
                  <a:prstClr val="black">
                    <a:lumMod val="50000"/>
                    <a:lumOff val="50000"/>
                  </a:prstClr>
                </a:solidFill>
                <a:latin typeface="Tahoma" pitchFamily="34" charset="0"/>
                <a:ea typeface="Tahoma" pitchFamily="34" charset="0"/>
                <a:cs typeface="Tahoma" pitchFamily="34" charset="0"/>
              </a:rPr>
              <a:t>Rozsah </a:t>
            </a:r>
            <a:r>
              <a:rPr lang="sk-SK" sz="1700" dirty="0">
                <a:solidFill>
                  <a:prstClr val="black">
                    <a:lumMod val="50000"/>
                    <a:lumOff val="50000"/>
                  </a:prstClr>
                </a:solidFill>
                <a:latin typeface="Tahoma" pitchFamily="34" charset="0"/>
                <a:ea typeface="Tahoma" pitchFamily="34" charset="0"/>
                <a:cs typeface="Tahoma" pitchFamily="34" charset="0"/>
              </a:rPr>
              <a:t>fotografií nehnuteľnosti </a:t>
            </a:r>
            <a:r>
              <a:rPr lang="sk-SK" sz="1700" dirty="0" smtClean="0">
                <a:solidFill>
                  <a:prstClr val="black">
                    <a:lumMod val="50000"/>
                    <a:lumOff val="50000"/>
                  </a:prstClr>
                </a:solidFill>
                <a:latin typeface="Tahoma" pitchFamily="34" charset="0"/>
                <a:ea typeface="Tahoma" pitchFamily="34" charset="0"/>
                <a:cs typeface="Tahoma" pitchFamily="34" charset="0"/>
              </a:rPr>
              <a:t>pre </a:t>
            </a:r>
            <a:r>
              <a:rPr lang="sk-SK" sz="1700" dirty="0">
                <a:solidFill>
                  <a:prstClr val="black">
                    <a:lumMod val="50000"/>
                    <a:lumOff val="50000"/>
                  </a:prstClr>
                </a:solidFill>
                <a:latin typeface="Tahoma" pitchFamily="34" charset="0"/>
                <a:ea typeface="Tahoma" pitchFamily="34" charset="0"/>
                <a:cs typeface="Tahoma" pitchFamily="34" charset="0"/>
              </a:rPr>
              <a:t>byt:</a:t>
            </a:r>
          </a:p>
          <a:p>
            <a:pPr lvl="1" algn="just">
              <a:spcBef>
                <a:spcPct val="35000"/>
              </a:spcBef>
              <a:spcAft>
                <a:spcPct val="10000"/>
              </a:spcAft>
              <a:buClr>
                <a:srgbClr val="8DC02F"/>
              </a:buClr>
              <a:buSzPct val="100000"/>
              <a:tabLst>
                <a:tab pos="895350" algn="l"/>
              </a:tabLst>
            </a:pPr>
            <a:r>
              <a:rPr lang="sk-SK" sz="1700" dirty="0" smtClean="0">
                <a:solidFill>
                  <a:schemeClr val="tx1">
                    <a:lumMod val="50000"/>
                    <a:lumOff val="50000"/>
                  </a:schemeClr>
                </a:solidFill>
                <a:latin typeface="Tahoma" pitchFamily="34" charset="0"/>
                <a:cs typeface="Tahoma" pitchFamily="34" charset="0"/>
              </a:rPr>
              <a:t>Exteriér bytového domu a schodišťa:</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pohľad </a:t>
            </a:r>
            <a:r>
              <a:rPr lang="sk-SK" sz="1700" dirty="0">
                <a:solidFill>
                  <a:schemeClr val="tx1">
                    <a:lumMod val="50000"/>
                    <a:lumOff val="50000"/>
                  </a:schemeClr>
                </a:solidFill>
                <a:latin typeface="Tahoma" pitchFamily="34" charset="0"/>
                <a:cs typeface="Tahoma" pitchFamily="34" charset="0"/>
              </a:rPr>
              <a:t>na obytný dom, v ktorom sa posudzovaný byt nachádza, exteriér zachytávajúci </a:t>
            </a:r>
            <a:r>
              <a:rPr lang="sk-SK" sz="1700" dirty="0" smtClean="0">
                <a:solidFill>
                  <a:schemeClr val="tx1">
                    <a:lumMod val="50000"/>
                    <a:lumOff val="50000"/>
                  </a:schemeClr>
                </a:solidFill>
                <a:latin typeface="Tahoma" pitchFamily="34" charset="0"/>
                <a:cs typeface="Tahoma" pitchFamily="34" charset="0"/>
              </a:rPr>
              <a:t>fasádu, </a:t>
            </a:r>
            <a:r>
              <a:rPr lang="sk-SK" sz="1700" dirty="0">
                <a:solidFill>
                  <a:schemeClr val="tx1">
                    <a:lumMod val="50000"/>
                    <a:lumOff val="50000"/>
                  </a:schemeClr>
                </a:solidFill>
                <a:latin typeface="Tahoma" pitchFamily="34" charset="0"/>
                <a:cs typeface="Tahoma" pitchFamily="34" charset="0"/>
              </a:rPr>
              <a:t>dom ako celok </a:t>
            </a:r>
            <a:r>
              <a:rPr lang="sk-SK" sz="1700" dirty="0" smtClean="0">
                <a:solidFill>
                  <a:schemeClr val="tx1">
                    <a:lumMod val="50000"/>
                    <a:lumOff val="50000"/>
                  </a:schemeClr>
                </a:solidFill>
                <a:latin typeface="Tahoma" pitchFamily="34" charset="0"/>
                <a:cs typeface="Tahoma" pitchFamily="34" charset="0"/>
              </a:rPr>
              <a:t> z  vonkajšej  strany </a:t>
            </a:r>
            <a:r>
              <a:rPr lang="sk-SK" sz="1700" dirty="0">
                <a:solidFill>
                  <a:schemeClr val="tx1">
                    <a:lumMod val="50000"/>
                    <a:lumOff val="50000"/>
                  </a:schemeClr>
                </a:solidFill>
                <a:latin typeface="Tahoma" pitchFamily="34" charset="0"/>
                <a:cs typeface="Tahoma" pitchFamily="34" charset="0"/>
              </a:rPr>
              <a:t>(najlepšie na rohu bytového domu, kde je vidno dve steny fasády) a vchod </a:t>
            </a:r>
            <a:r>
              <a:rPr lang="sk-SK" sz="1700" dirty="0" smtClean="0">
                <a:solidFill>
                  <a:schemeClr val="tx1">
                    <a:lumMod val="50000"/>
                    <a:lumOff val="50000"/>
                  </a:schemeClr>
                </a:solidFill>
                <a:latin typeface="Tahoma" pitchFamily="34" charset="0"/>
                <a:cs typeface="Tahoma" pitchFamily="34" charset="0"/>
              </a:rPr>
              <a:t>domu</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pohľad </a:t>
            </a:r>
            <a:r>
              <a:rPr lang="sk-SK" sz="1700" dirty="0">
                <a:solidFill>
                  <a:schemeClr val="tx1">
                    <a:lumMod val="50000"/>
                    <a:lumOff val="50000"/>
                  </a:schemeClr>
                </a:solidFill>
                <a:latin typeface="Tahoma" pitchFamily="34" charset="0"/>
                <a:cs typeface="Tahoma" pitchFamily="34" charset="0"/>
              </a:rPr>
              <a:t>na spoločné priestory a vchod, cez ktoré je byt </a:t>
            </a:r>
            <a:r>
              <a:rPr lang="sk-SK" sz="1700" dirty="0" smtClean="0">
                <a:solidFill>
                  <a:schemeClr val="tx1">
                    <a:lumMod val="50000"/>
                    <a:lumOff val="50000"/>
                  </a:schemeClr>
                </a:solidFill>
                <a:latin typeface="Tahoma" pitchFamily="34" charset="0"/>
                <a:cs typeface="Tahoma" pitchFamily="34" charset="0"/>
              </a:rPr>
              <a:t>prístupný</a:t>
            </a:r>
          </a:p>
          <a:p>
            <a:pPr lvl="1" algn="just">
              <a:spcBef>
                <a:spcPct val="35000"/>
              </a:spcBef>
              <a:spcAft>
                <a:spcPct val="10000"/>
              </a:spcAft>
              <a:buClr>
                <a:srgbClr val="8DC02F"/>
              </a:buClr>
              <a:buSzPct val="100000"/>
              <a:tabLst>
                <a:tab pos="895350" algn="l"/>
              </a:tabLst>
            </a:pPr>
            <a:r>
              <a:rPr lang="sk-SK" sz="1700" dirty="0" smtClean="0">
                <a:solidFill>
                  <a:schemeClr val="tx1">
                    <a:lumMod val="50000"/>
                    <a:lumOff val="50000"/>
                  </a:schemeClr>
                </a:solidFill>
                <a:latin typeface="Tahoma" pitchFamily="34" charset="0"/>
                <a:cs typeface="Tahoma" pitchFamily="34" charset="0"/>
              </a:rPr>
              <a:t>Interiér </a:t>
            </a:r>
            <a:r>
              <a:rPr lang="sk-SK" sz="1700" dirty="0">
                <a:solidFill>
                  <a:schemeClr val="tx1">
                    <a:lumMod val="50000"/>
                    <a:lumOff val="50000"/>
                  </a:schemeClr>
                </a:solidFill>
                <a:latin typeface="Tahoma" pitchFamily="34" charset="0"/>
                <a:cs typeface="Tahoma" pitchFamily="34" charset="0"/>
              </a:rPr>
              <a:t>bytu: </a:t>
            </a:r>
            <a:endParaRPr lang="sk-SK" sz="1700" dirty="0" smtClean="0">
              <a:solidFill>
                <a:schemeClr val="tx1">
                  <a:lumMod val="50000"/>
                  <a:lumOff val="50000"/>
                </a:schemeClr>
              </a:solidFill>
              <a:latin typeface="Tahoma" pitchFamily="34" charset="0"/>
              <a:cs typeface="Tahoma" pitchFamily="34" charset="0"/>
            </a:endParaRP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kuchyňa </a:t>
            </a:r>
            <a:r>
              <a:rPr lang="sk-SK" sz="1700" dirty="0">
                <a:solidFill>
                  <a:schemeClr val="tx1">
                    <a:lumMod val="50000"/>
                    <a:lumOff val="50000"/>
                  </a:schemeClr>
                </a:solidFill>
                <a:latin typeface="Tahoma" pitchFamily="34" charset="0"/>
                <a:cs typeface="Tahoma" pitchFamily="34" charset="0"/>
              </a:rPr>
              <a:t>– s kuchynskou linkou, </a:t>
            </a:r>
            <a:r>
              <a:rPr lang="sk-SK" sz="1700" dirty="0" smtClean="0">
                <a:solidFill>
                  <a:schemeClr val="tx1">
                    <a:lumMod val="50000"/>
                    <a:lumOff val="50000"/>
                  </a:schemeClr>
                </a:solidFill>
                <a:latin typeface="Tahoma" pitchFamily="34" charset="0"/>
                <a:cs typeface="Tahoma" pitchFamily="34" charset="0"/>
              </a:rPr>
              <a:t>sporákom </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obývačka </a:t>
            </a:r>
            <a:r>
              <a:rPr lang="sk-SK" sz="1700" dirty="0">
                <a:solidFill>
                  <a:schemeClr val="tx1">
                    <a:lumMod val="50000"/>
                    <a:lumOff val="50000"/>
                  </a:schemeClr>
                </a:solidFill>
                <a:latin typeface="Tahoma" pitchFamily="34" charset="0"/>
                <a:cs typeface="Tahoma" pitchFamily="34" charset="0"/>
              </a:rPr>
              <a:t>– podlaha a </a:t>
            </a:r>
            <a:r>
              <a:rPr lang="sk-SK" sz="1700" dirty="0" smtClean="0">
                <a:solidFill>
                  <a:schemeClr val="tx1">
                    <a:lumMod val="50000"/>
                    <a:lumOff val="50000"/>
                  </a:schemeClr>
                </a:solidFill>
                <a:latin typeface="Tahoma" pitchFamily="34" charset="0"/>
                <a:cs typeface="Tahoma" pitchFamily="34" charset="0"/>
              </a:rPr>
              <a:t>radiátory</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kúpeľňa </a:t>
            </a:r>
            <a:r>
              <a:rPr lang="sk-SK" sz="1700" dirty="0">
                <a:solidFill>
                  <a:schemeClr val="tx1">
                    <a:lumMod val="50000"/>
                    <a:lumOff val="50000"/>
                  </a:schemeClr>
                </a:solidFill>
                <a:latin typeface="Tahoma" pitchFamily="34" charset="0"/>
                <a:cs typeface="Tahoma" pitchFamily="34" charset="0"/>
              </a:rPr>
              <a:t>– vaňa/sprchovací kút, </a:t>
            </a:r>
            <a:r>
              <a:rPr lang="sk-SK" sz="1700" dirty="0" smtClean="0">
                <a:solidFill>
                  <a:schemeClr val="tx1">
                    <a:lumMod val="50000"/>
                    <a:lumOff val="50000"/>
                  </a:schemeClr>
                </a:solidFill>
                <a:latin typeface="Tahoma" pitchFamily="34" charset="0"/>
                <a:cs typeface="Tahoma" pitchFamily="34" charset="0"/>
              </a:rPr>
              <a:t>umývadlo</a:t>
            </a:r>
            <a:r>
              <a:rPr lang="sk-SK" sz="1700" dirty="0">
                <a:solidFill>
                  <a:schemeClr val="tx1">
                    <a:lumMod val="50000"/>
                    <a:lumOff val="50000"/>
                  </a:schemeClr>
                </a:solidFill>
                <a:latin typeface="Tahoma" pitchFamily="34" charset="0"/>
                <a:cs typeface="Tahoma" pitchFamily="34" charset="0"/>
              </a:rPr>
              <a:t>, obklady, dlažba a </a:t>
            </a:r>
            <a:r>
              <a:rPr lang="sk-SK" sz="1700" dirty="0" err="1" smtClean="0">
                <a:solidFill>
                  <a:schemeClr val="tx1">
                    <a:lumMod val="50000"/>
                    <a:lumOff val="50000"/>
                  </a:schemeClr>
                </a:solidFill>
                <a:latin typeface="Tahoma" pitchFamily="34" charset="0"/>
                <a:cs typeface="Tahoma" pitchFamily="34" charset="0"/>
              </a:rPr>
              <a:t>sanita</a:t>
            </a:r>
            <a:endParaRPr lang="sk-SK" sz="1700" dirty="0" smtClean="0">
              <a:solidFill>
                <a:schemeClr val="tx1">
                  <a:lumMod val="50000"/>
                  <a:lumOff val="50000"/>
                </a:schemeClr>
              </a:solidFill>
              <a:latin typeface="Tahoma" pitchFamily="34" charset="0"/>
              <a:cs typeface="Tahoma" pitchFamily="34" charset="0"/>
            </a:endParaRP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WC </a:t>
            </a:r>
            <a:r>
              <a:rPr lang="sk-SK" sz="1700" dirty="0">
                <a:solidFill>
                  <a:schemeClr val="tx1">
                    <a:lumMod val="50000"/>
                    <a:lumOff val="50000"/>
                  </a:schemeClr>
                </a:solidFill>
                <a:latin typeface="Tahoma" pitchFamily="34" charset="0"/>
                <a:cs typeface="Tahoma" pitchFamily="34" charset="0"/>
              </a:rPr>
              <a:t>– toaletná misa s nádržkou, dlažba, obklady, jadro (murované alebo umakartové</a:t>
            </a:r>
            <a:r>
              <a:rPr lang="sk-SK" sz="1700" dirty="0" smtClean="0">
                <a:solidFill>
                  <a:schemeClr val="tx1">
                    <a:lumMod val="50000"/>
                    <a:lumOff val="50000"/>
                  </a:schemeClr>
                </a:solidFill>
                <a:latin typeface="Tahoma" pitchFamily="34" charset="0"/>
                <a:cs typeface="Tahoma" pitchFamily="34" charset="0"/>
              </a:rPr>
              <a:t>)</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dvere </a:t>
            </a:r>
            <a:r>
              <a:rPr lang="sk-SK" sz="1700" dirty="0">
                <a:solidFill>
                  <a:schemeClr val="tx1">
                    <a:lumMod val="50000"/>
                    <a:lumOff val="50000"/>
                  </a:schemeClr>
                </a:solidFill>
                <a:latin typeface="Tahoma" pitchFamily="34" charset="0"/>
                <a:cs typeface="Tahoma" pitchFamily="34" charset="0"/>
              </a:rPr>
              <a:t>interiérové a </a:t>
            </a:r>
            <a:r>
              <a:rPr lang="sk-SK" sz="1700" dirty="0" smtClean="0">
                <a:solidFill>
                  <a:schemeClr val="tx1">
                    <a:lumMod val="50000"/>
                    <a:lumOff val="50000"/>
                  </a:schemeClr>
                </a:solidFill>
                <a:latin typeface="Tahoma" pitchFamily="34" charset="0"/>
                <a:cs typeface="Tahoma" pitchFamily="34" charset="0"/>
              </a:rPr>
              <a:t>vstupné </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okná </a:t>
            </a:r>
            <a:r>
              <a:rPr lang="sk-SK" sz="1700" dirty="0">
                <a:solidFill>
                  <a:schemeClr val="tx1">
                    <a:lumMod val="50000"/>
                    <a:lumOff val="50000"/>
                  </a:schemeClr>
                </a:solidFill>
                <a:latin typeface="Tahoma" pitchFamily="34" charset="0"/>
                <a:cs typeface="Tahoma" pitchFamily="34" charset="0"/>
              </a:rPr>
              <a:t>v izbách – aby bolo z fotografii zrejmé, či sú pôvodné alebo nové (nie zakryté záclonami</a:t>
            </a:r>
            <a:r>
              <a:rPr lang="sk-SK" sz="1700" dirty="0" smtClean="0">
                <a:solidFill>
                  <a:schemeClr val="tx1">
                    <a:lumMod val="50000"/>
                    <a:lumOff val="50000"/>
                  </a:schemeClr>
                </a:solidFill>
                <a:latin typeface="Tahoma" pitchFamily="34" charset="0"/>
                <a:cs typeface="Tahoma" pitchFamily="34" charset="0"/>
              </a:rPr>
              <a:t>) </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dvere </a:t>
            </a:r>
            <a:r>
              <a:rPr lang="sk-SK" sz="1700" dirty="0">
                <a:solidFill>
                  <a:schemeClr val="tx1">
                    <a:lumMod val="50000"/>
                    <a:lumOff val="50000"/>
                  </a:schemeClr>
                </a:solidFill>
                <a:latin typeface="Tahoma" pitchFamily="34" charset="0"/>
                <a:cs typeface="Tahoma" pitchFamily="34" charset="0"/>
              </a:rPr>
              <a:t>na lodžiu / balkón (fotografia viditeľne zasklenej lodžie) </a:t>
            </a:r>
          </a:p>
        </p:txBody>
      </p:sp>
      <p:sp>
        <p:nvSpPr>
          <p:cNvPr id="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20</a:t>
            </a:fld>
            <a:endParaRPr lang="sk-SK" sz="1250" dirty="0">
              <a:solidFill>
                <a:prstClr val="white"/>
              </a:solidFill>
            </a:endParaRPr>
          </a:p>
        </p:txBody>
      </p:sp>
    </p:spTree>
    <p:extLst>
      <p:ext uri="{BB962C8B-B14F-4D97-AF65-F5344CB8AC3E}">
        <p14:creationId xmlns:p14="http://schemas.microsoft.com/office/powerpoint/2010/main" val="27119630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8148" y="303214"/>
            <a:ext cx="6665732" cy="741114"/>
          </a:xfrm>
        </p:spPr>
        <p:txBody>
          <a:bodyPr/>
          <a:lstStyle/>
          <a:p>
            <a:r>
              <a:rPr lang="sk-SK" sz="2400" dirty="0" smtClean="0"/>
              <a:t>Ťarchy, ktoré banka akceptuje</a:t>
            </a:r>
            <a:endParaRPr lang="sk-SK" sz="2400" dirty="0"/>
          </a:p>
        </p:txBody>
      </p:sp>
      <p:sp>
        <p:nvSpPr>
          <p:cNvPr id="3" name="Zástupný symbol textu 2"/>
          <p:cNvSpPr>
            <a:spLocks noGrp="1"/>
          </p:cNvSpPr>
          <p:nvPr>
            <p:ph type="body" sz="quarter" idx="10"/>
          </p:nvPr>
        </p:nvSpPr>
        <p:spPr>
          <a:xfrm>
            <a:off x="594172" y="1188343"/>
            <a:ext cx="9937104" cy="6192688"/>
          </a:xfrm>
        </p:spPr>
        <p:txBody>
          <a:bodyPr anchor="t" anchorCtr="0">
            <a:noAutofit/>
          </a:bodyPr>
          <a:lstStyle/>
          <a:p>
            <a:pPr marL="0" indent="0" algn="just">
              <a:spcBef>
                <a:spcPct val="35000"/>
              </a:spcBef>
              <a:buClr>
                <a:srgbClr val="8DC02F"/>
              </a:buClr>
              <a:buSzPct val="100000"/>
              <a:tabLst>
                <a:tab pos="895350" algn="l"/>
              </a:tabLst>
            </a:pPr>
            <a:r>
              <a:rPr lang="sk-SK" sz="1700" dirty="0">
                <a:solidFill>
                  <a:prstClr val="black">
                    <a:lumMod val="50000"/>
                    <a:lumOff val="50000"/>
                  </a:prstClr>
                </a:solidFill>
                <a:ea typeface="Tahoma" pitchFamily="34" charset="0"/>
              </a:rPr>
              <a:t>Akceptovateľné </a:t>
            </a:r>
            <a:r>
              <a:rPr lang="sk-SK" sz="1700" dirty="0" smtClean="0">
                <a:solidFill>
                  <a:prstClr val="black">
                    <a:lumMod val="50000"/>
                    <a:lumOff val="50000"/>
                  </a:prstClr>
                </a:solidFill>
                <a:ea typeface="Tahoma" pitchFamily="34" charset="0"/>
              </a:rPr>
              <a:t>ťarchy:</a:t>
            </a:r>
            <a:endParaRPr lang="sk-SK" sz="1700" dirty="0">
              <a:solidFill>
                <a:prstClr val="black">
                  <a:lumMod val="50000"/>
                  <a:lumOff val="50000"/>
                </a:prstClr>
              </a:solidFill>
              <a:ea typeface="Tahoma" pitchFamily="34" charset="0"/>
            </a:endParaRP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Záložné </a:t>
            </a:r>
            <a:r>
              <a:rPr lang="sk-SK" sz="1700" dirty="0">
                <a:solidFill>
                  <a:srgbClr val="7D7D7D"/>
                </a:solidFill>
              </a:rPr>
              <a:t>právo podľa §15 zákona 182/1993 Z</a:t>
            </a:r>
            <a:r>
              <a:rPr lang="sk-SK" sz="1700" dirty="0" smtClean="0">
                <a:solidFill>
                  <a:srgbClr val="7D7D7D"/>
                </a:solidFill>
              </a:rPr>
              <a:t>. z</a:t>
            </a:r>
            <a:r>
              <a:rPr lang="sk-SK" sz="1700" dirty="0">
                <a:solidFill>
                  <a:srgbClr val="7D7D7D"/>
                </a:solidFill>
              </a:rPr>
              <a:t>. v znení neskorších predpisov – právo užívania spoločných častí a zariadení </a:t>
            </a:r>
            <a:r>
              <a:rPr lang="sk-SK" sz="1700" dirty="0" smtClean="0">
                <a:solidFill>
                  <a:srgbClr val="7D7D7D"/>
                </a:solidFill>
              </a:rPr>
              <a:t>domu </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Záložné </a:t>
            </a:r>
            <a:r>
              <a:rPr lang="sk-SK" sz="1700" dirty="0">
                <a:solidFill>
                  <a:srgbClr val="7D7D7D"/>
                </a:solidFill>
              </a:rPr>
              <a:t>právo podľa §16 až 18 zákona 182/1993 Z</a:t>
            </a:r>
            <a:r>
              <a:rPr lang="sk-SK" sz="1700" dirty="0" smtClean="0">
                <a:solidFill>
                  <a:srgbClr val="7D7D7D"/>
                </a:solidFill>
              </a:rPr>
              <a:t>. z</a:t>
            </a:r>
            <a:r>
              <a:rPr lang="sk-SK" sz="1700" dirty="0">
                <a:solidFill>
                  <a:srgbClr val="7D7D7D"/>
                </a:solidFill>
              </a:rPr>
              <a:t>. – zľava z ceny bytu pri odpredaji do osobného </a:t>
            </a:r>
            <a:r>
              <a:rPr lang="sk-SK" sz="1700" dirty="0" smtClean="0">
                <a:solidFill>
                  <a:srgbClr val="7D7D7D"/>
                </a:solidFill>
              </a:rPr>
              <a:t>vlastníctva</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Právo </a:t>
            </a:r>
            <a:r>
              <a:rPr lang="sk-SK" sz="1700" dirty="0">
                <a:solidFill>
                  <a:srgbClr val="7D7D7D"/>
                </a:solidFill>
              </a:rPr>
              <a:t>stavby podľa §23 zákona 182/1993 Z</a:t>
            </a:r>
            <a:r>
              <a:rPr lang="sk-SK" sz="1700" dirty="0" smtClean="0">
                <a:solidFill>
                  <a:srgbClr val="7D7D7D"/>
                </a:solidFill>
              </a:rPr>
              <a:t>. z</a:t>
            </a:r>
            <a:r>
              <a:rPr lang="sk-SK" sz="1700" dirty="0">
                <a:solidFill>
                  <a:srgbClr val="7D7D7D"/>
                </a:solidFill>
              </a:rPr>
              <a:t>. v znení neskorších predpisov – právo stavby na </a:t>
            </a:r>
            <a:r>
              <a:rPr lang="sk-SK" sz="1700" dirty="0" err="1">
                <a:solidFill>
                  <a:srgbClr val="7D7D7D"/>
                </a:solidFill>
              </a:rPr>
              <a:t>nevysporiadanom</a:t>
            </a:r>
            <a:r>
              <a:rPr lang="sk-SK" sz="1700" dirty="0">
                <a:solidFill>
                  <a:srgbClr val="7D7D7D"/>
                </a:solidFill>
              </a:rPr>
              <a:t> alebo mestskom </a:t>
            </a:r>
            <a:r>
              <a:rPr lang="sk-SK" sz="1700" dirty="0" smtClean="0">
                <a:solidFill>
                  <a:srgbClr val="7D7D7D"/>
                </a:solidFill>
              </a:rPr>
              <a:t>pozemku</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Záložné </a:t>
            </a:r>
            <a:r>
              <a:rPr lang="sk-SK" sz="1700" dirty="0">
                <a:solidFill>
                  <a:srgbClr val="7D7D7D"/>
                </a:solidFill>
              </a:rPr>
              <a:t>právo v prospech Štátneho fondu rozvoja bývania (ŠFRB), ak zabezpečuje ŠFRB Fyzická osoba  vyžadujeme predložiť zmluvu so ŠFRB a </a:t>
            </a:r>
            <a:r>
              <a:rPr lang="sk-SK" sz="1700" dirty="0" smtClean="0">
                <a:solidFill>
                  <a:srgbClr val="7D7D7D"/>
                </a:solidFill>
              </a:rPr>
              <a:t>vyčíslenie</a:t>
            </a:r>
            <a:r>
              <a:rPr lang="sk-SK" sz="1700" dirty="0">
                <a:solidFill>
                  <a:srgbClr val="7D7D7D"/>
                </a:solidFill>
              </a:rPr>
              <a:t>, ak zabezpečuje ŠFRB spoločenstvo, požadujeme vyčíslenie zostatku </a:t>
            </a:r>
            <a:r>
              <a:rPr lang="sk-SK" sz="1700" dirty="0" smtClean="0">
                <a:solidFill>
                  <a:srgbClr val="7D7D7D"/>
                </a:solidFill>
              </a:rPr>
              <a:t>úveru</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Záložné </a:t>
            </a:r>
            <a:r>
              <a:rPr lang="sk-SK" sz="1700" dirty="0">
                <a:solidFill>
                  <a:srgbClr val="7D7D7D"/>
                </a:solidFill>
              </a:rPr>
              <a:t>právo v prospech Prima banky (Dexia, </a:t>
            </a:r>
            <a:r>
              <a:rPr lang="sk-SK" sz="1700" dirty="0" err="1">
                <a:solidFill>
                  <a:srgbClr val="7D7D7D"/>
                </a:solidFill>
              </a:rPr>
              <a:t>Sberbank</a:t>
            </a:r>
            <a:r>
              <a:rPr lang="sk-SK" sz="1700" dirty="0">
                <a:solidFill>
                  <a:srgbClr val="7D7D7D"/>
                </a:solidFill>
              </a:rPr>
              <a:t> Slovensko, </a:t>
            </a:r>
            <a:r>
              <a:rPr lang="sk-SK" sz="1700" dirty="0" err="1">
                <a:solidFill>
                  <a:srgbClr val="7D7D7D"/>
                </a:solidFill>
              </a:rPr>
              <a:t>Volksbank</a:t>
            </a:r>
            <a:r>
              <a:rPr lang="sk-SK" sz="1700" dirty="0">
                <a:solidFill>
                  <a:srgbClr val="7D7D7D"/>
                </a:solidFill>
              </a:rPr>
              <a:t> Slovensko, Ľudová banka), zabezpečujúce skôr poskytnutý úver. Pri akceptácii záložného práva </a:t>
            </a:r>
            <a:r>
              <a:rPr lang="sk-SK" sz="1700" dirty="0" err="1">
                <a:solidFill>
                  <a:srgbClr val="7D7D7D"/>
                </a:solidFill>
              </a:rPr>
              <a:t>Prima</a:t>
            </a:r>
            <a:r>
              <a:rPr lang="sk-SK" sz="1700" dirty="0">
                <a:solidFill>
                  <a:srgbClr val="7D7D7D"/>
                </a:solidFill>
              </a:rPr>
              <a:t> </a:t>
            </a:r>
            <a:r>
              <a:rPr lang="sk-SK" sz="1700" dirty="0" smtClean="0">
                <a:solidFill>
                  <a:srgbClr val="7D7D7D"/>
                </a:solidFill>
              </a:rPr>
              <a:t>banky al. ŠFRB </a:t>
            </a:r>
            <a:r>
              <a:rPr lang="sk-SK" sz="1700" dirty="0">
                <a:solidFill>
                  <a:srgbClr val="7D7D7D"/>
                </a:solidFill>
              </a:rPr>
              <a:t>musí na novom úvere vystupovať aspoň jeden dlžník z prvého </a:t>
            </a:r>
            <a:r>
              <a:rPr lang="sk-SK" sz="1700" dirty="0" smtClean="0">
                <a:solidFill>
                  <a:srgbClr val="7D7D7D"/>
                </a:solidFill>
              </a:rPr>
              <a:t>úveru</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Záložné </a:t>
            </a:r>
            <a:r>
              <a:rPr lang="sk-SK" sz="1700" dirty="0">
                <a:solidFill>
                  <a:srgbClr val="7D7D7D"/>
                </a:solidFill>
              </a:rPr>
              <a:t>právo inej banky zabezpečujúce úver, ktorý bude vyplatený čerpaním nového úveru z </a:t>
            </a:r>
            <a:r>
              <a:rPr lang="sk-SK" sz="1700" dirty="0" err="1">
                <a:solidFill>
                  <a:srgbClr val="7D7D7D"/>
                </a:solidFill>
              </a:rPr>
              <a:t>Prima</a:t>
            </a:r>
            <a:r>
              <a:rPr lang="sk-SK" sz="1700" dirty="0">
                <a:solidFill>
                  <a:srgbClr val="7D7D7D"/>
                </a:solidFill>
              </a:rPr>
              <a:t> </a:t>
            </a:r>
            <a:r>
              <a:rPr lang="sk-SK" sz="1700" dirty="0" smtClean="0">
                <a:solidFill>
                  <a:srgbClr val="7D7D7D"/>
                </a:solidFill>
              </a:rPr>
              <a:t>banky</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Zákonné </a:t>
            </a:r>
            <a:r>
              <a:rPr lang="sk-SK" sz="1700" dirty="0">
                <a:solidFill>
                  <a:srgbClr val="7D7D7D"/>
                </a:solidFill>
              </a:rPr>
              <a:t>vecné bremená v prospech energetických, vodárenských a plynárenských  podnikov spočívajúce v práve vstupu na pozemok za účelom umiestnenia, prevádzky, údržby, právo vstupu a vjazdu motorovými vozidlami na zaťažené nehnuteľnosti pri umiestnení, prevádzke, údržbách a opravách energetických zariadení/ podzemného elektrického/ vodovodného resp. kanalizačného potrubia/ vedenia </a:t>
            </a:r>
            <a:r>
              <a:rPr lang="sk-SK" sz="1700" dirty="0" smtClean="0">
                <a:solidFill>
                  <a:srgbClr val="7D7D7D"/>
                </a:solidFill>
              </a:rPr>
              <a:t>plynovodu</a:t>
            </a:r>
            <a:endParaRPr lang="sk-SK" sz="1700" dirty="0">
              <a:solidFill>
                <a:prstClr val="black">
                  <a:lumMod val="50000"/>
                  <a:lumOff val="50000"/>
                </a:prstClr>
              </a:solidFill>
              <a:ea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21</a:t>
            </a:fld>
            <a:endParaRPr lang="sk-SK" sz="1250" dirty="0">
              <a:solidFill>
                <a:prstClr val="white"/>
              </a:solidFill>
            </a:endParaRPr>
          </a:p>
        </p:txBody>
      </p:sp>
    </p:spTree>
    <p:extLst>
      <p:ext uri="{BB962C8B-B14F-4D97-AF65-F5344CB8AC3E}">
        <p14:creationId xmlns:p14="http://schemas.microsoft.com/office/powerpoint/2010/main" val="24372370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6593724" cy="669105"/>
          </a:xfrm>
        </p:spPr>
        <p:txBody>
          <a:bodyPr/>
          <a:lstStyle/>
          <a:p>
            <a:r>
              <a:rPr lang="sk-SK" sz="2400" dirty="0"/>
              <a:t>Ťarchy, ktoré banka </a:t>
            </a:r>
            <a:r>
              <a:rPr lang="sk-SK" sz="2400" dirty="0" smtClean="0"/>
              <a:t>neakceptuje</a:t>
            </a:r>
            <a:endParaRPr lang="sk-SK" sz="2400" dirty="0"/>
          </a:p>
        </p:txBody>
      </p:sp>
      <p:sp>
        <p:nvSpPr>
          <p:cNvPr id="3" name="Zástupný symbol textu 2"/>
          <p:cNvSpPr>
            <a:spLocks noGrp="1"/>
          </p:cNvSpPr>
          <p:nvPr>
            <p:ph type="body" sz="quarter" idx="10"/>
          </p:nvPr>
        </p:nvSpPr>
        <p:spPr>
          <a:xfrm>
            <a:off x="594172" y="1332359"/>
            <a:ext cx="9721080" cy="5616624"/>
          </a:xfrm>
        </p:spPr>
        <p:txBody>
          <a:bodyPr anchor="t" anchorCtr="0">
            <a:normAutofit/>
          </a:bodyPr>
          <a:lstStyle/>
          <a:p>
            <a:pPr marL="0" indent="0" algn="just">
              <a:spcBef>
                <a:spcPct val="35000"/>
              </a:spcBef>
              <a:spcAft>
                <a:spcPts val="600"/>
              </a:spcAft>
              <a:buClr>
                <a:srgbClr val="8DC02F"/>
              </a:buClr>
              <a:buSzPct val="100000"/>
              <a:tabLst>
                <a:tab pos="895350" algn="l"/>
              </a:tabLst>
            </a:pPr>
            <a:r>
              <a:rPr lang="sk-SK" sz="1700" dirty="0" smtClean="0">
                <a:solidFill>
                  <a:prstClr val="black">
                    <a:lumMod val="50000"/>
                    <a:lumOff val="50000"/>
                  </a:prstClr>
                </a:solidFill>
                <a:ea typeface="Tahoma" pitchFamily="34" charset="0"/>
              </a:rPr>
              <a:t>Neakceptovateľné ťarchy:</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Záložné </a:t>
            </a:r>
            <a:r>
              <a:rPr lang="sk-SK" sz="1700" dirty="0">
                <a:solidFill>
                  <a:prstClr val="black">
                    <a:lumMod val="50000"/>
                    <a:lumOff val="50000"/>
                  </a:prstClr>
                </a:solidFill>
                <a:ea typeface="Tahoma" pitchFamily="34" charset="0"/>
              </a:rPr>
              <a:t>právo v prospech inej banky alebo stavebnej sporiteľne, ktoré čerpaním nového úveru poskytnutého Prima bankou </a:t>
            </a:r>
            <a:r>
              <a:rPr lang="sk-SK" sz="1700" dirty="0" smtClean="0">
                <a:solidFill>
                  <a:prstClr val="black">
                    <a:lumMod val="50000"/>
                    <a:lumOff val="50000"/>
                  </a:prstClr>
                </a:solidFill>
                <a:ea typeface="Tahoma" pitchFamily="34" charset="0"/>
              </a:rPr>
              <a:t>nezanikne</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Záložné </a:t>
            </a:r>
            <a:r>
              <a:rPr lang="sk-SK" sz="1700" dirty="0">
                <a:solidFill>
                  <a:prstClr val="black">
                    <a:lumMod val="50000"/>
                    <a:lumOff val="50000"/>
                  </a:prstClr>
                </a:solidFill>
                <a:ea typeface="Tahoma" pitchFamily="34" charset="0"/>
              </a:rPr>
              <a:t>právo štátu </a:t>
            </a:r>
            <a:endParaRPr lang="sk-SK" sz="1700" dirty="0" smtClean="0">
              <a:solidFill>
                <a:prstClr val="black">
                  <a:lumMod val="50000"/>
                  <a:lumOff val="50000"/>
                </a:prstClr>
              </a:solidFill>
              <a:ea typeface="Tahoma" pitchFamily="34" charset="0"/>
            </a:endParaRP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Záložné </a:t>
            </a:r>
            <a:r>
              <a:rPr lang="sk-SK" sz="1700" dirty="0">
                <a:solidFill>
                  <a:prstClr val="black">
                    <a:lumMod val="50000"/>
                    <a:lumOff val="50000"/>
                  </a:prstClr>
                </a:solidFill>
                <a:ea typeface="Tahoma" pitchFamily="34" charset="0"/>
              </a:rPr>
              <a:t>právo iného subjektu alebo fyzickej osoby (ak nebude k čerpaniu odstránené</a:t>
            </a:r>
            <a:r>
              <a:rPr lang="sk-SK" sz="1700" dirty="0" smtClean="0">
                <a:solidFill>
                  <a:prstClr val="black">
                    <a:lumMod val="50000"/>
                    <a:lumOff val="50000"/>
                  </a:prstClr>
                </a:solidFill>
                <a:ea typeface="Tahoma" pitchFamily="34" charset="0"/>
              </a:rPr>
              <a:t>)</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Daňový úrad</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Právo dožitia</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Právo prechodu/prejazdu</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Predkupné </a:t>
            </a:r>
            <a:r>
              <a:rPr lang="sk-SK" sz="1700" dirty="0">
                <a:solidFill>
                  <a:prstClr val="black">
                    <a:lumMod val="50000"/>
                    <a:lumOff val="50000"/>
                  </a:prstClr>
                </a:solidFill>
                <a:ea typeface="Tahoma" pitchFamily="34" charset="0"/>
              </a:rPr>
              <a:t>právo (neplatí pri predkupnom práve mesta alebo obce na pozemok pod bytovým domom resp. prístupovú cestu</a:t>
            </a:r>
            <a:r>
              <a:rPr lang="sk-SK" sz="1700" dirty="0" smtClean="0">
                <a:solidFill>
                  <a:prstClr val="black">
                    <a:lumMod val="50000"/>
                    <a:lumOff val="50000"/>
                  </a:prstClr>
                </a:solidFill>
                <a:ea typeface="Tahoma" pitchFamily="34" charset="0"/>
              </a:rPr>
              <a:t>)</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Rozhodnutie </a:t>
            </a:r>
            <a:r>
              <a:rPr lang="sk-SK" sz="1700" dirty="0">
                <a:solidFill>
                  <a:prstClr val="black">
                    <a:lumMod val="50000"/>
                    <a:lumOff val="50000"/>
                  </a:prstClr>
                </a:solidFill>
                <a:ea typeface="Tahoma" pitchFamily="34" charset="0"/>
              </a:rPr>
              <a:t>o výkone </a:t>
            </a:r>
            <a:r>
              <a:rPr lang="sk-SK" sz="1700" dirty="0" smtClean="0">
                <a:solidFill>
                  <a:prstClr val="black">
                    <a:lumMod val="50000"/>
                    <a:lumOff val="50000"/>
                  </a:prstClr>
                </a:solidFill>
                <a:ea typeface="Tahoma" pitchFamily="34" charset="0"/>
              </a:rPr>
              <a:t>exekúcie</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Záložné </a:t>
            </a:r>
            <a:r>
              <a:rPr lang="sk-SK" sz="1700" dirty="0">
                <a:solidFill>
                  <a:prstClr val="black">
                    <a:lumMod val="50000"/>
                    <a:lumOff val="50000"/>
                  </a:prstClr>
                </a:solidFill>
                <a:ea typeface="Tahoma" pitchFamily="34" charset="0"/>
              </a:rPr>
              <a:t>právo v prospech Bytovej agentúry rezortu </a:t>
            </a:r>
            <a:r>
              <a:rPr lang="sk-SK" sz="1700" dirty="0" smtClean="0">
                <a:solidFill>
                  <a:prstClr val="black">
                    <a:lumMod val="50000"/>
                    <a:lumOff val="50000"/>
                  </a:prstClr>
                </a:solidFill>
                <a:ea typeface="Tahoma" pitchFamily="34" charset="0"/>
              </a:rPr>
              <a:t>Ministerstva </a:t>
            </a:r>
            <a:r>
              <a:rPr lang="sk-SK" sz="1700" dirty="0">
                <a:solidFill>
                  <a:prstClr val="black">
                    <a:lumMod val="50000"/>
                    <a:lumOff val="50000"/>
                  </a:prstClr>
                </a:solidFill>
                <a:ea typeface="Tahoma" pitchFamily="34" charset="0"/>
              </a:rPr>
              <a:t>obrany </a:t>
            </a:r>
            <a:r>
              <a:rPr lang="sk-SK" sz="1700" dirty="0" smtClean="0">
                <a:solidFill>
                  <a:prstClr val="black">
                    <a:lumMod val="50000"/>
                    <a:lumOff val="50000"/>
                  </a:prstClr>
                </a:solidFill>
                <a:ea typeface="Tahoma" pitchFamily="34" charset="0"/>
              </a:rPr>
              <a:t>(BARMO)</a:t>
            </a:r>
            <a:endParaRPr lang="sk-SK" sz="1700" dirty="0">
              <a:solidFill>
                <a:prstClr val="black">
                  <a:lumMod val="50000"/>
                  <a:lumOff val="50000"/>
                </a:prstClr>
              </a:solidFill>
              <a:ea typeface="Tahoma" pitchFamily="34" charset="0"/>
            </a:endParaRPr>
          </a:p>
          <a:p>
            <a:pPr lvl="0">
              <a:buFont typeface="Wingdings" panose="05000000000000000000" pitchFamily="2" charset="2"/>
              <a:buChar char="q"/>
            </a:pPr>
            <a:endParaRPr lang="sk-SK" sz="1400" dirty="0">
              <a:solidFill>
                <a:schemeClr val="tx1">
                  <a:lumMod val="50000"/>
                  <a:lumOff val="50000"/>
                </a:schemeClr>
              </a:solidFill>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22</a:t>
            </a:fld>
            <a:endParaRPr lang="sk-SK" sz="1250" dirty="0">
              <a:solidFill>
                <a:prstClr val="white"/>
              </a:solidFill>
            </a:endParaRPr>
          </a:p>
        </p:txBody>
      </p:sp>
    </p:spTree>
    <p:extLst>
      <p:ext uri="{BB962C8B-B14F-4D97-AF65-F5344CB8AC3E}">
        <p14:creationId xmlns:p14="http://schemas.microsoft.com/office/powerpoint/2010/main" val="35626153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8148" y="324247"/>
            <a:ext cx="7632848" cy="648072"/>
          </a:xfrm>
        </p:spPr>
        <p:txBody>
          <a:bodyPr/>
          <a:lstStyle/>
          <a:p>
            <a:r>
              <a:rPr lang="sk-SK" sz="2400" dirty="0" smtClean="0"/>
              <a:t>Predčasné splatenie a mimoriadna splátka</a:t>
            </a:r>
            <a:endParaRPr lang="sk-SK" sz="2400" dirty="0"/>
          </a:p>
        </p:txBody>
      </p:sp>
      <p:sp>
        <p:nvSpPr>
          <p:cNvPr id="8" name="Zástupný symbol čísla snímky 7"/>
          <p:cNvSpPr>
            <a:spLocks noGrp="1"/>
          </p:cNvSpPr>
          <p:nvPr>
            <p:ph type="sldNum" sz="quarter" idx="15"/>
          </p:nvPr>
        </p:nvSpPr>
        <p:spPr/>
        <p:txBody>
          <a:bodyPr/>
          <a:lstStyle/>
          <a:p>
            <a:fld id="{6B7719EF-B0F4-4E1D-8160-3C9517835573}" type="slidenum">
              <a:rPr lang="sk-SK" smtClean="0"/>
              <a:pPr/>
              <a:t>23</a:t>
            </a:fld>
            <a:endParaRPr lang="sk-SK" dirty="0"/>
          </a:p>
        </p:txBody>
      </p:sp>
      <p:sp>
        <p:nvSpPr>
          <p:cNvPr id="10" name="Zástupný symbol textu 5"/>
          <p:cNvSpPr>
            <a:spLocks noGrp="1"/>
          </p:cNvSpPr>
          <p:nvPr>
            <p:ph type="body" sz="quarter" idx="13"/>
          </p:nvPr>
        </p:nvSpPr>
        <p:spPr>
          <a:xfrm>
            <a:off x="522164" y="1188343"/>
            <a:ext cx="10009112" cy="6048672"/>
          </a:xfrm>
        </p:spPr>
        <p:txBody>
          <a:bodyPr>
            <a:normAutofit fontScale="85000" lnSpcReduction="10000"/>
          </a:bodyPr>
          <a:lstStyle/>
          <a:p>
            <a:pPr marL="0" lvl="1" indent="0" algn="just">
              <a:lnSpc>
                <a:spcPct val="150000"/>
              </a:lnSpc>
              <a:buClr>
                <a:schemeClr val="accent3"/>
              </a:buClr>
            </a:pPr>
            <a:r>
              <a:rPr lang="en-US" sz="1700" dirty="0" err="1" smtClean="0">
                <a:solidFill>
                  <a:srgbClr val="7D7D7D"/>
                </a:solidFill>
              </a:rPr>
              <a:t>Klient</a:t>
            </a:r>
            <a:r>
              <a:rPr lang="en-US" sz="1700" dirty="0" smtClean="0">
                <a:solidFill>
                  <a:srgbClr val="7D7D7D"/>
                </a:solidFill>
              </a:rPr>
              <a:t> </a:t>
            </a:r>
            <a:r>
              <a:rPr lang="en-US" sz="1700" dirty="0" err="1" smtClean="0">
                <a:solidFill>
                  <a:srgbClr val="7D7D7D"/>
                </a:solidFill>
              </a:rPr>
              <a:t>môže</a:t>
            </a:r>
            <a:r>
              <a:rPr lang="en-US" sz="1700" dirty="0" smtClean="0">
                <a:solidFill>
                  <a:srgbClr val="7D7D7D"/>
                </a:solidFill>
              </a:rPr>
              <a:t> </a:t>
            </a:r>
            <a:r>
              <a:rPr lang="sk-SK" sz="1700" dirty="0" smtClean="0">
                <a:solidFill>
                  <a:srgbClr val="7D7D7D"/>
                </a:solidFill>
              </a:rPr>
              <a:t>na základe písomnej žiadosti podanej v lehote </a:t>
            </a:r>
            <a:r>
              <a:rPr lang="sk-SK" sz="1800" dirty="0" smtClean="0">
                <a:solidFill>
                  <a:srgbClr val="7030A0"/>
                </a:solidFill>
              </a:rPr>
              <a:t>najneskôr</a:t>
            </a:r>
            <a:r>
              <a:rPr lang="sk-SK" sz="1700" dirty="0" smtClean="0">
                <a:solidFill>
                  <a:srgbClr val="7D7D7D"/>
                </a:solidFill>
              </a:rPr>
              <a:t> 7 kalendárnych dní pred </a:t>
            </a:r>
            <a:r>
              <a:rPr lang="en-US" sz="1700" dirty="0" err="1" smtClean="0">
                <a:solidFill>
                  <a:srgbClr val="7D7D7D"/>
                </a:solidFill>
              </a:rPr>
              <a:t>požadovaným</a:t>
            </a:r>
            <a:r>
              <a:rPr lang="en-US" sz="1700" dirty="0" smtClean="0">
                <a:solidFill>
                  <a:srgbClr val="7D7D7D"/>
                </a:solidFill>
              </a:rPr>
              <a:t> </a:t>
            </a:r>
            <a:r>
              <a:rPr lang="en-US" sz="1700" dirty="0" err="1" smtClean="0">
                <a:solidFill>
                  <a:srgbClr val="7D7D7D"/>
                </a:solidFill>
              </a:rPr>
              <a:t>dňom</a:t>
            </a:r>
            <a:r>
              <a:rPr lang="en-US" sz="1700" dirty="0" smtClean="0">
                <a:solidFill>
                  <a:srgbClr val="7D7D7D"/>
                </a:solidFill>
              </a:rPr>
              <a:t> </a:t>
            </a:r>
            <a:r>
              <a:rPr lang="en-US" sz="1700" dirty="0" err="1" smtClean="0">
                <a:solidFill>
                  <a:srgbClr val="7D7D7D"/>
                </a:solidFill>
              </a:rPr>
              <a:t>predčasnej</a:t>
            </a:r>
            <a:r>
              <a:rPr lang="en-US" sz="1700" dirty="0" smtClean="0">
                <a:solidFill>
                  <a:srgbClr val="7D7D7D"/>
                </a:solidFill>
              </a:rPr>
              <a:t> </a:t>
            </a:r>
            <a:r>
              <a:rPr lang="en-US" sz="1700" dirty="0" err="1" smtClean="0">
                <a:solidFill>
                  <a:srgbClr val="7D7D7D"/>
                </a:solidFill>
              </a:rPr>
              <a:t>splatnosti</a:t>
            </a:r>
            <a:r>
              <a:rPr lang="en-US" sz="1700" dirty="0" smtClean="0">
                <a:solidFill>
                  <a:srgbClr val="7D7D7D"/>
                </a:solidFill>
              </a:rPr>
              <a:t>, </a:t>
            </a:r>
            <a:r>
              <a:rPr lang="en-US" sz="1700" dirty="0" err="1" smtClean="0">
                <a:solidFill>
                  <a:srgbClr val="7D7D7D"/>
                </a:solidFill>
              </a:rPr>
              <a:t>Hypotéku</a:t>
            </a:r>
            <a:r>
              <a:rPr lang="en-US" sz="1700" dirty="0" smtClean="0">
                <a:solidFill>
                  <a:srgbClr val="7D7D7D"/>
                </a:solidFill>
              </a:rPr>
              <a:t> </a:t>
            </a:r>
            <a:r>
              <a:rPr lang="en-US" sz="1700" dirty="0" err="1" smtClean="0">
                <a:solidFill>
                  <a:srgbClr val="7D7D7D"/>
                </a:solidFill>
              </a:rPr>
              <a:t>alebo</a:t>
            </a:r>
            <a:r>
              <a:rPr lang="en-US" sz="1700" dirty="0" smtClean="0">
                <a:solidFill>
                  <a:srgbClr val="7D7D7D"/>
                </a:solidFill>
              </a:rPr>
              <a:t> </a:t>
            </a:r>
            <a:r>
              <a:rPr lang="en-US" sz="1700" dirty="0" err="1" smtClean="0">
                <a:solidFill>
                  <a:srgbClr val="7D7D7D"/>
                </a:solidFill>
              </a:rPr>
              <a:t>jej</a:t>
            </a:r>
            <a:r>
              <a:rPr lang="en-US" sz="1700" dirty="0" smtClean="0">
                <a:solidFill>
                  <a:srgbClr val="7D7D7D"/>
                </a:solidFill>
              </a:rPr>
              <a:t> </a:t>
            </a:r>
            <a:r>
              <a:rPr lang="en-US" sz="1700" dirty="0" err="1" smtClean="0">
                <a:solidFill>
                  <a:srgbClr val="7D7D7D"/>
                </a:solidFill>
              </a:rPr>
              <a:t>časť</a:t>
            </a:r>
            <a:r>
              <a:rPr lang="en-US" sz="1700" dirty="0" smtClean="0">
                <a:solidFill>
                  <a:srgbClr val="7D7D7D"/>
                </a:solidFill>
              </a:rPr>
              <a:t> </a:t>
            </a:r>
            <a:r>
              <a:rPr lang="en-US" sz="1700" dirty="0" err="1" smtClean="0">
                <a:solidFill>
                  <a:srgbClr val="7D7D7D"/>
                </a:solidFill>
              </a:rPr>
              <a:t>predčasne</a:t>
            </a:r>
            <a:r>
              <a:rPr lang="en-US" sz="1700" dirty="0" smtClean="0">
                <a:solidFill>
                  <a:srgbClr val="7D7D7D"/>
                </a:solidFill>
              </a:rPr>
              <a:t> </a:t>
            </a:r>
            <a:r>
              <a:rPr lang="en-US" sz="1700" dirty="0" err="1" smtClean="0">
                <a:solidFill>
                  <a:srgbClr val="7D7D7D"/>
                </a:solidFill>
              </a:rPr>
              <a:t>splatiť</a:t>
            </a:r>
            <a:r>
              <a:rPr lang="en-US" sz="1700" dirty="0" smtClean="0">
                <a:solidFill>
                  <a:srgbClr val="7D7D7D"/>
                </a:solidFill>
              </a:rPr>
              <a:t>. </a:t>
            </a:r>
            <a:r>
              <a:rPr lang="en-US" sz="1600" dirty="0" err="1">
                <a:solidFill>
                  <a:srgbClr val="7D7D7D"/>
                </a:solidFill>
              </a:rPr>
              <a:t>Požadovaný</a:t>
            </a:r>
            <a:r>
              <a:rPr lang="en-US" sz="1600" dirty="0">
                <a:solidFill>
                  <a:srgbClr val="7D7D7D"/>
                </a:solidFill>
              </a:rPr>
              <a:t> </a:t>
            </a:r>
            <a:r>
              <a:rPr lang="en-US" sz="1600" dirty="0" err="1">
                <a:solidFill>
                  <a:srgbClr val="7D7D7D"/>
                </a:solidFill>
              </a:rPr>
              <a:t>deň</a:t>
            </a:r>
            <a:r>
              <a:rPr lang="en-US" sz="1600" dirty="0">
                <a:solidFill>
                  <a:srgbClr val="7D7D7D"/>
                </a:solidFill>
              </a:rPr>
              <a:t> </a:t>
            </a:r>
            <a:r>
              <a:rPr lang="en-US" sz="1600" dirty="0" err="1">
                <a:solidFill>
                  <a:srgbClr val="7D7D7D"/>
                </a:solidFill>
              </a:rPr>
              <a:t>splatnosti</a:t>
            </a:r>
            <a:r>
              <a:rPr lang="en-US" sz="1600" dirty="0">
                <a:solidFill>
                  <a:srgbClr val="7D7D7D"/>
                </a:solidFill>
              </a:rPr>
              <a:t> </a:t>
            </a:r>
            <a:r>
              <a:rPr lang="en-US" sz="1600" dirty="0" err="1">
                <a:solidFill>
                  <a:srgbClr val="7D7D7D"/>
                </a:solidFill>
              </a:rPr>
              <a:t>musí</a:t>
            </a:r>
            <a:r>
              <a:rPr lang="en-US" sz="1600" dirty="0">
                <a:solidFill>
                  <a:srgbClr val="7D7D7D"/>
                </a:solidFill>
              </a:rPr>
              <a:t> </a:t>
            </a:r>
            <a:r>
              <a:rPr lang="en-US" sz="1600" dirty="0" err="1">
                <a:solidFill>
                  <a:srgbClr val="7D7D7D"/>
                </a:solidFill>
              </a:rPr>
              <a:t>byť</a:t>
            </a:r>
            <a:r>
              <a:rPr lang="en-US" sz="1600" dirty="0">
                <a:solidFill>
                  <a:srgbClr val="7D7D7D"/>
                </a:solidFill>
              </a:rPr>
              <a:t> </a:t>
            </a:r>
            <a:r>
              <a:rPr lang="en-US" sz="1600" dirty="0" err="1">
                <a:solidFill>
                  <a:srgbClr val="7D7D7D"/>
                </a:solidFill>
              </a:rPr>
              <a:t>bankovým</a:t>
            </a:r>
            <a:r>
              <a:rPr lang="en-US" sz="1600" dirty="0">
                <a:solidFill>
                  <a:srgbClr val="7D7D7D"/>
                </a:solidFill>
              </a:rPr>
              <a:t> </a:t>
            </a:r>
            <a:r>
              <a:rPr lang="en-US" sz="1600" dirty="0" err="1">
                <a:solidFill>
                  <a:srgbClr val="7D7D7D"/>
                </a:solidFill>
              </a:rPr>
              <a:t>dňom</a:t>
            </a:r>
            <a:r>
              <a:rPr lang="en-US" sz="1600" dirty="0">
                <a:solidFill>
                  <a:srgbClr val="7D7D7D"/>
                </a:solidFill>
              </a:rPr>
              <a:t>.</a:t>
            </a:r>
            <a:endParaRPr lang="sk-SK" sz="1600" dirty="0">
              <a:solidFill>
                <a:srgbClr val="7D7D7D"/>
              </a:solidFill>
            </a:endParaRPr>
          </a:p>
          <a:p>
            <a:pPr marL="0" lvl="1" indent="0" algn="just">
              <a:lnSpc>
                <a:spcPct val="150000"/>
              </a:lnSpc>
              <a:buClr>
                <a:schemeClr val="accent3"/>
              </a:buClr>
            </a:pPr>
            <a:r>
              <a:rPr lang="sk-SK" sz="1600" dirty="0" smtClean="0">
                <a:solidFill>
                  <a:srgbClr val="7D7D7D"/>
                </a:solidFill>
              </a:rPr>
              <a:t>Postačuje, ak žiadosť </a:t>
            </a:r>
            <a:r>
              <a:rPr lang="sk-SK" sz="1600" dirty="0">
                <a:solidFill>
                  <a:srgbClr val="7D7D7D"/>
                </a:solidFill>
              </a:rPr>
              <a:t>o predčasné splatenie úveru (časti alebo celého úveru</a:t>
            </a:r>
            <a:r>
              <a:rPr lang="sk-SK" sz="1600" dirty="0" smtClean="0">
                <a:solidFill>
                  <a:srgbClr val="7D7D7D"/>
                </a:solidFill>
              </a:rPr>
              <a:t>) podá </a:t>
            </a:r>
            <a:r>
              <a:rPr lang="sk-SK" sz="1600" dirty="0">
                <a:solidFill>
                  <a:srgbClr val="7D7D7D"/>
                </a:solidFill>
              </a:rPr>
              <a:t>jeden z dlžníkov na </a:t>
            </a:r>
            <a:r>
              <a:rPr lang="sk-SK" sz="1600" dirty="0" smtClean="0">
                <a:solidFill>
                  <a:srgbClr val="7D7D7D"/>
                </a:solidFill>
              </a:rPr>
              <a:t>úvere osobne </a:t>
            </a:r>
            <a:r>
              <a:rPr lang="sk-SK" sz="1600" dirty="0">
                <a:solidFill>
                  <a:srgbClr val="7D7D7D"/>
                </a:solidFill>
              </a:rPr>
              <a:t>na pobočke banky najneskôr 7 kalendárnych dní pred požadovaným dňom predčasnej splatnosti</a:t>
            </a:r>
            <a:r>
              <a:rPr lang="sk-SK" sz="1600" dirty="0" smtClean="0">
                <a:solidFill>
                  <a:srgbClr val="7D7D7D"/>
                </a:solidFill>
              </a:rPr>
              <a:t>.</a:t>
            </a:r>
            <a:r>
              <a:rPr lang="en-US" sz="1600" dirty="0">
                <a:solidFill>
                  <a:srgbClr val="7D7D7D"/>
                </a:solidFill>
              </a:rPr>
              <a:t> </a:t>
            </a:r>
            <a:endParaRPr lang="sk-SK" sz="1600" dirty="0">
              <a:solidFill>
                <a:srgbClr val="7D7D7D"/>
              </a:solidFill>
            </a:endParaRPr>
          </a:p>
          <a:p>
            <a:pPr marL="0" lvl="1" indent="0" algn="just">
              <a:lnSpc>
                <a:spcPct val="150000"/>
              </a:lnSpc>
              <a:buClr>
                <a:schemeClr val="accent3"/>
              </a:buClr>
            </a:pPr>
            <a:r>
              <a:rPr lang="sk-SK" sz="1600" b="1" dirty="0">
                <a:solidFill>
                  <a:srgbClr val="7D7D7D"/>
                </a:solidFill>
              </a:rPr>
              <a:t>Predčasné splatenie k výročiu fixácie ÚS v akejkoľvek výške je bez </a:t>
            </a:r>
            <a:r>
              <a:rPr lang="sk-SK" sz="1600" b="1" dirty="0" smtClean="0">
                <a:solidFill>
                  <a:srgbClr val="7D7D7D"/>
                </a:solidFill>
              </a:rPr>
              <a:t>poplatku.</a:t>
            </a:r>
            <a:endParaRPr lang="sk-SK" sz="1600" b="1" dirty="0">
              <a:solidFill>
                <a:srgbClr val="7D7D7D"/>
              </a:solidFill>
            </a:endParaRPr>
          </a:p>
          <a:p>
            <a:pPr marL="342704" lvl="1" indent="-342704" algn="just">
              <a:lnSpc>
                <a:spcPct val="150000"/>
              </a:lnSpc>
              <a:buClr>
                <a:schemeClr val="accent3"/>
              </a:buClr>
              <a:buFont typeface="Wingdings" pitchFamily="2" charset="2"/>
              <a:buChar char="q"/>
            </a:pPr>
            <a:r>
              <a:rPr lang="en-US" sz="1700" dirty="0" smtClean="0">
                <a:solidFill>
                  <a:srgbClr val="7D7D7D"/>
                </a:solidFill>
              </a:rPr>
              <a:t>V </a:t>
            </a:r>
            <a:r>
              <a:rPr lang="en-US" sz="1700" dirty="0" err="1">
                <a:solidFill>
                  <a:srgbClr val="7D7D7D"/>
                </a:solidFill>
              </a:rPr>
              <a:t>prípade</a:t>
            </a:r>
            <a:r>
              <a:rPr lang="en-US" sz="1700" dirty="0">
                <a:solidFill>
                  <a:srgbClr val="7D7D7D"/>
                </a:solidFill>
              </a:rPr>
              <a:t> </a:t>
            </a:r>
            <a:r>
              <a:rPr lang="en-US" sz="1700" dirty="0" err="1">
                <a:solidFill>
                  <a:srgbClr val="7D7D7D"/>
                </a:solidFill>
              </a:rPr>
              <a:t>žiadosti</a:t>
            </a:r>
            <a:r>
              <a:rPr lang="en-US" sz="1700" dirty="0">
                <a:solidFill>
                  <a:srgbClr val="7D7D7D"/>
                </a:solidFill>
              </a:rPr>
              <a:t> o </a:t>
            </a:r>
            <a:r>
              <a:rPr lang="en-US" sz="1700" dirty="0" err="1">
                <a:solidFill>
                  <a:srgbClr val="7D7D7D"/>
                </a:solidFill>
              </a:rPr>
              <a:t>predčasné</a:t>
            </a:r>
            <a:r>
              <a:rPr lang="en-US" sz="1700" dirty="0">
                <a:solidFill>
                  <a:srgbClr val="7D7D7D"/>
                </a:solidFill>
              </a:rPr>
              <a:t> </a:t>
            </a:r>
            <a:r>
              <a:rPr lang="en-US" sz="1700" dirty="0" err="1">
                <a:solidFill>
                  <a:srgbClr val="7D7D7D"/>
                </a:solidFill>
              </a:rPr>
              <a:t>splatenie</a:t>
            </a:r>
            <a:r>
              <a:rPr lang="en-US" sz="1700" dirty="0">
                <a:solidFill>
                  <a:srgbClr val="7D7D7D"/>
                </a:solidFill>
              </a:rPr>
              <a:t> </a:t>
            </a:r>
            <a:r>
              <a:rPr lang="en-US" sz="1700" dirty="0" err="1">
                <a:solidFill>
                  <a:srgbClr val="7D7D7D"/>
                </a:solidFill>
              </a:rPr>
              <a:t>ku</a:t>
            </a:r>
            <a:r>
              <a:rPr lang="en-US" sz="1700" dirty="0">
                <a:solidFill>
                  <a:srgbClr val="7D7D7D"/>
                </a:solidFill>
              </a:rPr>
              <a:t> </a:t>
            </a:r>
            <a:r>
              <a:rPr lang="en-US" sz="1700" dirty="0" err="1">
                <a:solidFill>
                  <a:srgbClr val="7D7D7D"/>
                </a:solidFill>
              </a:rPr>
              <a:t>dňu</a:t>
            </a:r>
            <a:r>
              <a:rPr lang="en-US" sz="1700" dirty="0">
                <a:solidFill>
                  <a:srgbClr val="7D7D7D"/>
                </a:solidFill>
              </a:rPr>
              <a:t> </a:t>
            </a:r>
            <a:r>
              <a:rPr lang="en-US" sz="1700" dirty="0" err="1">
                <a:solidFill>
                  <a:srgbClr val="7D7D7D"/>
                </a:solidFill>
              </a:rPr>
              <a:t>zmeny</a:t>
            </a:r>
            <a:r>
              <a:rPr lang="en-US" sz="1700" dirty="0">
                <a:solidFill>
                  <a:srgbClr val="7D7D7D"/>
                </a:solidFill>
              </a:rPr>
              <a:t> </a:t>
            </a:r>
            <a:r>
              <a:rPr lang="en-US" sz="1700" dirty="0" err="1">
                <a:solidFill>
                  <a:srgbClr val="7D7D7D"/>
                </a:solidFill>
              </a:rPr>
              <a:t>úrokovej</a:t>
            </a:r>
            <a:r>
              <a:rPr lang="en-US" sz="1700" dirty="0">
                <a:solidFill>
                  <a:srgbClr val="7D7D7D"/>
                </a:solidFill>
              </a:rPr>
              <a:t> </a:t>
            </a:r>
            <a:r>
              <a:rPr lang="en-US" sz="1700" dirty="0" err="1">
                <a:solidFill>
                  <a:srgbClr val="7D7D7D"/>
                </a:solidFill>
              </a:rPr>
              <a:t>sadzby</a:t>
            </a:r>
            <a:r>
              <a:rPr lang="en-US" sz="1700" dirty="0">
                <a:solidFill>
                  <a:srgbClr val="7D7D7D"/>
                </a:solidFill>
              </a:rPr>
              <a:t> </a:t>
            </a:r>
            <a:r>
              <a:rPr lang="sk-SK" sz="1700" dirty="0" smtClean="0">
                <a:solidFill>
                  <a:srgbClr val="7030A0"/>
                </a:solidFill>
              </a:rPr>
              <a:t>v súvislosti s fixáciou </a:t>
            </a:r>
            <a:r>
              <a:rPr lang="en-US" sz="1700" dirty="0" smtClean="0">
                <a:solidFill>
                  <a:srgbClr val="7D7D7D"/>
                </a:solidFill>
              </a:rPr>
              <a:t>je </a:t>
            </a:r>
            <a:r>
              <a:rPr lang="en-US" sz="1700" dirty="0" err="1">
                <a:solidFill>
                  <a:srgbClr val="7D7D7D"/>
                </a:solidFill>
              </a:rPr>
              <a:t>lehota</a:t>
            </a:r>
            <a:r>
              <a:rPr lang="en-US" sz="1700" dirty="0">
                <a:solidFill>
                  <a:srgbClr val="7D7D7D"/>
                </a:solidFill>
              </a:rPr>
              <a:t> </a:t>
            </a:r>
            <a:r>
              <a:rPr lang="en-US" sz="1700" dirty="0" err="1">
                <a:solidFill>
                  <a:srgbClr val="7D7D7D"/>
                </a:solidFill>
              </a:rPr>
              <a:t>na</a:t>
            </a:r>
            <a:r>
              <a:rPr lang="en-US" sz="1700" dirty="0">
                <a:solidFill>
                  <a:srgbClr val="7D7D7D"/>
                </a:solidFill>
              </a:rPr>
              <a:t> </a:t>
            </a:r>
            <a:r>
              <a:rPr lang="en-US" sz="1700" dirty="0" err="1">
                <a:solidFill>
                  <a:srgbClr val="7D7D7D"/>
                </a:solidFill>
              </a:rPr>
              <a:t>podanie</a:t>
            </a:r>
            <a:r>
              <a:rPr lang="en-US" sz="1700" dirty="0">
                <a:solidFill>
                  <a:srgbClr val="7D7D7D"/>
                </a:solidFill>
              </a:rPr>
              <a:t> </a:t>
            </a:r>
            <a:r>
              <a:rPr lang="en-US" sz="1700" dirty="0" err="1">
                <a:solidFill>
                  <a:srgbClr val="7D7D7D"/>
                </a:solidFill>
              </a:rPr>
              <a:t>žiadosti</a:t>
            </a:r>
            <a:r>
              <a:rPr lang="en-US" sz="1700" dirty="0">
                <a:solidFill>
                  <a:srgbClr val="7D7D7D"/>
                </a:solidFill>
              </a:rPr>
              <a:t> </a:t>
            </a:r>
            <a:r>
              <a:rPr lang="en-US" sz="1700" dirty="0" err="1">
                <a:solidFill>
                  <a:srgbClr val="7D7D7D"/>
                </a:solidFill>
              </a:rPr>
              <a:t>pred</a:t>
            </a:r>
            <a:r>
              <a:rPr lang="en-US" sz="1700" dirty="0">
                <a:solidFill>
                  <a:srgbClr val="7D7D7D"/>
                </a:solidFill>
              </a:rPr>
              <a:t> </a:t>
            </a:r>
            <a:r>
              <a:rPr lang="en-US" sz="1700" dirty="0" err="1">
                <a:solidFill>
                  <a:srgbClr val="7D7D7D"/>
                </a:solidFill>
              </a:rPr>
              <a:t>požadovaným</a:t>
            </a:r>
            <a:r>
              <a:rPr lang="en-US" sz="1700" dirty="0">
                <a:solidFill>
                  <a:srgbClr val="7D7D7D"/>
                </a:solidFill>
              </a:rPr>
              <a:t> </a:t>
            </a:r>
            <a:r>
              <a:rPr lang="en-US" sz="1700" dirty="0" err="1">
                <a:solidFill>
                  <a:srgbClr val="7D7D7D"/>
                </a:solidFill>
              </a:rPr>
              <a:t>dňom</a:t>
            </a:r>
            <a:r>
              <a:rPr lang="en-US" sz="1700" dirty="0">
                <a:solidFill>
                  <a:srgbClr val="7D7D7D"/>
                </a:solidFill>
              </a:rPr>
              <a:t> </a:t>
            </a:r>
            <a:r>
              <a:rPr lang="en-US" sz="1700" dirty="0" err="1">
                <a:solidFill>
                  <a:srgbClr val="7D7D7D"/>
                </a:solidFill>
              </a:rPr>
              <a:t>splatnosti</a:t>
            </a:r>
            <a:r>
              <a:rPr lang="en-US" sz="1700" dirty="0">
                <a:solidFill>
                  <a:srgbClr val="7D7D7D"/>
                </a:solidFill>
              </a:rPr>
              <a:t> </a:t>
            </a:r>
            <a:r>
              <a:rPr lang="sk-SK" sz="1700" dirty="0" smtClean="0">
                <a:solidFill>
                  <a:srgbClr val="7D7D7D"/>
                </a:solidFill>
              </a:rPr>
              <a:t>najmenej </a:t>
            </a:r>
            <a:r>
              <a:rPr lang="en-US" sz="1700" dirty="0" smtClean="0">
                <a:solidFill>
                  <a:srgbClr val="7D7D7D"/>
                </a:solidFill>
              </a:rPr>
              <a:t>30 </a:t>
            </a:r>
            <a:r>
              <a:rPr lang="en-US" sz="1700" dirty="0" err="1">
                <a:solidFill>
                  <a:srgbClr val="7D7D7D"/>
                </a:solidFill>
              </a:rPr>
              <a:t>kalendárnych</a:t>
            </a:r>
            <a:r>
              <a:rPr lang="en-US" sz="1700" dirty="0">
                <a:solidFill>
                  <a:srgbClr val="7D7D7D"/>
                </a:solidFill>
              </a:rPr>
              <a:t> </a:t>
            </a:r>
            <a:r>
              <a:rPr lang="en-US" sz="1700" dirty="0" err="1">
                <a:solidFill>
                  <a:srgbClr val="7D7D7D"/>
                </a:solidFill>
              </a:rPr>
              <a:t>dní</a:t>
            </a:r>
            <a:r>
              <a:rPr lang="en-US" sz="1700" dirty="0">
                <a:solidFill>
                  <a:srgbClr val="7D7D7D"/>
                </a:solidFill>
              </a:rPr>
              <a:t>. </a:t>
            </a:r>
            <a:endParaRPr lang="sk-SK" sz="1700" dirty="0">
              <a:solidFill>
                <a:srgbClr val="7D7D7D"/>
              </a:solidFill>
            </a:endParaRPr>
          </a:p>
          <a:p>
            <a:pPr marL="342704" indent="-342704" algn="just">
              <a:lnSpc>
                <a:spcPct val="150000"/>
              </a:lnSpc>
              <a:buClr>
                <a:schemeClr val="accent3"/>
              </a:buClr>
              <a:buFont typeface="Wingdings" pitchFamily="2" charset="2"/>
              <a:buChar char="q"/>
            </a:pPr>
            <a:r>
              <a:rPr lang="sk-SK" sz="1700" dirty="0"/>
              <a:t>Termín predčasného splatenia celého úveru je v deň výročia fixácie úrokovej sadzby (</a:t>
            </a:r>
            <a:r>
              <a:rPr lang="sk-SK" sz="1700" dirty="0" err="1"/>
              <a:t>refixácie</a:t>
            </a:r>
            <a:r>
              <a:rPr lang="sk-SK" sz="1700" dirty="0" smtClean="0"/>
              <a:t>). </a:t>
            </a:r>
            <a:endParaRPr lang="sk-SK" sz="1700" dirty="0"/>
          </a:p>
          <a:p>
            <a:pPr marL="0" indent="0" algn="just">
              <a:lnSpc>
                <a:spcPct val="150000"/>
              </a:lnSpc>
              <a:buClr>
                <a:schemeClr val="accent3"/>
              </a:buClr>
              <a:buNone/>
            </a:pPr>
            <a:r>
              <a:rPr lang="sk-SK" sz="1700" b="1" dirty="0" smtClean="0"/>
              <a:t>Predčasné splatenie úveru/ mimoriadna splátka mimo </a:t>
            </a:r>
            <a:r>
              <a:rPr lang="sk-SK" sz="1700" b="1" dirty="0"/>
              <a:t>výročia fixácie ÚS </a:t>
            </a:r>
            <a:r>
              <a:rPr lang="sk-SK" sz="1700" dirty="0" smtClean="0"/>
              <a:t>je realizovaná </a:t>
            </a:r>
            <a:r>
              <a:rPr lang="sk-SK" sz="1700" dirty="0"/>
              <a:t>s poplatkom v zmysle Sadzobníka poplatkov (účelne vynaložené náklady</a:t>
            </a:r>
            <a:r>
              <a:rPr lang="sk-SK" sz="1700" dirty="0" smtClean="0"/>
              <a:t>).</a:t>
            </a:r>
            <a:endParaRPr lang="sk-SK" sz="1700" dirty="0"/>
          </a:p>
          <a:p>
            <a:pPr marL="0" indent="0" algn="just">
              <a:lnSpc>
                <a:spcPct val="150000"/>
              </a:lnSpc>
              <a:buClr>
                <a:schemeClr val="accent3"/>
              </a:buClr>
              <a:buNone/>
            </a:pPr>
            <a:r>
              <a:rPr lang="sk-SK" sz="1700" b="1" dirty="0" smtClean="0"/>
              <a:t>Bezplatná mimoriadna </a:t>
            </a:r>
            <a:r>
              <a:rPr lang="sk-SK" sz="1700" b="1" dirty="0"/>
              <a:t>splátka </a:t>
            </a:r>
            <a:r>
              <a:rPr lang="sk-SK" sz="1700" dirty="0" smtClean="0"/>
              <a:t>(ďalej „MS“) </a:t>
            </a:r>
            <a:r>
              <a:rPr lang="sk-SK" sz="1700" b="1" dirty="0" smtClean="0"/>
              <a:t>do 30</a:t>
            </a:r>
            <a:r>
              <a:rPr lang="sk-SK" sz="1700" b="1" dirty="0"/>
              <a:t>% </a:t>
            </a:r>
            <a:r>
              <a:rPr lang="sk-SK" sz="1700" b="1" dirty="0" smtClean="0"/>
              <a:t>z istiny úveru </a:t>
            </a:r>
            <a:r>
              <a:rPr lang="sk-SK" sz="1700" dirty="0" smtClean="0"/>
              <a:t>v rámci kalendárneho roka je umožnená od 1.9.2023. </a:t>
            </a:r>
          </a:p>
          <a:p>
            <a:pPr algn="just">
              <a:lnSpc>
                <a:spcPct val="150000"/>
              </a:lnSpc>
              <a:buClr>
                <a:schemeClr val="accent3"/>
              </a:buClr>
              <a:buFont typeface="Wingdings" panose="05000000000000000000" pitchFamily="2" charset="2"/>
              <a:buChar char="q"/>
            </a:pPr>
            <a:r>
              <a:rPr lang="sk-SK" sz="1700" dirty="0" smtClean="0"/>
              <a:t> Ak predčasné splatenie v jednej alebo viacerých splátkach nepresiahne výšku 30% istiny úveru počas kalendárneho roka a   </a:t>
            </a:r>
          </a:p>
          <a:p>
            <a:pPr marL="0" indent="0" algn="just">
              <a:lnSpc>
                <a:spcPct val="150000"/>
              </a:lnSpc>
              <a:buClr>
                <a:schemeClr val="accent3"/>
              </a:buClr>
              <a:buNone/>
            </a:pPr>
            <a:r>
              <a:rPr lang="sk-SK" sz="1700" dirty="0"/>
              <a:t> </a:t>
            </a:r>
            <a:r>
              <a:rPr lang="sk-SK" sz="1700" dirty="0" smtClean="0"/>
              <a:t>   zároveň sa splátka uskutoční každý kalendárny mesiac najviac jeden krát, </a:t>
            </a:r>
          </a:p>
          <a:p>
            <a:pPr algn="just">
              <a:lnSpc>
                <a:spcPct val="150000"/>
              </a:lnSpc>
              <a:buClr>
                <a:schemeClr val="accent3"/>
              </a:buClr>
              <a:buFont typeface="Wingdings" panose="05000000000000000000" pitchFamily="2" charset="2"/>
              <a:buChar char="q"/>
            </a:pPr>
            <a:r>
              <a:rPr lang="sk-SK" sz="1700" dirty="0" smtClean="0"/>
              <a:t> Klient </a:t>
            </a:r>
            <a:r>
              <a:rPr lang="sk-SK" sz="1700" dirty="0"/>
              <a:t>musí o mimoriadnu splátku požiadať </a:t>
            </a:r>
            <a:r>
              <a:rPr lang="sk-SK" sz="1700" dirty="0">
                <a:solidFill>
                  <a:srgbClr val="7030A0"/>
                </a:solidFill>
              </a:rPr>
              <a:t>min. </a:t>
            </a:r>
            <a:r>
              <a:rPr lang="sk-SK" sz="1700" dirty="0" smtClean="0">
                <a:solidFill>
                  <a:srgbClr val="7030A0"/>
                </a:solidFill>
              </a:rPr>
              <a:t>7  a max. 90 </a:t>
            </a:r>
            <a:r>
              <a:rPr lang="sk-SK" sz="1700" dirty="0" smtClean="0"/>
              <a:t>kalendárnych </a:t>
            </a:r>
            <a:r>
              <a:rPr lang="sk-SK" sz="1700" dirty="0"/>
              <a:t>dní pred </a:t>
            </a:r>
            <a:r>
              <a:rPr lang="sk-SK" sz="1700" dirty="0" smtClean="0"/>
              <a:t>termínom požadovanej mimoriadnej    </a:t>
            </a:r>
          </a:p>
          <a:p>
            <a:pPr marL="0" indent="0" algn="just">
              <a:lnSpc>
                <a:spcPct val="150000"/>
              </a:lnSpc>
              <a:buClr>
                <a:schemeClr val="accent3"/>
              </a:buClr>
              <a:buNone/>
            </a:pPr>
            <a:r>
              <a:rPr lang="sk-SK" sz="1700" dirty="0"/>
              <a:t> </a:t>
            </a:r>
            <a:r>
              <a:rPr lang="sk-SK" sz="1700" dirty="0" smtClean="0"/>
              <a:t>   splátky. </a:t>
            </a:r>
            <a:endParaRPr lang="sk-SK" sz="1700" dirty="0"/>
          </a:p>
          <a:p>
            <a:pPr>
              <a:lnSpc>
                <a:spcPct val="150000"/>
              </a:lnSpc>
              <a:buClr>
                <a:schemeClr val="accent3"/>
              </a:buClr>
              <a:buFont typeface="Wingdings" panose="05000000000000000000" pitchFamily="2" charset="2"/>
              <a:buChar char="q"/>
            </a:pPr>
            <a:r>
              <a:rPr lang="sk-SK" sz="1600" dirty="0" smtClean="0"/>
              <a:t> Do max. hraničnej sumy 30% z istiny úveru sa započítavajú všetky zrealizované/čakajúce skôr zadané žiadosti o bezplatnú  </a:t>
            </a:r>
          </a:p>
          <a:p>
            <a:pPr marL="0" indent="0">
              <a:lnSpc>
                <a:spcPct val="150000"/>
              </a:lnSpc>
              <a:buClr>
                <a:schemeClr val="accent3"/>
              </a:buClr>
              <a:buNone/>
            </a:pPr>
            <a:r>
              <a:rPr lang="sk-SK" sz="1600" dirty="0"/>
              <a:t> </a:t>
            </a:r>
            <a:r>
              <a:rPr lang="sk-SK" sz="1600" dirty="0" smtClean="0"/>
              <a:t>   mimoriadnu splátku v požadovanom termíne kalendárneho roku (MS k </a:t>
            </a:r>
            <a:r>
              <a:rPr lang="sk-SK" sz="1600" dirty="0" err="1" smtClean="0"/>
              <a:t>refixu</a:t>
            </a:r>
            <a:r>
              <a:rPr lang="sk-SK" sz="1600" dirty="0" smtClean="0"/>
              <a:t>, MS20%, MS30%).</a:t>
            </a:r>
            <a:endParaRPr lang="sk-SK" sz="1600" dirty="0"/>
          </a:p>
          <a:p>
            <a:pPr marL="342704" indent="-342704">
              <a:lnSpc>
                <a:spcPct val="150000"/>
              </a:lnSpc>
              <a:buClr>
                <a:schemeClr val="accent3"/>
              </a:buClr>
              <a:buFont typeface="Wingdings" pitchFamily="2" charset="2"/>
              <a:buChar char="q"/>
            </a:pPr>
            <a:endParaRPr lang="sk-SK" sz="1600" dirty="0"/>
          </a:p>
          <a:p>
            <a:pPr marL="342704" indent="-342704">
              <a:lnSpc>
                <a:spcPct val="150000"/>
              </a:lnSpc>
              <a:buClr>
                <a:schemeClr val="accent3"/>
              </a:buClr>
              <a:buFont typeface="Wingdings" pitchFamily="2" charset="2"/>
              <a:buChar char="q"/>
            </a:pPr>
            <a:endParaRPr lang="sk-SK" sz="2000" dirty="0">
              <a:solidFill>
                <a:srgbClr val="7D7D7D"/>
              </a:solidFill>
            </a:endParaRPr>
          </a:p>
          <a:p>
            <a:pPr marL="342704" indent="-342704">
              <a:lnSpc>
                <a:spcPct val="150000"/>
              </a:lnSpc>
              <a:buClr>
                <a:schemeClr val="accent3"/>
              </a:buClr>
              <a:buFont typeface="Wingdings" pitchFamily="2" charset="2"/>
              <a:buChar char="q"/>
            </a:pPr>
            <a:endParaRPr lang="sk-SK" dirty="0">
              <a:solidFill>
                <a:srgbClr val="7D7D7D"/>
              </a:solidFill>
            </a:endParaRPr>
          </a:p>
        </p:txBody>
      </p:sp>
    </p:spTree>
    <p:extLst>
      <p:ext uri="{BB962C8B-B14F-4D97-AF65-F5344CB8AC3E}">
        <p14:creationId xmlns:p14="http://schemas.microsoft.com/office/powerpoint/2010/main" val="12367275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75221"/>
            <a:ext cx="6539904" cy="597098"/>
          </a:xfrm>
        </p:spPr>
        <p:txBody>
          <a:bodyPr/>
          <a:lstStyle/>
          <a:p>
            <a:r>
              <a:rPr lang="sk-SK" sz="2400" dirty="0"/>
              <a:t>Rôzne</a:t>
            </a:r>
          </a:p>
        </p:txBody>
      </p:sp>
      <p:sp>
        <p:nvSpPr>
          <p:cNvPr id="10" name="Obdĺžnik 9"/>
          <p:cNvSpPr/>
          <p:nvPr/>
        </p:nvSpPr>
        <p:spPr>
          <a:xfrm>
            <a:off x="234132" y="1044327"/>
            <a:ext cx="10369152" cy="6427144"/>
          </a:xfrm>
          <a:prstGeom prst="rect">
            <a:avLst/>
          </a:prstGeom>
        </p:spPr>
        <p:txBody>
          <a:bodyPr wrap="square">
            <a:spAutoFit/>
          </a:bodyPr>
          <a:lstStyle/>
          <a:p>
            <a:pPr marL="342900" lvl="2" indent="-342900" algn="just">
              <a:spcBef>
                <a:spcPct val="35000"/>
              </a:spcBef>
              <a:spcAft>
                <a:spcPct val="10000"/>
              </a:spcAft>
              <a:buClr>
                <a:srgbClr val="8DC02F"/>
              </a:buClr>
              <a:buSzPct val="100000"/>
              <a:buFont typeface="Wingdings" pitchFamily="2" charset="2"/>
              <a:buChar char="q"/>
              <a:tabLst>
                <a:tab pos="895350" algn="l"/>
              </a:tabLst>
            </a:pP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285750" lvl="2" indent="-285750" algn="just">
              <a:spcBef>
                <a:spcPct val="35000"/>
              </a:spcBef>
              <a:spcAft>
                <a:spcPts val="600"/>
              </a:spcAft>
              <a:buClr>
                <a:srgbClr val="8DC02F"/>
              </a:buClr>
              <a:buSzPct val="100000"/>
              <a:buFont typeface="Wingdings" panose="05000000000000000000" pitchFamily="2" charset="2"/>
              <a:buChar char="q"/>
              <a:tabLst>
                <a:tab pos="895350" algn="l"/>
              </a:tabLst>
            </a:pPr>
            <a:r>
              <a:rPr lang="sk-SK" sz="1700" dirty="0">
                <a:solidFill>
                  <a:srgbClr val="7D7D7D"/>
                </a:solidFill>
                <a:latin typeface="Tahoma" pitchFamily="34" charset="0"/>
                <a:cs typeface="Tahoma" pitchFamily="34" charset="0"/>
              </a:rPr>
              <a:t>V žiadosti  musia byť uvedené údaje o výdavkoch domácnosti žiadateľa a </a:t>
            </a:r>
            <a:r>
              <a:rPr lang="sk-SK" sz="1700" dirty="0" err="1">
                <a:solidFill>
                  <a:srgbClr val="7D7D7D"/>
                </a:solidFill>
                <a:latin typeface="Tahoma" pitchFamily="34" charset="0"/>
                <a:cs typeface="Tahoma" pitchFamily="34" charset="0"/>
              </a:rPr>
              <a:t>solidára</a:t>
            </a:r>
            <a:r>
              <a:rPr lang="sk-SK" sz="1700" dirty="0">
                <a:solidFill>
                  <a:srgbClr val="7D7D7D"/>
                </a:solidFill>
                <a:latin typeface="Tahoma" pitchFamily="34" charset="0"/>
                <a:cs typeface="Tahoma" pitchFamily="34" charset="0"/>
              </a:rPr>
              <a:t>, nulové výdavky nie sú reálne (výdaje na potraviny a stravovanie, bývanie a energie, doprava a telekomunikácie, ostatné výdavky</a:t>
            </a:r>
            <a:r>
              <a:rPr lang="sk-SK" sz="1700" dirty="0" smtClean="0">
                <a:solidFill>
                  <a:srgbClr val="7D7D7D"/>
                </a:solidFill>
                <a:latin typeface="Tahoma" pitchFamily="34" charset="0"/>
                <a:cs typeface="Tahoma" pitchFamily="34" charset="0"/>
              </a:rPr>
              <a:t>).</a:t>
            </a:r>
            <a:r>
              <a:rPr lang="sk-SK" sz="1700" dirty="0">
                <a:solidFill>
                  <a:srgbClr val="7D7D7D"/>
                </a:solidFill>
                <a:latin typeface="Tahoma" pitchFamily="34" charset="0"/>
                <a:cs typeface="Tahoma" pitchFamily="34" charset="0"/>
              </a:rPr>
              <a:t>	                                                                                                                                                                                                                 </a:t>
            </a:r>
          </a:p>
          <a:p>
            <a:pPr marL="285750" lvl="2" indent="-285750" algn="just">
              <a:spcBef>
                <a:spcPct val="35000"/>
              </a:spcBef>
              <a:spcAft>
                <a:spcPct val="10000"/>
              </a:spcAft>
              <a:buClr>
                <a:srgbClr val="8DC02F"/>
              </a:buClr>
              <a:buSzPct val="100000"/>
              <a:buFont typeface="Wingdings" panose="05000000000000000000" pitchFamily="2" charset="2"/>
              <a:buChar char="q"/>
              <a:tabLst>
                <a:tab pos="895350" algn="l"/>
              </a:tabLst>
            </a:pPr>
            <a:r>
              <a:rPr lang="sk-SK" sz="1700" dirty="0">
                <a:solidFill>
                  <a:srgbClr val="7D7D7D"/>
                </a:solidFill>
                <a:latin typeface="Tahoma" pitchFamily="34" charset="0"/>
                <a:cs typeface="Tahoma" pitchFamily="34" charset="0"/>
              </a:rPr>
              <a:t>14 dňová lehota na premyslenie, ktorá je daná zákonom. Túto lehotu je možné skrátiť ak sa klient dôkladne oboznámi s podmienkami úveru definovanými v ESIS formulári. Využitím lehoty na premyslenie klient stráca nárok na 14 dňovú lehotu na odstúpenie od zmluvy. </a:t>
            </a:r>
            <a:r>
              <a:rPr lang="sk-SK" sz="1700" dirty="0" err="1">
                <a:solidFill>
                  <a:srgbClr val="7D7D7D"/>
                </a:solidFill>
                <a:latin typeface="Tahoma" pitchFamily="34" charset="0"/>
                <a:cs typeface="Tahoma" pitchFamily="34" charset="0"/>
              </a:rPr>
              <a:t>Prima</a:t>
            </a:r>
            <a:r>
              <a:rPr lang="sk-SK" sz="1700" dirty="0">
                <a:solidFill>
                  <a:srgbClr val="7D7D7D"/>
                </a:solidFill>
                <a:latin typeface="Tahoma" pitchFamily="34" charset="0"/>
                <a:cs typeface="Tahoma" pitchFamily="34" charset="0"/>
              </a:rPr>
              <a:t> banka podpisuje zmluvnú dokumentáciu iba s klientmi, ktorí sa s podmienkami úveru dostatočne oboznámili a premysleli. </a:t>
            </a:r>
          </a:p>
          <a:p>
            <a:pPr marL="285750" lvl="1" indent="-285750" algn="just">
              <a:spcBef>
                <a:spcPct val="35000"/>
              </a:spcBef>
              <a:spcAft>
                <a:spcPct val="10000"/>
              </a:spcAft>
              <a:buClr>
                <a:srgbClr val="8DC02F"/>
              </a:buClr>
              <a:buSzPct val="100000"/>
              <a:buFont typeface="Wingdings" panose="05000000000000000000" pitchFamily="2" charset="2"/>
              <a:buChar char="q"/>
              <a:tabLst>
                <a:tab pos="895350" algn="l"/>
              </a:tabLst>
            </a:pPr>
            <a:r>
              <a:rPr lang="sk-SK" sz="1700" dirty="0">
                <a:solidFill>
                  <a:srgbClr val="7D7D7D"/>
                </a:solidFill>
                <a:latin typeface="Tahoma" pitchFamily="34" charset="0"/>
                <a:cs typeface="Tahoma" pitchFamily="34" charset="0"/>
              </a:rPr>
              <a:t>Ohodnotenie nehnuteľnosti - v štandardnom procese aj v procese Prenosu hypotéky sú dve možnosti: ocenenie bankovou cenou (skolaudovaný byt vo vybraných lokalitách) alebo predloženie znaleckého posudku - pri RD a bytoch, kde nie je možné ocenenie bankovou cenou (pozn. ocenenie ZP pri byte môžeme urobiť aj kde máme nastavenú bankovú cenu). </a:t>
            </a:r>
          </a:p>
          <a:p>
            <a:pPr marL="285750" lvl="1" indent="-285750" algn="just">
              <a:spcBef>
                <a:spcPct val="35000"/>
              </a:spcBef>
              <a:spcAft>
                <a:spcPct val="10000"/>
              </a:spcAft>
              <a:buClr>
                <a:srgbClr val="8DC02F"/>
              </a:buClr>
              <a:buSzPct val="100000"/>
              <a:buFont typeface="Wingdings" panose="05000000000000000000" pitchFamily="2" charset="2"/>
              <a:buChar char="q"/>
              <a:tabLst>
                <a:tab pos="895350" algn="l"/>
              </a:tabLst>
            </a:pPr>
            <a:r>
              <a:rPr lang="sk-SK" sz="1700" dirty="0">
                <a:solidFill>
                  <a:srgbClr val="7D7D7D"/>
                </a:solidFill>
                <a:latin typeface="Tahoma" pitchFamily="34" charset="0"/>
                <a:cs typeface="Tahoma" pitchFamily="34" charset="0"/>
              </a:rPr>
              <a:t>Neposkytujeme hypotéky s príjmom v inej mene ako v EUR, teda ak ma klient príjem v inej mene ako EUR,  musí ho v žiadosti  uviesť a v takom prípade nie je možné úver poskytnúť.</a:t>
            </a:r>
          </a:p>
          <a:p>
            <a:pPr marL="285750" lvl="1" indent="-285750" algn="just">
              <a:spcBef>
                <a:spcPct val="35000"/>
              </a:spcBef>
              <a:spcAft>
                <a:spcPct val="10000"/>
              </a:spcAft>
              <a:buClr>
                <a:srgbClr val="8DC02F"/>
              </a:buClr>
              <a:buSzPct val="100000"/>
              <a:buFont typeface="Wingdings" panose="05000000000000000000" pitchFamily="2" charset="2"/>
              <a:buChar char="q"/>
              <a:tabLst>
                <a:tab pos="895350" algn="l"/>
              </a:tabLst>
            </a:pPr>
            <a:r>
              <a:rPr lang="sk-SK" sz="1700" dirty="0">
                <a:latin typeface="Tahoma" panose="020B0604030504040204" pitchFamily="34" charset="0"/>
                <a:ea typeface="Tahoma" panose="020B0604030504040204" pitchFamily="34" charset="0"/>
                <a:cs typeface="Tahoma" panose="020B0604030504040204" pitchFamily="34" charset="0"/>
              </a:rPr>
              <a:t>Upozorňujeme, že je potrebné do 30 dní od podpisu Zmluvy o úvere na bývanie – Hypotéka  uzatvoriť Zmluvu o zriadení záložného práva na záloh a podpísať Návrh na vklad záložného práva na záloh. </a:t>
            </a:r>
            <a:r>
              <a:rPr lang="sk-SK" sz="1700" dirty="0" smtClean="0">
                <a:latin typeface="Tahoma" panose="020B0604030504040204" pitchFamily="34" charset="0"/>
                <a:ea typeface="Tahoma" panose="020B0604030504040204" pitchFamily="34" charset="0"/>
                <a:cs typeface="Tahoma" panose="020B0604030504040204" pitchFamily="34" charset="0"/>
              </a:rPr>
              <a:t>Pri nedodržaní lehoty nebude </a:t>
            </a:r>
            <a:r>
              <a:rPr lang="sk-SK" sz="1700" dirty="0">
                <a:latin typeface="Tahoma" panose="020B0604030504040204" pitchFamily="34" charset="0"/>
                <a:ea typeface="Tahoma" panose="020B0604030504040204" pitchFamily="34" charset="0"/>
                <a:cs typeface="Tahoma" panose="020B0604030504040204" pitchFamily="34" charset="0"/>
              </a:rPr>
              <a:t>možné ďalej </a:t>
            </a:r>
            <a:r>
              <a:rPr lang="sk-SK" sz="1700" dirty="0" smtClean="0">
                <a:latin typeface="Tahoma" panose="020B0604030504040204" pitchFamily="34" charset="0"/>
                <a:ea typeface="Tahoma" panose="020B0604030504040204" pitchFamily="34" charset="0"/>
                <a:cs typeface="Tahoma" panose="020B0604030504040204" pitchFamily="34" charset="0"/>
              </a:rPr>
              <a:t>v úvere pokračovať </a:t>
            </a:r>
            <a:r>
              <a:rPr lang="sk-SK" sz="1700" dirty="0">
                <a:latin typeface="Tahoma" panose="020B0604030504040204" pitchFamily="34" charset="0"/>
                <a:ea typeface="Tahoma" panose="020B0604030504040204" pitchFamily="34" charset="0"/>
                <a:cs typeface="Tahoma" panose="020B0604030504040204" pitchFamily="34" charset="0"/>
              </a:rPr>
              <a:t>a záväzok banky </a:t>
            </a:r>
            <a:r>
              <a:rPr lang="sk-SK" sz="1700" dirty="0" smtClean="0">
                <a:latin typeface="Tahoma" panose="020B0604030504040204" pitchFamily="34" charset="0"/>
                <a:ea typeface="Tahoma" panose="020B0604030504040204" pitchFamily="34" charset="0"/>
                <a:cs typeface="Tahoma" panose="020B0604030504040204" pitchFamily="34" charset="0"/>
              </a:rPr>
              <a:t>zanikne, tzn. </a:t>
            </a:r>
            <a:r>
              <a:rPr lang="sk-SK" sz="1700" dirty="0">
                <a:latin typeface="Tahoma" panose="020B0604030504040204" pitchFamily="34" charset="0"/>
                <a:ea typeface="Tahoma" panose="020B0604030504040204" pitchFamily="34" charset="0"/>
                <a:cs typeface="Tahoma" panose="020B0604030504040204" pitchFamily="34" charset="0"/>
              </a:rPr>
              <a:t>že úver sa vystornuje a v prípade záujmu treba požiadať o nový. Táto informácia sa uvádza aj v „úverovej zmluve“ a klient bude </a:t>
            </a:r>
            <a:r>
              <a:rPr lang="sk-SK" sz="1700" dirty="0" smtClean="0">
                <a:latin typeface="Tahoma" panose="020B0604030504040204" pitchFamily="34" charset="0"/>
                <a:ea typeface="Tahoma" panose="020B0604030504040204" pitchFamily="34" charset="0"/>
                <a:cs typeface="Tahoma" panose="020B0604030504040204" pitchFamily="34" charset="0"/>
              </a:rPr>
              <a:t>na </a:t>
            </a:r>
            <a:r>
              <a:rPr lang="sk-SK" sz="1700" dirty="0">
                <a:latin typeface="Tahoma" panose="020B0604030504040204" pitchFamily="34" charset="0"/>
                <a:ea typeface="Tahoma" panose="020B0604030504040204" pitchFamily="34" charset="0"/>
                <a:cs typeface="Tahoma" panose="020B0604030504040204" pitchFamily="34" charset="0"/>
              </a:rPr>
              <a:t>pobočke na to upozornený.</a:t>
            </a:r>
          </a:p>
          <a:p>
            <a:pPr marL="0" lvl="1" algn="just">
              <a:spcBef>
                <a:spcPct val="35000"/>
              </a:spcBef>
              <a:spcAft>
                <a:spcPct val="10000"/>
              </a:spcAft>
              <a:buClr>
                <a:srgbClr val="8DC02F"/>
              </a:buClr>
              <a:buSzPct val="100000"/>
              <a:tabLst>
                <a:tab pos="895350" algn="l"/>
              </a:tabLst>
            </a:pPr>
            <a:endParaRPr lang="sk-SK" sz="1700" dirty="0">
              <a:solidFill>
                <a:schemeClr val="tx1">
                  <a:lumMod val="50000"/>
                  <a:lumOff val="50000"/>
                </a:schemeClr>
              </a:solidFill>
              <a:latin typeface="Tahoma" pitchFamily="34" charset="0"/>
              <a:ea typeface="Tahoma" pitchFamily="34" charset="0"/>
              <a:cs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24</a:t>
            </a:fld>
            <a:endParaRPr lang="sk-SK" sz="1250" dirty="0">
              <a:solidFill>
                <a:prstClr val="white"/>
              </a:solidFill>
            </a:endParaRPr>
          </a:p>
        </p:txBody>
      </p:sp>
    </p:spTree>
    <p:extLst>
      <p:ext uri="{BB962C8B-B14F-4D97-AF65-F5344CB8AC3E}">
        <p14:creationId xmlns:p14="http://schemas.microsoft.com/office/powerpoint/2010/main" val="32589691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75221"/>
            <a:ext cx="6539904" cy="597098"/>
          </a:xfrm>
        </p:spPr>
        <p:txBody>
          <a:bodyPr/>
          <a:lstStyle/>
          <a:p>
            <a:r>
              <a:rPr lang="sk-SK" sz="2400" dirty="0" smtClean="0"/>
              <a:t>Legislatívna podpora </a:t>
            </a:r>
            <a:r>
              <a:rPr lang="sk-SK" sz="2400" dirty="0"/>
              <a:t>Hypoték</a:t>
            </a:r>
          </a:p>
        </p:txBody>
      </p:sp>
      <p:sp>
        <p:nvSpPr>
          <p:cNvPr id="10" name="Obdĺžnik 9"/>
          <p:cNvSpPr/>
          <p:nvPr/>
        </p:nvSpPr>
        <p:spPr>
          <a:xfrm>
            <a:off x="234132" y="1044327"/>
            <a:ext cx="10369152" cy="733278"/>
          </a:xfrm>
          <a:prstGeom prst="rect">
            <a:avLst/>
          </a:prstGeom>
        </p:spPr>
        <p:txBody>
          <a:bodyPr wrap="square">
            <a:spAutoFit/>
          </a:bodyPr>
          <a:lstStyle/>
          <a:p>
            <a:pPr marL="342900" lvl="2" indent="-342900" algn="just">
              <a:spcBef>
                <a:spcPct val="35000"/>
              </a:spcBef>
              <a:spcAft>
                <a:spcPct val="10000"/>
              </a:spcAft>
              <a:buClr>
                <a:srgbClr val="8DC02F"/>
              </a:buClr>
              <a:buSzPct val="100000"/>
              <a:buFont typeface="Wingdings" pitchFamily="2" charset="2"/>
              <a:buChar char="q"/>
              <a:tabLst>
                <a:tab pos="895350" algn="l"/>
              </a:tabLst>
            </a:pP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0" lvl="1" algn="just">
              <a:spcBef>
                <a:spcPct val="35000"/>
              </a:spcBef>
              <a:spcAft>
                <a:spcPct val="10000"/>
              </a:spcAft>
              <a:buClr>
                <a:srgbClr val="8DC02F"/>
              </a:buClr>
              <a:buSzPct val="100000"/>
              <a:tabLst>
                <a:tab pos="895350" algn="l"/>
              </a:tabLst>
            </a:pPr>
            <a:endParaRPr lang="sk-SK" sz="1700" dirty="0">
              <a:solidFill>
                <a:schemeClr val="tx1">
                  <a:lumMod val="50000"/>
                  <a:lumOff val="50000"/>
                </a:schemeClr>
              </a:solidFill>
              <a:latin typeface="Tahoma" pitchFamily="34" charset="0"/>
              <a:ea typeface="Tahoma" pitchFamily="34" charset="0"/>
              <a:cs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25</a:t>
            </a:fld>
            <a:endParaRPr lang="sk-SK" sz="1250" dirty="0">
              <a:solidFill>
                <a:prstClr val="white"/>
              </a:solidFill>
            </a:endParaRPr>
          </a:p>
        </p:txBody>
      </p:sp>
      <p:sp>
        <p:nvSpPr>
          <p:cNvPr id="3" name="Obdĺžnik 2"/>
          <p:cNvSpPr/>
          <p:nvPr/>
        </p:nvSpPr>
        <p:spPr>
          <a:xfrm>
            <a:off x="2673350" y="-10116274"/>
            <a:ext cx="5346700" cy="5539978"/>
          </a:xfrm>
          <a:prstGeom prst="rect">
            <a:avLst/>
          </a:prstGeom>
        </p:spPr>
        <p:txBody>
          <a:bodyPr>
            <a:spAutoFit/>
          </a:bodyPr>
          <a:lstStyle/>
          <a:p>
            <a:pPr>
              <a:spcAft>
                <a:spcPts val="0"/>
              </a:spcAft>
            </a:pPr>
            <a:r>
              <a:rPr lang="sk-SK" sz="900" b="1" dirty="0">
                <a:latin typeface="Calibri" panose="020F0502020204030204" pitchFamily="34" charset="0"/>
                <a:ea typeface="Calibri" panose="020F0502020204030204" pitchFamily="34" charset="0"/>
                <a:cs typeface="Times New Roman" panose="02020603050405020304" pitchFamily="18" charset="0"/>
              </a:rPr>
              <a:t>Podpora formou daňového bonusu pre hypotéky, ktoré </a:t>
            </a:r>
            <a:r>
              <a:rPr lang="sk-SK" sz="900" b="1" dirty="0" err="1">
                <a:latin typeface="Calibri" panose="020F0502020204030204" pitchFamily="34" charset="0"/>
                <a:ea typeface="Calibri" panose="020F0502020204030204" pitchFamily="34" charset="0"/>
                <a:cs typeface="Times New Roman" panose="02020603050405020304" pitchFamily="18" charset="0"/>
              </a:rPr>
              <a:t>refixovali</a:t>
            </a:r>
            <a:r>
              <a:rPr lang="sk-SK" sz="900" b="1" dirty="0">
                <a:latin typeface="Calibri" panose="020F0502020204030204" pitchFamily="34" charset="0"/>
                <a:ea typeface="Calibri" panose="020F0502020204030204" pitchFamily="34" charset="0"/>
                <a:cs typeface="Times New Roman" panose="02020603050405020304" pitchFamily="18" charset="0"/>
              </a:rPr>
              <a:t> v roku 2023:</a:t>
            </a:r>
            <a:endParaRPr lang="sk-SK" sz="9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Klient si bude môcť o potvrdenie k daňovému bonusu požiadať od 1.1.2024 prostredníctvom nespoplatnenej </a:t>
            </a:r>
            <a:r>
              <a:rPr lang="sk-SK" sz="900" dirty="0" err="1">
                <a:latin typeface="Calibri" panose="020F0502020204030204" pitchFamily="34" charset="0"/>
                <a:ea typeface="Calibri" panose="020F0502020204030204" pitchFamily="34" charset="0"/>
                <a:cs typeface="Times New Roman" panose="02020603050405020304" pitchFamily="18" charset="0"/>
              </a:rPr>
              <a:t>servisingovej</a:t>
            </a:r>
            <a:r>
              <a:rPr lang="sk-SK" sz="900" dirty="0">
                <a:latin typeface="Calibri" panose="020F0502020204030204" pitchFamily="34" charset="0"/>
                <a:ea typeface="Calibri" panose="020F0502020204030204" pitchFamily="34" charset="0"/>
                <a:cs typeface="Times New Roman" panose="02020603050405020304" pitchFamily="18" charset="0"/>
              </a:rPr>
              <a:t> žiadosti </a:t>
            </a:r>
            <a:r>
              <a:rPr lang="sk-SK" sz="900" dirty="0">
                <a:solidFill>
                  <a:srgbClr val="1F497D"/>
                </a:solidFill>
                <a:latin typeface="Calibri" panose="020F0502020204030204" pitchFamily="34" charset="0"/>
                <a:ea typeface="Calibri" panose="020F0502020204030204" pitchFamily="34" charset="0"/>
                <a:cs typeface="Times New Roman" panose="02020603050405020304" pitchFamily="18" charset="0"/>
              </a:rPr>
              <a:t> </a:t>
            </a:r>
            <a:r>
              <a:rPr lang="sk-SK" sz="9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na pobočke</a:t>
            </a:r>
            <a:r>
              <a:rPr lang="sk-SK" sz="900" dirty="0">
                <a:solidFill>
                  <a:srgbClr val="7030A0"/>
                </a:solidFill>
                <a:latin typeface="Calibri" panose="020F0502020204030204" pitchFamily="34" charset="0"/>
                <a:ea typeface="Calibri" panose="020F0502020204030204" pitchFamily="34" charset="0"/>
                <a:cs typeface="Times New Roman" panose="02020603050405020304" pitchFamily="18" charset="0"/>
              </a:rPr>
              <a:t> </a:t>
            </a:r>
            <a:r>
              <a:rPr lang="sk-SK" sz="900" strike="sngStrike" dirty="0">
                <a:latin typeface="Calibri" panose="020F0502020204030204" pitchFamily="34" charset="0"/>
                <a:ea typeface="Calibri" panose="020F0502020204030204" pitchFamily="34" charset="0"/>
                <a:cs typeface="Times New Roman" panose="02020603050405020304" pitchFamily="18" charset="0"/>
              </a:rPr>
              <a:t>v NFE</a:t>
            </a:r>
            <a:r>
              <a:rPr lang="sk-SK" sz="900" dirty="0">
                <a:latin typeface="Calibri" panose="020F0502020204030204" pitchFamily="34" charset="0"/>
                <a:ea typeface="Calibri" panose="020F0502020204030204" pitchFamily="34" charset="0"/>
                <a:cs typeface="Times New Roman" panose="02020603050405020304" pitchFamily="18" charset="0"/>
              </a:rPr>
              <a:t> (Potvrdenie o zvýšení zaplatenej splátky z dôvodu nárastu úroku).</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O potvrdenie v Prima banke ale nebude potrebné žiadať, tak ako pri daňovom bonuse pre mladých, aj pri tomto daňovom bonuse budeme klientom s nárokom potvrdenie automaticky generovať a posielať do schránky správ v EB. Potvrdenia sa budú generovať do konca januára 2024.</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Klient bude mať možnosť si daňový bonus uplatniť v rámci daňového priznania alebo pri ročnom zúčtovaní dane.</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Potvrdenie bude zároveň </a:t>
            </a:r>
            <a:r>
              <a:rPr lang="sk-SK" sz="900" strike="sngStrike" dirty="0">
                <a:latin typeface="Calibri" panose="020F0502020204030204" pitchFamily="34" charset="0"/>
                <a:ea typeface="Calibri" panose="020F0502020204030204" pitchFamily="34" charset="0"/>
                <a:cs typeface="Times New Roman" panose="02020603050405020304" pitchFamily="18" charset="0"/>
              </a:rPr>
              <a:t>uložené v NFE v zmluvnej dokumentácii a bude</a:t>
            </a:r>
            <a:r>
              <a:rPr lang="sk-SK" sz="900" dirty="0">
                <a:latin typeface="Calibri" panose="020F0502020204030204" pitchFamily="34" charset="0"/>
                <a:ea typeface="Calibri" panose="020F0502020204030204" pitchFamily="34" charset="0"/>
                <a:cs typeface="Times New Roman" panose="02020603050405020304" pitchFamily="18" charset="0"/>
              </a:rPr>
              <a:t> možné ho klientovi vytlačiť a</a:t>
            </a:r>
            <a:r>
              <a:rPr lang="sk-SK" sz="900" dirty="0">
                <a:solidFill>
                  <a:srgbClr val="1F497D"/>
                </a:solidFill>
                <a:latin typeface="Calibri" panose="020F0502020204030204" pitchFamily="34" charset="0"/>
                <a:ea typeface="Calibri" panose="020F0502020204030204" pitchFamily="34" charset="0"/>
                <a:cs typeface="Times New Roman" panose="02020603050405020304" pitchFamily="18" charset="0"/>
              </a:rPr>
              <a:t> </a:t>
            </a:r>
            <a:r>
              <a:rPr lang="sk-SK" sz="900" dirty="0">
                <a:latin typeface="Calibri" panose="020F0502020204030204" pitchFamily="34" charset="0"/>
                <a:ea typeface="Calibri" panose="020F0502020204030204" pitchFamily="34" charset="0"/>
                <a:cs typeface="Times New Roman" panose="02020603050405020304" pitchFamily="18" charset="0"/>
              </a:rPr>
              <a:t>odovzdať</a:t>
            </a:r>
            <a:r>
              <a:rPr lang="sk-SK" sz="900" dirty="0">
                <a:solidFill>
                  <a:srgbClr val="1F497D"/>
                </a:solidFill>
                <a:latin typeface="Calibri" panose="020F0502020204030204" pitchFamily="34" charset="0"/>
                <a:ea typeface="Calibri" panose="020F0502020204030204" pitchFamily="34" charset="0"/>
                <a:cs typeface="Times New Roman" panose="02020603050405020304" pitchFamily="18" charset="0"/>
              </a:rPr>
              <a:t> </a:t>
            </a:r>
            <a:r>
              <a:rPr lang="sk-SK" sz="9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na pobočke</a:t>
            </a:r>
            <a:r>
              <a:rPr lang="sk-SK" sz="900" dirty="0">
                <a:solidFill>
                  <a:srgbClr val="7030A0"/>
                </a:solidFill>
                <a:latin typeface="Calibri" panose="020F0502020204030204" pitchFamily="34" charset="0"/>
                <a:ea typeface="Calibri" panose="020F0502020204030204" pitchFamily="34" charset="0"/>
                <a:cs typeface="Times New Roman" panose="02020603050405020304" pitchFamily="18" charset="0"/>
              </a:rPr>
              <a:t> </a:t>
            </a:r>
            <a:r>
              <a:rPr lang="sk-SK" sz="900" dirty="0">
                <a:latin typeface="Calibri" panose="020F0502020204030204" pitchFamily="34" charset="0"/>
                <a:ea typeface="Calibri" panose="020F0502020204030204" pitchFamily="34" charset="0"/>
                <a:cs typeface="Times New Roman" panose="02020603050405020304" pitchFamily="18" charset="0"/>
              </a:rPr>
              <a:t>(ak by klient nemal EB).</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Ak klient potvrdenie nebude mať vygenerované, môže si o potvrdenie požiadať a banka preverí jeho nárok.</a:t>
            </a:r>
          </a:p>
          <a:p>
            <a:pPr>
              <a:spcAft>
                <a:spcPts val="0"/>
              </a:spcAft>
            </a:pPr>
            <a:r>
              <a:rPr lang="sk-SK" sz="2400" dirty="0">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r>
              <a:rPr lang="sk-SK" sz="900" b="1" dirty="0">
                <a:latin typeface="Calibri" panose="020F0502020204030204" pitchFamily="34" charset="0"/>
                <a:ea typeface="Calibri" panose="020F0502020204030204" pitchFamily="34" charset="0"/>
                <a:cs typeface="Times New Roman" panose="02020603050405020304" pitchFamily="18" charset="0"/>
              </a:rPr>
              <a:t>Podpora formou sociálnej dávky – mesačného príspevku na splátku pre hypotéky, ktoré </a:t>
            </a:r>
            <a:r>
              <a:rPr lang="sk-SK" sz="900" b="1" dirty="0" err="1">
                <a:latin typeface="Calibri" panose="020F0502020204030204" pitchFamily="34" charset="0"/>
                <a:ea typeface="Calibri" panose="020F0502020204030204" pitchFamily="34" charset="0"/>
                <a:cs typeface="Times New Roman" panose="02020603050405020304" pitchFamily="18" charset="0"/>
              </a:rPr>
              <a:t>refixovali</a:t>
            </a:r>
            <a:r>
              <a:rPr lang="sk-SK" sz="900" b="1" dirty="0">
                <a:latin typeface="Calibri" panose="020F0502020204030204" pitchFamily="34" charset="0"/>
                <a:ea typeface="Calibri" panose="020F0502020204030204" pitchFamily="34" charset="0"/>
                <a:cs typeface="Times New Roman" panose="02020603050405020304" pitchFamily="18" charset="0"/>
              </a:rPr>
              <a:t> alebo budú </a:t>
            </a:r>
            <a:r>
              <a:rPr lang="sk-SK" sz="900" b="1" dirty="0" err="1">
                <a:latin typeface="Calibri" panose="020F0502020204030204" pitchFamily="34" charset="0"/>
                <a:ea typeface="Calibri" panose="020F0502020204030204" pitchFamily="34" charset="0"/>
                <a:cs typeface="Times New Roman" panose="02020603050405020304" pitchFamily="18" charset="0"/>
              </a:rPr>
              <a:t>refixovať</a:t>
            </a:r>
            <a:r>
              <a:rPr lang="sk-SK" sz="900" b="1" dirty="0">
                <a:latin typeface="Calibri" panose="020F0502020204030204" pitchFamily="34" charset="0"/>
                <a:ea typeface="Calibri" panose="020F0502020204030204" pitchFamily="34" charset="0"/>
                <a:cs typeface="Times New Roman" panose="02020603050405020304" pitchFamily="18" charset="0"/>
              </a:rPr>
              <a:t> od roku 2023 a neskôr, s nárokom od 1.1.2024:</a:t>
            </a:r>
            <a:endParaRPr lang="sk-SK" sz="9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Klient si o sociálnu dávku žiada prostredníctvom úradu práce, nie v banke.</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Banka bude každý mesiac na úrad zasielať zoznam klientov s nárokom a úrad žiadosti klientov spracuje a rozhodne o nároku. Nie je preto dôvod o túto pomoc žiadať v banke.</a:t>
            </a:r>
          </a:p>
          <a:p>
            <a:pPr>
              <a:spcAft>
                <a:spcPts val="0"/>
              </a:spcAft>
            </a:pPr>
            <a:r>
              <a:rPr lang="sk-SK" sz="900" dirty="0">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r>
              <a:rPr lang="sk-SK" sz="900" b="1" dirty="0">
                <a:latin typeface="Calibri" panose="020F0502020204030204" pitchFamily="34" charset="0"/>
                <a:ea typeface="Calibri" panose="020F0502020204030204" pitchFamily="34" charset="0"/>
                <a:cs typeface="Times New Roman" panose="02020603050405020304" pitchFamily="18" charset="0"/>
              </a:rPr>
              <a:t>Kto </a:t>
            </a:r>
            <a:r>
              <a:rPr lang="sk-SK" sz="900" b="1" u="sng" dirty="0">
                <a:latin typeface="Calibri" panose="020F0502020204030204" pitchFamily="34" charset="0"/>
                <a:ea typeface="Calibri" panose="020F0502020204030204" pitchFamily="34" charset="0"/>
                <a:cs typeface="Times New Roman" panose="02020603050405020304" pitchFamily="18" charset="0"/>
              </a:rPr>
              <a:t>nemá</a:t>
            </a:r>
            <a:r>
              <a:rPr lang="sk-SK" sz="900" b="1" dirty="0">
                <a:latin typeface="Calibri" panose="020F0502020204030204" pitchFamily="34" charset="0"/>
                <a:ea typeface="Calibri" panose="020F0502020204030204" pitchFamily="34" charset="0"/>
                <a:cs typeface="Times New Roman" panose="02020603050405020304" pitchFamily="18" charset="0"/>
              </a:rPr>
              <a:t> na štátnu pomoc nárok:</a:t>
            </a:r>
            <a:endParaRPr lang="sk-SK" sz="9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Klienti, ktorí mali účel Hypotéky splatenie skôr poskytnutého úveru. (v prípade kombinácie s iným účelom nárok trvá)</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Klienti s príjmom nad 1,6 násobok priemernej mzdy v hospodárstve (nekontroluje banka).</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Klienti, ktorí v danom mesiaci mesačnú splátku nesplatili do posledného dňa v mesiaci, nasledujúceho po mesiaci, v ktorom bola splátka splatná.</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Klienti, ktorých Hypotéka má splatnosť nad 30 rokov.</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Klienti, ktorých Hypotéka bola použitá na nadobudnutie pozemku.</a:t>
            </a:r>
          </a:p>
          <a:p>
            <a:pPr marL="342900" lvl="0" indent="-342900">
              <a:spcAft>
                <a:spcPts val="0"/>
              </a:spcAft>
              <a:buFont typeface="Symbol" panose="05050102010706020507" pitchFamily="18" charset="2"/>
              <a:buChar char=""/>
            </a:pPr>
            <a:r>
              <a:rPr lang="sk-SK" sz="900" strike="sngStrike" dirty="0">
                <a:latin typeface="Calibri" panose="020F0502020204030204" pitchFamily="34" charset="0"/>
                <a:ea typeface="Calibri" panose="020F0502020204030204" pitchFamily="34" charset="0"/>
                <a:cs typeface="Times New Roman" panose="02020603050405020304" pitchFamily="18" charset="0"/>
              </a:rPr>
              <a:t>Klienti, ktorých účel hypotéky sa prenajíma (nekontroluje banka).</a:t>
            </a:r>
            <a:endParaRPr lang="sk-SK" sz="9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Nárok je iba na jednu Hypotéku.</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Klienti, ktorí na Hypotéke realizovali zmenu s dopadom na výšku splátky. Nárok je možné získať na maximálnu sumu splátky po </a:t>
            </a:r>
            <a:r>
              <a:rPr lang="sk-SK" sz="900" dirty="0" err="1">
                <a:latin typeface="Calibri" panose="020F0502020204030204" pitchFamily="34" charset="0"/>
                <a:ea typeface="Calibri" panose="020F0502020204030204" pitchFamily="34" charset="0"/>
                <a:cs typeface="Times New Roman" panose="02020603050405020304" pitchFamily="18" charset="0"/>
              </a:rPr>
              <a:t>refixácii</a:t>
            </a:r>
            <a:r>
              <a:rPr lang="sk-SK" sz="900" dirty="0">
                <a:latin typeface="Calibri" panose="020F0502020204030204" pitchFamily="34" charset="0"/>
                <a:ea typeface="Calibri" panose="020F0502020204030204" pitchFamily="34" charset="0"/>
                <a:cs typeface="Times New Roman" panose="02020603050405020304" pitchFamily="18" charset="0"/>
              </a:rPr>
              <a:t> (Takže ak po zmene splátka vzrástla, nárok sa nezmení. Ak po zmene splátka klesla, nárok bude nižší.)</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Klienti majú nárok na príspevok vo výške 75% rozdielu medzi pôvodnou a novou splátkou, maximálne však 150 EUR mesačne.</a:t>
            </a:r>
          </a:p>
          <a:p>
            <a:pPr>
              <a:spcAft>
                <a:spcPts val="0"/>
              </a:spcAft>
            </a:pPr>
            <a:r>
              <a:rPr lang="sk-SK" sz="2400" dirty="0">
                <a:latin typeface="Calibri" panose="020F0502020204030204" pitchFamily="34" charset="0"/>
                <a:ea typeface="Calibri" panose="020F0502020204030204" pitchFamily="34" charset="0"/>
                <a:cs typeface="Times New Roman" panose="02020603050405020304" pitchFamily="18" charset="0"/>
              </a:rPr>
              <a:t> </a:t>
            </a:r>
            <a:endParaRPr lang="sk-SK"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Obdĺžnik 5"/>
          <p:cNvSpPr/>
          <p:nvPr/>
        </p:nvSpPr>
        <p:spPr>
          <a:xfrm>
            <a:off x="414152" y="1195536"/>
            <a:ext cx="9865096" cy="6494085"/>
          </a:xfrm>
          <a:prstGeom prst="rect">
            <a:avLst/>
          </a:prstGeom>
        </p:spPr>
        <p:txBody>
          <a:bodyPr wrap="square">
            <a:spAutoFit/>
          </a:bodyPr>
          <a:lstStyle/>
          <a:p>
            <a:pPr marL="285750" indent="-285750">
              <a:spcAft>
                <a:spcPts val="0"/>
              </a:spcAft>
              <a:buFont typeface="Wingdings" panose="05000000000000000000" pitchFamily="2" charset="2"/>
              <a:buChar char="q"/>
            </a:pPr>
            <a:r>
              <a:rPr lang="sk-SK" sz="1400" b="1" dirty="0">
                <a:solidFill>
                  <a:srgbClr val="A8C900"/>
                </a:solidFill>
                <a:latin typeface="Tahoma" panose="020B0604030504040204" pitchFamily="34" charset="0"/>
                <a:ea typeface="Tahoma" panose="020B0604030504040204" pitchFamily="34" charset="0"/>
                <a:cs typeface="Tahoma" panose="020B0604030504040204" pitchFamily="34" charset="0"/>
              </a:rPr>
              <a:t>Podpora formou daňového bonusu pre hypotéky, ktoré </a:t>
            </a:r>
            <a:r>
              <a:rPr lang="sk-SK" sz="1400" b="1" dirty="0" err="1">
                <a:solidFill>
                  <a:srgbClr val="A8C900"/>
                </a:solidFill>
                <a:latin typeface="Tahoma" panose="020B0604030504040204" pitchFamily="34" charset="0"/>
                <a:ea typeface="Tahoma" panose="020B0604030504040204" pitchFamily="34" charset="0"/>
                <a:cs typeface="Tahoma" panose="020B0604030504040204" pitchFamily="34" charset="0"/>
              </a:rPr>
              <a:t>refixovali</a:t>
            </a:r>
            <a:r>
              <a:rPr lang="sk-SK" sz="1400" b="1" dirty="0">
                <a:solidFill>
                  <a:srgbClr val="A8C900"/>
                </a:solidFill>
                <a:latin typeface="Tahoma" panose="020B0604030504040204" pitchFamily="34" charset="0"/>
                <a:ea typeface="Tahoma" panose="020B0604030504040204" pitchFamily="34" charset="0"/>
                <a:cs typeface="Tahoma" panose="020B0604030504040204" pitchFamily="34" charset="0"/>
              </a:rPr>
              <a:t> v roku 2023:</a:t>
            </a:r>
          </a:p>
          <a:p>
            <a:pPr lvl="0">
              <a:spcAft>
                <a:spcPts val="0"/>
              </a:spcAft>
            </a:pPr>
            <a:r>
              <a:rPr lang="sk-SK" sz="1400" dirty="0">
                <a:latin typeface="Tahoma" panose="020B0604030504040204" pitchFamily="34" charset="0"/>
                <a:ea typeface="Tahoma" panose="020B0604030504040204" pitchFamily="34" charset="0"/>
                <a:cs typeface="Tahoma" panose="020B0604030504040204" pitchFamily="34" charset="0"/>
              </a:rPr>
              <a:t>Klient si bude môcť o potvrdenie k daňovému bonusu požiadať od 1.1.2024 prostredníctvom nespoplatnenej </a:t>
            </a:r>
            <a:r>
              <a:rPr lang="sk-SK" sz="1400" dirty="0" err="1">
                <a:latin typeface="Tahoma" panose="020B0604030504040204" pitchFamily="34" charset="0"/>
                <a:ea typeface="Tahoma" panose="020B0604030504040204" pitchFamily="34" charset="0"/>
                <a:cs typeface="Tahoma" panose="020B0604030504040204" pitchFamily="34" charset="0"/>
              </a:rPr>
              <a:t>servisingovej</a:t>
            </a:r>
            <a:r>
              <a:rPr lang="sk-SK" sz="1400" dirty="0">
                <a:latin typeface="Tahoma" panose="020B0604030504040204" pitchFamily="34" charset="0"/>
                <a:ea typeface="Tahoma" panose="020B0604030504040204" pitchFamily="34" charset="0"/>
                <a:cs typeface="Tahoma" panose="020B0604030504040204" pitchFamily="34" charset="0"/>
              </a:rPr>
              <a:t> žiadosti </a:t>
            </a:r>
            <a:r>
              <a:rPr lang="sk-SK" sz="1400" dirty="0">
                <a:solidFill>
                  <a:srgbClr val="1F497D"/>
                </a:solidFill>
                <a:latin typeface="Tahoma" panose="020B0604030504040204" pitchFamily="34" charset="0"/>
                <a:ea typeface="Tahoma" panose="020B0604030504040204" pitchFamily="34" charset="0"/>
                <a:cs typeface="Tahoma" panose="020B0604030504040204" pitchFamily="34" charset="0"/>
              </a:rPr>
              <a:t> </a:t>
            </a:r>
            <a:r>
              <a:rPr lang="sk-SK" sz="1400" dirty="0">
                <a:latin typeface="Tahoma" panose="020B0604030504040204" pitchFamily="34" charset="0"/>
                <a:ea typeface="Tahoma" panose="020B0604030504040204" pitchFamily="34" charset="0"/>
                <a:cs typeface="Tahoma" panose="020B0604030504040204" pitchFamily="34" charset="0"/>
              </a:rPr>
              <a:t>na pobočke  (Potvrdenie o zvýšení zaplatenej splátky z dôvodu nárastu úroku).</a:t>
            </a:r>
          </a:p>
          <a:p>
            <a:pPr lvl="0">
              <a:spcAft>
                <a:spcPts val="0"/>
              </a:spcAft>
            </a:pPr>
            <a:r>
              <a:rPr lang="sk-SK" sz="1400" dirty="0">
                <a:latin typeface="Tahoma" panose="020B0604030504040204" pitchFamily="34" charset="0"/>
                <a:ea typeface="Tahoma" panose="020B0604030504040204" pitchFamily="34" charset="0"/>
                <a:cs typeface="Tahoma" panose="020B0604030504040204" pitchFamily="34" charset="0"/>
              </a:rPr>
              <a:t>O potvrdenie v Prima banke ale nebude potrebné žiadať, tak ako pri daňovom bonuse pre mladých, aj pri tomto daňovom bonuse budeme klientom s nárokom potvrdenie automaticky generovať a posielať do schránky správ v EB. Potvrdenia sa budú generovať do konca januára 2024.</a:t>
            </a:r>
          </a:p>
          <a:p>
            <a:pPr lvl="0">
              <a:spcAft>
                <a:spcPts val="0"/>
              </a:spcAft>
            </a:pPr>
            <a:r>
              <a:rPr lang="sk-SK" sz="1400" dirty="0">
                <a:latin typeface="Tahoma" panose="020B0604030504040204" pitchFamily="34" charset="0"/>
                <a:ea typeface="Tahoma" panose="020B0604030504040204" pitchFamily="34" charset="0"/>
                <a:cs typeface="Tahoma" panose="020B0604030504040204" pitchFamily="34" charset="0"/>
              </a:rPr>
              <a:t>Klient bude mať možnosť si daňový bonus uplatniť v rámci daňového priznania alebo pri ročnom zúčtovaní dane.</a:t>
            </a:r>
          </a:p>
          <a:p>
            <a:pPr lvl="0">
              <a:spcAft>
                <a:spcPts val="0"/>
              </a:spcAft>
            </a:pPr>
            <a:r>
              <a:rPr lang="sk-SK" sz="1400" dirty="0">
                <a:latin typeface="Tahoma" panose="020B0604030504040204" pitchFamily="34" charset="0"/>
                <a:ea typeface="Tahoma" panose="020B0604030504040204" pitchFamily="34" charset="0"/>
                <a:cs typeface="Tahoma" panose="020B0604030504040204" pitchFamily="34" charset="0"/>
              </a:rPr>
              <a:t>Potvrdenie bude zároveň </a:t>
            </a:r>
            <a:r>
              <a:rPr lang="sk-SK" sz="1400" dirty="0" smtClean="0">
                <a:latin typeface="Tahoma" panose="020B0604030504040204" pitchFamily="34" charset="0"/>
                <a:ea typeface="Tahoma" panose="020B0604030504040204" pitchFamily="34" charset="0"/>
                <a:cs typeface="Tahoma" panose="020B0604030504040204" pitchFamily="34" charset="0"/>
              </a:rPr>
              <a:t>možné </a:t>
            </a:r>
            <a:r>
              <a:rPr lang="sk-SK" sz="1400" dirty="0">
                <a:latin typeface="Tahoma" panose="020B0604030504040204" pitchFamily="34" charset="0"/>
                <a:ea typeface="Tahoma" panose="020B0604030504040204" pitchFamily="34" charset="0"/>
                <a:cs typeface="Tahoma" panose="020B0604030504040204" pitchFamily="34" charset="0"/>
              </a:rPr>
              <a:t>ho klientovi vytlačiť a</a:t>
            </a:r>
            <a:r>
              <a:rPr lang="sk-SK" sz="1400" dirty="0">
                <a:solidFill>
                  <a:srgbClr val="1F497D"/>
                </a:solidFill>
                <a:latin typeface="Tahoma" panose="020B0604030504040204" pitchFamily="34" charset="0"/>
                <a:ea typeface="Tahoma" panose="020B0604030504040204" pitchFamily="34" charset="0"/>
                <a:cs typeface="Tahoma" panose="020B0604030504040204" pitchFamily="34" charset="0"/>
              </a:rPr>
              <a:t> </a:t>
            </a:r>
            <a:r>
              <a:rPr lang="sk-SK" sz="1400" dirty="0">
                <a:latin typeface="Tahoma" panose="020B0604030504040204" pitchFamily="34" charset="0"/>
                <a:ea typeface="Tahoma" panose="020B0604030504040204" pitchFamily="34" charset="0"/>
                <a:cs typeface="Tahoma" panose="020B0604030504040204" pitchFamily="34" charset="0"/>
              </a:rPr>
              <a:t>odovzdať</a:t>
            </a:r>
            <a:r>
              <a:rPr lang="sk-SK" sz="1400" dirty="0">
                <a:solidFill>
                  <a:srgbClr val="1F497D"/>
                </a:solidFill>
                <a:latin typeface="Tahoma" panose="020B0604030504040204" pitchFamily="34" charset="0"/>
                <a:ea typeface="Tahoma" panose="020B0604030504040204" pitchFamily="34" charset="0"/>
                <a:cs typeface="Tahoma" panose="020B0604030504040204" pitchFamily="34" charset="0"/>
              </a:rPr>
              <a:t> </a:t>
            </a:r>
            <a:r>
              <a:rPr lang="sk-SK" sz="1400" dirty="0">
                <a:latin typeface="Tahoma" panose="020B0604030504040204" pitchFamily="34" charset="0"/>
                <a:ea typeface="Tahoma" panose="020B0604030504040204" pitchFamily="34" charset="0"/>
                <a:cs typeface="Tahoma" panose="020B0604030504040204" pitchFamily="34" charset="0"/>
              </a:rPr>
              <a:t>na pobočke (ak by klient nemal EB).</a:t>
            </a:r>
          </a:p>
          <a:p>
            <a:pPr lvl="0">
              <a:spcAft>
                <a:spcPts val="0"/>
              </a:spcAft>
            </a:pPr>
            <a:r>
              <a:rPr lang="sk-SK" sz="1400" dirty="0">
                <a:latin typeface="Tahoma" panose="020B0604030504040204" pitchFamily="34" charset="0"/>
                <a:ea typeface="Tahoma" panose="020B0604030504040204" pitchFamily="34" charset="0"/>
                <a:cs typeface="Tahoma" panose="020B0604030504040204" pitchFamily="34" charset="0"/>
              </a:rPr>
              <a:t>Ak klient potvrdenie nebude mať vygenerované, môže si o potvrdenie požiadať a banka preverí jeho nárok</a:t>
            </a:r>
            <a:r>
              <a:rPr lang="sk-SK" sz="1400" dirty="0" smtClean="0">
                <a:latin typeface="Tahoma" panose="020B0604030504040204" pitchFamily="34" charset="0"/>
                <a:ea typeface="Tahoma" panose="020B0604030504040204" pitchFamily="34" charset="0"/>
                <a:cs typeface="Tahoma" panose="020B0604030504040204" pitchFamily="34" charset="0"/>
              </a:rPr>
              <a:t>.</a:t>
            </a:r>
          </a:p>
          <a:p>
            <a:pPr lvl="0">
              <a:spcAft>
                <a:spcPts val="0"/>
              </a:spcAft>
            </a:pPr>
            <a:endParaRPr lang="sk-SK" sz="500" dirty="0" smtClean="0">
              <a:latin typeface="Tahoma" panose="020B0604030504040204" pitchFamily="34" charset="0"/>
              <a:ea typeface="Tahoma" panose="020B0604030504040204" pitchFamily="34" charset="0"/>
              <a:cs typeface="Tahoma" panose="020B0604030504040204" pitchFamily="34" charset="0"/>
            </a:endParaRPr>
          </a:p>
          <a:p>
            <a:pPr marL="285750" indent="-285750">
              <a:buFont typeface="Wingdings" panose="05000000000000000000" pitchFamily="2" charset="2"/>
              <a:buChar char="q"/>
            </a:pPr>
            <a:r>
              <a:rPr lang="sk-SK" sz="1400" b="1" dirty="0">
                <a:solidFill>
                  <a:srgbClr val="A8C900"/>
                </a:solidFill>
                <a:latin typeface="Tahoma" panose="020B0604030504040204" pitchFamily="34" charset="0"/>
                <a:ea typeface="Tahoma" panose="020B0604030504040204" pitchFamily="34" charset="0"/>
                <a:cs typeface="Tahoma" panose="020B0604030504040204" pitchFamily="34" charset="0"/>
              </a:rPr>
              <a:t>Podpora formou sociálnej dávky – mesačného príspevku na splátku pre hypotéky, ktoré </a:t>
            </a:r>
            <a:r>
              <a:rPr lang="sk-SK" sz="1400" b="1" dirty="0" err="1">
                <a:solidFill>
                  <a:srgbClr val="A8C900"/>
                </a:solidFill>
                <a:latin typeface="Tahoma" panose="020B0604030504040204" pitchFamily="34" charset="0"/>
                <a:ea typeface="Tahoma" panose="020B0604030504040204" pitchFamily="34" charset="0"/>
                <a:cs typeface="Tahoma" panose="020B0604030504040204" pitchFamily="34" charset="0"/>
              </a:rPr>
              <a:t>refixovali</a:t>
            </a:r>
            <a:r>
              <a:rPr lang="sk-SK" sz="1400" b="1" dirty="0">
                <a:solidFill>
                  <a:srgbClr val="A8C900"/>
                </a:solidFill>
                <a:latin typeface="Tahoma" panose="020B0604030504040204" pitchFamily="34" charset="0"/>
                <a:ea typeface="Tahoma" panose="020B0604030504040204" pitchFamily="34" charset="0"/>
                <a:cs typeface="Tahoma" panose="020B0604030504040204" pitchFamily="34" charset="0"/>
              </a:rPr>
              <a:t> alebo budú </a:t>
            </a:r>
            <a:r>
              <a:rPr lang="sk-SK" sz="1400" b="1" dirty="0" err="1">
                <a:solidFill>
                  <a:srgbClr val="A8C900"/>
                </a:solidFill>
                <a:latin typeface="Tahoma" panose="020B0604030504040204" pitchFamily="34" charset="0"/>
                <a:ea typeface="Tahoma" panose="020B0604030504040204" pitchFamily="34" charset="0"/>
                <a:cs typeface="Tahoma" panose="020B0604030504040204" pitchFamily="34" charset="0"/>
              </a:rPr>
              <a:t>refixovať</a:t>
            </a:r>
            <a:r>
              <a:rPr lang="sk-SK" sz="1400" b="1" dirty="0">
                <a:solidFill>
                  <a:srgbClr val="A8C900"/>
                </a:solidFill>
                <a:latin typeface="Tahoma" panose="020B0604030504040204" pitchFamily="34" charset="0"/>
                <a:ea typeface="Tahoma" panose="020B0604030504040204" pitchFamily="34" charset="0"/>
                <a:cs typeface="Tahoma" panose="020B0604030504040204" pitchFamily="34" charset="0"/>
              </a:rPr>
              <a:t> od roku 2023 a neskôr, s nárokom od 1.1.2024:</a:t>
            </a:r>
            <a:endParaRPr lang="sk-SK" sz="1400" dirty="0">
              <a:solidFill>
                <a:srgbClr val="A8C900"/>
              </a:solidFill>
              <a:latin typeface="Tahoma" panose="020B0604030504040204" pitchFamily="34" charset="0"/>
              <a:ea typeface="Tahoma" panose="020B0604030504040204" pitchFamily="34" charset="0"/>
              <a:cs typeface="Tahoma" panose="020B0604030504040204" pitchFamily="34" charset="0"/>
            </a:endParaRPr>
          </a:p>
          <a:p>
            <a:pPr lvl="0"/>
            <a:r>
              <a:rPr lang="sk-SK" sz="1400" dirty="0">
                <a:latin typeface="Tahoma" panose="020B0604030504040204" pitchFamily="34" charset="0"/>
                <a:ea typeface="Tahoma" panose="020B0604030504040204" pitchFamily="34" charset="0"/>
                <a:cs typeface="Tahoma" panose="020B0604030504040204" pitchFamily="34" charset="0"/>
              </a:rPr>
              <a:t>Klient si o sociálnu dávku žiada prostredníctvom úradu práce, nie v banke.</a:t>
            </a:r>
          </a:p>
          <a:p>
            <a:pPr lvl="0"/>
            <a:r>
              <a:rPr lang="sk-SK" sz="1400" dirty="0">
                <a:latin typeface="Tahoma" panose="020B0604030504040204" pitchFamily="34" charset="0"/>
                <a:ea typeface="Tahoma" panose="020B0604030504040204" pitchFamily="34" charset="0"/>
                <a:cs typeface="Tahoma" panose="020B0604030504040204" pitchFamily="34" charset="0"/>
              </a:rPr>
              <a:t>Banka bude každý mesiac na úrad zasielať zoznam klientov s nárokom a úrad žiadosti klientov spracuje a rozhodne o nároku. Nie je preto dôvod o túto pomoc žiadať v banke</a:t>
            </a:r>
            <a:r>
              <a:rPr lang="sk-SK" sz="1400" dirty="0" smtClean="0">
                <a:latin typeface="Tahoma" panose="020B0604030504040204" pitchFamily="34" charset="0"/>
                <a:ea typeface="Tahoma" panose="020B0604030504040204" pitchFamily="34" charset="0"/>
                <a:cs typeface="Tahoma" panose="020B0604030504040204" pitchFamily="34" charset="0"/>
              </a:rPr>
              <a:t>.</a:t>
            </a:r>
          </a:p>
          <a:p>
            <a:pPr lvl="0"/>
            <a:endParaRPr lang="sk-SK" sz="500" dirty="0" smtClean="0">
              <a:latin typeface="Tahoma" panose="020B0604030504040204" pitchFamily="34" charset="0"/>
              <a:ea typeface="Tahoma" panose="020B0604030504040204" pitchFamily="34" charset="0"/>
              <a:cs typeface="Tahoma" panose="020B0604030504040204" pitchFamily="34" charset="0"/>
            </a:endParaRPr>
          </a:p>
          <a:p>
            <a:pPr marL="285750" indent="-285750">
              <a:buFont typeface="Wingdings" panose="05000000000000000000" pitchFamily="2" charset="2"/>
              <a:buChar char="q"/>
            </a:pPr>
            <a:r>
              <a:rPr lang="sk-SK" sz="1400" b="1" dirty="0">
                <a:solidFill>
                  <a:srgbClr val="A8C900"/>
                </a:solidFill>
                <a:latin typeface="Tahoma" panose="020B0604030504040204" pitchFamily="34" charset="0"/>
                <a:ea typeface="Tahoma" panose="020B0604030504040204" pitchFamily="34" charset="0"/>
                <a:cs typeface="Tahoma" panose="020B0604030504040204" pitchFamily="34" charset="0"/>
              </a:rPr>
              <a:t>Kto </a:t>
            </a:r>
            <a:r>
              <a:rPr lang="sk-SK" sz="1400" b="1" u="sng" dirty="0">
                <a:solidFill>
                  <a:srgbClr val="A8C900"/>
                </a:solidFill>
                <a:latin typeface="Tahoma" panose="020B0604030504040204" pitchFamily="34" charset="0"/>
                <a:ea typeface="Tahoma" panose="020B0604030504040204" pitchFamily="34" charset="0"/>
                <a:cs typeface="Tahoma" panose="020B0604030504040204" pitchFamily="34" charset="0"/>
              </a:rPr>
              <a:t>nemá</a:t>
            </a:r>
            <a:r>
              <a:rPr lang="sk-SK" sz="1400" b="1" dirty="0">
                <a:solidFill>
                  <a:srgbClr val="A8C900"/>
                </a:solidFill>
                <a:latin typeface="Tahoma" panose="020B0604030504040204" pitchFamily="34" charset="0"/>
                <a:ea typeface="Tahoma" panose="020B0604030504040204" pitchFamily="34" charset="0"/>
                <a:cs typeface="Tahoma" panose="020B0604030504040204" pitchFamily="34" charset="0"/>
              </a:rPr>
              <a:t> na štátnu pomoc nárok:</a:t>
            </a:r>
          </a:p>
          <a:p>
            <a:pPr lvl="0"/>
            <a:r>
              <a:rPr lang="sk-SK" sz="1400" dirty="0" smtClean="0">
                <a:latin typeface="Tahoma" panose="020B0604030504040204" pitchFamily="34" charset="0"/>
                <a:ea typeface="Tahoma" panose="020B0604030504040204" pitchFamily="34" charset="0"/>
                <a:cs typeface="Tahoma" panose="020B0604030504040204" pitchFamily="34" charset="0"/>
              </a:rPr>
              <a:t>Klienti </a:t>
            </a:r>
            <a:r>
              <a:rPr lang="sk-SK" sz="1400" dirty="0">
                <a:latin typeface="Tahoma" panose="020B0604030504040204" pitchFamily="34" charset="0"/>
                <a:ea typeface="Tahoma" panose="020B0604030504040204" pitchFamily="34" charset="0"/>
                <a:cs typeface="Tahoma" panose="020B0604030504040204" pitchFamily="34" charset="0"/>
              </a:rPr>
              <a:t>s príjmom nad 1,6 násobok priemernej mzdy v hospodárstve (nekontroluje banka).</a:t>
            </a:r>
          </a:p>
          <a:p>
            <a:pPr lvl="0"/>
            <a:r>
              <a:rPr lang="sk-SK" sz="1400" dirty="0">
                <a:latin typeface="Tahoma" panose="020B0604030504040204" pitchFamily="34" charset="0"/>
                <a:ea typeface="Tahoma" panose="020B0604030504040204" pitchFamily="34" charset="0"/>
                <a:cs typeface="Tahoma" panose="020B0604030504040204" pitchFamily="34" charset="0"/>
              </a:rPr>
              <a:t>Klienti, ktorí v danom mesiaci mesačnú splátku nesplatili do posledného dňa v mesiaci, nasledujúceho po mesiaci, v ktorom bola splátka splatná.</a:t>
            </a:r>
          </a:p>
          <a:p>
            <a:pPr lvl="0"/>
            <a:r>
              <a:rPr lang="sk-SK" sz="1400" dirty="0">
                <a:latin typeface="Tahoma" panose="020B0604030504040204" pitchFamily="34" charset="0"/>
                <a:ea typeface="Tahoma" panose="020B0604030504040204" pitchFamily="34" charset="0"/>
                <a:cs typeface="Tahoma" panose="020B0604030504040204" pitchFamily="34" charset="0"/>
              </a:rPr>
              <a:t>Klienti, ktorých Hypotéka má splatnosť nad 30 rokov.</a:t>
            </a:r>
          </a:p>
          <a:p>
            <a:pPr lvl="0"/>
            <a:r>
              <a:rPr lang="sk-SK" sz="1400" dirty="0">
                <a:latin typeface="Tahoma" panose="020B0604030504040204" pitchFamily="34" charset="0"/>
                <a:ea typeface="Tahoma" panose="020B0604030504040204" pitchFamily="34" charset="0"/>
                <a:cs typeface="Tahoma" panose="020B0604030504040204" pitchFamily="34" charset="0"/>
              </a:rPr>
              <a:t>Klienti, ktorých Hypotéka bola použitá na nadobudnutie pozemku.</a:t>
            </a:r>
          </a:p>
          <a:p>
            <a:pPr lvl="0"/>
            <a:r>
              <a:rPr lang="sk-SK" sz="1400" dirty="0">
                <a:latin typeface="Tahoma" panose="020B0604030504040204" pitchFamily="34" charset="0"/>
                <a:ea typeface="Tahoma" panose="020B0604030504040204" pitchFamily="34" charset="0"/>
                <a:cs typeface="Tahoma" panose="020B0604030504040204" pitchFamily="34" charset="0"/>
              </a:rPr>
              <a:t>Klienti, ktorých účel hypotéky sa prenajíma (nekontroluje banka).</a:t>
            </a:r>
          </a:p>
          <a:p>
            <a:pPr lvl="0"/>
            <a:r>
              <a:rPr lang="sk-SK" sz="1400" dirty="0">
                <a:latin typeface="Tahoma" panose="020B0604030504040204" pitchFamily="34" charset="0"/>
                <a:ea typeface="Tahoma" panose="020B0604030504040204" pitchFamily="34" charset="0"/>
                <a:cs typeface="Tahoma" panose="020B0604030504040204" pitchFamily="34" charset="0"/>
              </a:rPr>
              <a:t>Nárok je iba na jednu Hypotéku.</a:t>
            </a:r>
          </a:p>
          <a:p>
            <a:pPr lvl="0"/>
            <a:r>
              <a:rPr lang="sk-SK" sz="1400" dirty="0">
                <a:latin typeface="Tahoma" panose="020B0604030504040204" pitchFamily="34" charset="0"/>
                <a:ea typeface="Tahoma" panose="020B0604030504040204" pitchFamily="34" charset="0"/>
                <a:cs typeface="Tahoma" panose="020B0604030504040204" pitchFamily="34" charset="0"/>
              </a:rPr>
              <a:t>Klienti, ktorí na Hypotéke realizovali zmenu s dopadom na výšku splátky. Nárok je možné získať na maximálnu sumu splátky po </a:t>
            </a:r>
            <a:r>
              <a:rPr lang="sk-SK" sz="1400" dirty="0" err="1">
                <a:latin typeface="Tahoma" panose="020B0604030504040204" pitchFamily="34" charset="0"/>
                <a:ea typeface="Tahoma" panose="020B0604030504040204" pitchFamily="34" charset="0"/>
                <a:cs typeface="Tahoma" panose="020B0604030504040204" pitchFamily="34" charset="0"/>
              </a:rPr>
              <a:t>refixácii</a:t>
            </a:r>
            <a:r>
              <a:rPr lang="sk-SK" sz="1400" dirty="0">
                <a:latin typeface="Tahoma" panose="020B0604030504040204" pitchFamily="34" charset="0"/>
                <a:ea typeface="Tahoma" panose="020B0604030504040204" pitchFamily="34" charset="0"/>
                <a:cs typeface="Tahoma" panose="020B0604030504040204" pitchFamily="34" charset="0"/>
              </a:rPr>
              <a:t> (Takže ak po zmene splátka vzrástla, nárok sa nezmení. Ak po zmene splátka klesla, nárok bude nižší.)</a:t>
            </a:r>
          </a:p>
          <a:p>
            <a:pPr lvl="0"/>
            <a:r>
              <a:rPr lang="sk-SK" sz="1400" dirty="0">
                <a:latin typeface="Tahoma" panose="020B0604030504040204" pitchFamily="34" charset="0"/>
                <a:ea typeface="Tahoma" panose="020B0604030504040204" pitchFamily="34" charset="0"/>
                <a:cs typeface="Tahoma" panose="020B0604030504040204" pitchFamily="34" charset="0"/>
              </a:rPr>
              <a:t>Klienti majú nárok na príspevok vo výške 75% rozdielu medzi pôvodnou a novou splátkou, maximálne však 150 EUR mesačne.</a:t>
            </a:r>
          </a:p>
          <a:p>
            <a:r>
              <a:rPr lang="sk-SK" sz="1400" dirty="0">
                <a:latin typeface="Tahoma" panose="020B0604030504040204" pitchFamily="34" charset="0"/>
                <a:ea typeface="Tahoma" panose="020B0604030504040204" pitchFamily="34" charset="0"/>
                <a:cs typeface="Tahoma" panose="020B0604030504040204" pitchFamily="34" charset="0"/>
              </a:rPr>
              <a:t> </a:t>
            </a:r>
          </a:p>
          <a:p>
            <a:pPr lvl="0">
              <a:spcAft>
                <a:spcPts val="0"/>
              </a:spcAft>
            </a:pPr>
            <a:endParaRPr lang="sk-SK" sz="14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405928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ástupný symbol päty 7"/>
          <p:cNvSpPr>
            <a:spLocks noGrp="1"/>
          </p:cNvSpPr>
          <p:nvPr>
            <p:ph type="ftr" sz="quarter" idx="16"/>
          </p:nvPr>
        </p:nvSpPr>
        <p:spPr>
          <a:xfrm>
            <a:off x="6366297" y="7776370"/>
            <a:ext cx="3387725" cy="401637"/>
          </a:xfrm>
        </p:spPr>
        <p:txBody>
          <a:bodyPr/>
          <a:lstStyle/>
          <a:p>
            <a:r>
              <a:rPr lang="sk-SK" dirty="0" smtClean="0"/>
              <a:t>Hypotekárne úvery</a:t>
            </a:r>
            <a:endParaRPr lang="sk-SK" dirty="0"/>
          </a:p>
        </p:txBody>
      </p:sp>
      <p:sp>
        <p:nvSpPr>
          <p:cNvPr id="11" name="Rettangolo 62"/>
          <p:cNvSpPr>
            <a:spLocks noChangeArrowheads="1"/>
          </p:cNvSpPr>
          <p:nvPr/>
        </p:nvSpPr>
        <p:spPr bwMode="auto">
          <a:xfrm>
            <a:off x="523661" y="2372519"/>
            <a:ext cx="3661759" cy="3496344"/>
          </a:xfrm>
          <a:prstGeom prst="rect">
            <a:avLst/>
          </a:prstGeom>
          <a:solidFill>
            <a:schemeClr val="bg1">
              <a:lumMod val="75000"/>
            </a:schemeClr>
          </a:solidFill>
          <a:ln w="9525" algn="ctr">
            <a:noFill/>
            <a:miter lim="800000"/>
            <a:headEnd/>
            <a:tailEnd/>
          </a:ln>
        </p:spPr>
        <p:txBody>
          <a:bodyPr wrap="none" anchor="ctr"/>
          <a:lstStyle/>
          <a:p>
            <a:pPr algn="ctr">
              <a:lnSpc>
                <a:spcPct val="90000"/>
              </a:lnSpc>
              <a:buClr>
                <a:srgbClr val="FFCC00"/>
              </a:buClr>
              <a:buSzPct val="140000"/>
              <a:buFont typeface="Wingdings" pitchFamily="2" charset="2"/>
              <a:buNone/>
            </a:pPr>
            <a:endParaRPr lang="en-GB" b="1" dirty="0">
              <a:solidFill>
                <a:schemeClr val="bg1"/>
              </a:solidFill>
              <a:ea typeface="ＭＳ Ｐゴシック" pitchFamily="124" charset="-128"/>
              <a:cs typeface="Arial" charset="0"/>
            </a:endParaRPr>
          </a:p>
        </p:txBody>
      </p:sp>
      <p:sp>
        <p:nvSpPr>
          <p:cNvPr id="12" name="Text Box 11"/>
          <p:cNvSpPr txBox="1">
            <a:spLocks noChangeArrowheads="1"/>
          </p:cNvSpPr>
          <p:nvPr/>
        </p:nvSpPr>
        <p:spPr bwMode="auto">
          <a:xfrm>
            <a:off x="491465" y="1116335"/>
            <a:ext cx="6726502" cy="340428"/>
          </a:xfrm>
          <a:prstGeom prst="rect">
            <a:avLst/>
          </a:prstGeom>
          <a:noFill/>
          <a:ln w="9525" algn="ctr">
            <a:noFill/>
            <a:miter lim="800000"/>
            <a:headEnd/>
            <a:tailEnd/>
          </a:ln>
          <a:effectLst/>
        </p:spPr>
        <p:txBody>
          <a:bodyPr wrap="square" lIns="93296" tIns="46648" rIns="93296" bIns="46648">
            <a:spAutoFit/>
          </a:bodyPr>
          <a:lstStyle/>
          <a:p>
            <a:pPr>
              <a:spcBef>
                <a:spcPct val="50000"/>
              </a:spcBef>
              <a:defRPr/>
            </a:pPr>
            <a:r>
              <a:rPr lang="sk-SK" sz="1600" b="1" dirty="0" smtClean="0">
                <a:solidFill>
                  <a:schemeClr val="tx1">
                    <a:lumMod val="50000"/>
                    <a:lumOff val="50000"/>
                  </a:schemeClr>
                </a:solidFill>
                <a:latin typeface="Tahoma" pitchFamily="34" charset="0"/>
                <a:ea typeface="Tahoma" pitchFamily="34" charset="0"/>
                <a:cs typeface="Tahoma" pitchFamily="34" charset="0"/>
              </a:rPr>
              <a:t>Úverové produkty : Hypotéka</a:t>
            </a:r>
            <a:endParaRPr lang="it-IT" sz="1600" b="1" dirty="0">
              <a:solidFill>
                <a:schemeClr val="tx1">
                  <a:lumMod val="50000"/>
                  <a:lumOff val="50000"/>
                </a:schemeClr>
              </a:solidFill>
              <a:latin typeface="Tahoma" pitchFamily="34" charset="0"/>
              <a:ea typeface="Tahoma" pitchFamily="34" charset="0"/>
              <a:cs typeface="Tahoma" pitchFamily="34" charset="0"/>
            </a:endParaRPr>
          </a:p>
        </p:txBody>
      </p:sp>
      <p:sp>
        <p:nvSpPr>
          <p:cNvPr id="13" name="Line 37"/>
          <p:cNvSpPr>
            <a:spLocks noChangeShapeType="1"/>
          </p:cNvSpPr>
          <p:nvPr/>
        </p:nvSpPr>
        <p:spPr bwMode="auto">
          <a:xfrm>
            <a:off x="532813" y="1456763"/>
            <a:ext cx="9535755" cy="91620"/>
          </a:xfrm>
          <a:prstGeom prst="line">
            <a:avLst/>
          </a:prstGeom>
          <a:noFill/>
          <a:ln w="38100">
            <a:solidFill>
              <a:srgbClr val="8DC02F"/>
            </a:solidFill>
            <a:round/>
            <a:headEnd/>
            <a:tailEnd/>
          </a:ln>
          <a:extLst>
            <a:ext uri="{909E8E84-426E-40DD-AFC4-6F175D3DCCD1}">
              <a14:hiddenFill xmlns:a14="http://schemas.microsoft.com/office/drawing/2010/main">
                <a:noFill/>
              </a14:hiddenFill>
            </a:ext>
          </a:extLst>
        </p:spPr>
        <p:txBody>
          <a:bodyPr wrap="none" lIns="97740" tIns="48870" rIns="97740" bIns="48870" anchor="ctr"/>
          <a:lstStyle/>
          <a:p>
            <a:endParaRPr lang="sk-SK"/>
          </a:p>
        </p:txBody>
      </p:sp>
      <p:sp>
        <p:nvSpPr>
          <p:cNvPr id="16" name="Text Box 42"/>
          <p:cNvSpPr txBox="1">
            <a:spLocks noChangeArrowheads="1"/>
          </p:cNvSpPr>
          <p:nvPr/>
        </p:nvSpPr>
        <p:spPr bwMode="auto">
          <a:xfrm>
            <a:off x="7217967" y="2372520"/>
            <a:ext cx="9334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3296" tIns="46648" rIns="93296" bIns="4664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GB" sz="1200" b="1" dirty="0">
                <a:solidFill>
                  <a:schemeClr val="bg1"/>
                </a:solidFill>
                <a:ea typeface="ＭＳ Ｐゴシック" pitchFamily="124" charset="-128"/>
                <a:cs typeface="Arial" charset="0"/>
              </a:rPr>
              <a:t>text</a:t>
            </a:r>
          </a:p>
        </p:txBody>
      </p:sp>
      <p:sp>
        <p:nvSpPr>
          <p:cNvPr id="17" name="Text Box 50"/>
          <p:cNvSpPr txBox="1">
            <a:spLocks noChangeArrowheads="1"/>
          </p:cNvSpPr>
          <p:nvPr/>
        </p:nvSpPr>
        <p:spPr bwMode="auto">
          <a:xfrm>
            <a:off x="8780959" y="2372519"/>
            <a:ext cx="6175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3296" tIns="46648" rIns="93296" bIns="4664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sz="1200" b="1">
                <a:solidFill>
                  <a:schemeClr val="bg1"/>
                </a:solidFill>
                <a:ea typeface="ＭＳ Ｐゴシック" pitchFamily="124" charset="-128"/>
                <a:cs typeface="Arial" charset="0"/>
              </a:rPr>
              <a:t>Total</a:t>
            </a:r>
          </a:p>
        </p:txBody>
      </p:sp>
      <p:graphicFrame>
        <p:nvGraphicFramePr>
          <p:cNvPr id="18" name="Group 20"/>
          <p:cNvGraphicFramePr>
            <a:graphicFrameLocks noGrp="1"/>
          </p:cNvGraphicFramePr>
          <p:nvPr>
            <p:extLst>
              <p:ext uri="{D42A27DB-BD31-4B8C-83A1-F6EECF244321}">
                <p14:modId xmlns:p14="http://schemas.microsoft.com/office/powerpoint/2010/main" val="2718660934"/>
              </p:ext>
            </p:extLst>
          </p:nvPr>
        </p:nvGraphicFramePr>
        <p:xfrm>
          <a:off x="491465" y="1908423"/>
          <a:ext cx="9577898" cy="4081766"/>
        </p:xfrm>
        <a:graphic>
          <a:graphicData uri="http://schemas.openxmlformats.org/drawingml/2006/table">
            <a:tbl>
              <a:tblPr/>
              <a:tblGrid>
                <a:gridCol w="2835023"/>
                <a:gridCol w="6667945"/>
                <a:gridCol w="74930"/>
              </a:tblGrid>
              <a:tr h="74570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Poplatok za poskytnutie</a:t>
                      </a: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6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 </a:t>
                      </a: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  1 % u objemu úveru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min. 300 EUR</a:t>
                      </a:r>
                    </a:p>
                  </a:txBody>
                  <a:tcPr marL="34290" marR="15240" marT="7620" marB="76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9873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Poplatok za navýšenie úveru </a:t>
                      </a: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1 % u objemu úveru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min. 300 EUR</a:t>
                      </a:r>
                      <a:endParaRPr kumimoji="0" lang="en-GB"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24939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Predčasné splatenie úveru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alebo časti úveru</a:t>
                      </a: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 Náklady banky súvisiace s predčasným splatením úveru, max. 1% z predčasne splácanej sumy</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K dátumu </a:t>
                      </a:r>
                      <a:r>
                        <a:rPr kumimoji="0" lang="sk-SK" sz="1400" b="1" i="0" u="none" strike="noStrike" cap="none" normalizeH="0" baseline="0" dirty="0" err="1" smtClean="0">
                          <a:ln>
                            <a:noFill/>
                          </a:ln>
                          <a:solidFill>
                            <a:schemeClr val="tx1">
                              <a:lumMod val="50000"/>
                              <a:lumOff val="50000"/>
                            </a:schemeClr>
                          </a:solidFill>
                          <a:effectLst/>
                          <a:latin typeface="Tahoma" pitchFamily="34" charset="0"/>
                          <a:ea typeface="Tahoma" pitchFamily="34" charset="0"/>
                          <a:cs typeface="Tahoma" pitchFamily="34" charset="0"/>
                        </a:rPr>
                        <a:t>refixácie</a:t>
                      </a: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 a max. 30%  </a:t>
                      </a:r>
                      <a:r>
                        <a:rPr kumimoji="0" lang="sk-SK" sz="1400" b="1" i="0" u="none" strike="noStrike" kern="1200"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z istiny úveru v rámci </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0" lang="sk-SK" sz="1400" b="1" i="0" u="none" strike="noStrike" kern="1200"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kalendárneho roka </a:t>
                      </a:r>
                      <a:r>
                        <a:rPr kumimoji="0" lang="sk-SK" sz="1400" b="1" i="0" u="none" strike="noStrike" kern="1200" cap="none" normalizeH="0" baseline="0" smtClean="0">
                          <a:ln>
                            <a:noFill/>
                          </a:ln>
                          <a:solidFill>
                            <a:schemeClr val="tx1">
                              <a:lumMod val="50000"/>
                              <a:lumOff val="50000"/>
                            </a:schemeClr>
                          </a:solidFill>
                          <a:effectLst/>
                          <a:latin typeface="Tahoma" pitchFamily="34" charset="0"/>
                          <a:ea typeface="Tahoma" pitchFamily="34" charset="0"/>
                          <a:cs typeface="Tahoma" pitchFamily="34" charset="0"/>
                        </a:rPr>
                        <a:t>bez poplatku</a:t>
                      </a:r>
                      <a:endParaRPr kumimoji="0" lang="sk-SK" sz="1400" b="1" i="0" u="none" strike="noStrike" kern="1200"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87932">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Zmeny v úvere súvisiace </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so zmenou zabezpečenia</a:t>
                      </a: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150 EUR</a:t>
                      </a: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solidFill>
                      <a:schemeClr val="bg1"/>
                    </a:solidFill>
                  </a:tcPr>
                </a:tc>
              </a:tr>
            </a:tbl>
          </a:graphicData>
        </a:graphic>
      </p:graphicFrame>
      <p:sp>
        <p:nvSpPr>
          <p:cNvPr id="21" name="Obdĺžnik 20"/>
          <p:cNvSpPr/>
          <p:nvPr/>
        </p:nvSpPr>
        <p:spPr>
          <a:xfrm>
            <a:off x="491465" y="468263"/>
            <a:ext cx="1635054" cy="477054"/>
          </a:xfrm>
          <a:prstGeom prst="rect">
            <a:avLst/>
          </a:prstGeom>
        </p:spPr>
        <p:txBody>
          <a:bodyPr wrap="square">
            <a:spAutoFit/>
          </a:bodyPr>
          <a:lstStyle/>
          <a:p>
            <a:r>
              <a:rPr lang="sk-SK" sz="2400" b="1" dirty="0">
                <a:solidFill>
                  <a:schemeClr val="bg1"/>
                </a:solidFill>
                <a:latin typeface="Tahoma" pitchFamily="34" charset="0"/>
                <a:ea typeface="Tahoma" pitchFamily="34" charset="0"/>
                <a:cs typeface="Tahoma" pitchFamily="34" charset="0"/>
              </a:rPr>
              <a:t>Poplatky</a:t>
            </a:r>
          </a:p>
        </p:txBody>
      </p:sp>
      <p:sp>
        <p:nvSpPr>
          <p:cNvPr id="19"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26</a:t>
            </a:fld>
            <a:endParaRPr lang="sk-SK" sz="1250" dirty="0">
              <a:solidFill>
                <a:prstClr val="white"/>
              </a:solidFill>
            </a:endParaRPr>
          </a:p>
        </p:txBody>
      </p:sp>
      <p:sp>
        <p:nvSpPr>
          <p:cNvPr id="20" name="AutoShape 39"/>
          <p:cNvSpPr>
            <a:spLocks noChangeArrowheads="1"/>
          </p:cNvSpPr>
          <p:nvPr/>
        </p:nvSpPr>
        <p:spPr bwMode="auto">
          <a:xfrm rot="5400000">
            <a:off x="4058926" y="2836160"/>
            <a:ext cx="847356" cy="7488832"/>
          </a:xfrm>
          <a:prstGeom prst="homePlate">
            <a:avLst>
              <a:gd name="adj" fmla="val 31301"/>
            </a:avLst>
          </a:prstGeom>
          <a:noFill/>
          <a:ln>
            <a:noFill/>
          </a:ln>
        </p:spPr>
        <p:txBody>
          <a:bodyPr rot="10800000" vert="eaVert" wrap="none" anchor="ctr"/>
          <a:lstStyle/>
          <a:p>
            <a:r>
              <a:rPr lang="sk-SK" sz="1400" b="1" dirty="0" smtClean="0">
                <a:solidFill>
                  <a:schemeClr val="bg1"/>
                </a:solidFill>
                <a:latin typeface="Tahoma" pitchFamily="34" charset="0"/>
                <a:ea typeface="Tahoma" pitchFamily="34" charset="0"/>
                <a:cs typeface="Tahoma" pitchFamily="34" charset="0"/>
              </a:rPr>
              <a:t>pri splácaní z*</a:t>
            </a:r>
            <a:r>
              <a:rPr lang="sk-SK" sz="1400" b="1" dirty="0" smtClean="0">
                <a:latin typeface="Tahoma" pitchFamily="34" charset="0"/>
                <a:ea typeface="Tahoma" pitchFamily="34" charset="0"/>
                <a:cs typeface="Tahoma" pitchFamily="34" charset="0"/>
              </a:rPr>
              <a:t>    </a:t>
            </a:r>
          </a:p>
          <a:p>
            <a:endParaRPr lang="sk-SK" sz="1400" b="1" dirty="0">
              <a:latin typeface="Tahoma" pitchFamily="34" charset="0"/>
              <a:ea typeface="Tahoma" pitchFamily="34" charset="0"/>
              <a:cs typeface="Tahoma" pitchFamily="34" charset="0"/>
            </a:endParaRPr>
          </a:p>
          <a:p>
            <a:endParaRPr lang="sk-SK" sz="1400" b="1" dirty="0" smtClean="0">
              <a:latin typeface="Tahoma" pitchFamily="34" charset="0"/>
              <a:ea typeface="Tahoma" pitchFamily="34" charset="0"/>
              <a:cs typeface="Tahoma" pitchFamily="34" charset="0"/>
            </a:endParaRPr>
          </a:p>
          <a:p>
            <a:r>
              <a:rPr lang="sk-SK" sz="1600" b="1" dirty="0" smtClean="0">
                <a:latin typeface="Tahoma" pitchFamily="34" charset="0"/>
                <a:ea typeface="Tahoma" pitchFamily="34" charset="0"/>
                <a:cs typeface="Tahoma" pitchFamily="34" charset="0"/>
              </a:rPr>
              <a:t>*</a:t>
            </a:r>
            <a:r>
              <a:rPr lang="sk-SK" sz="1400" b="1" dirty="0" smtClean="0">
                <a:latin typeface="Tahoma" pitchFamily="34" charset="0"/>
                <a:ea typeface="Tahoma" pitchFamily="34" charset="0"/>
                <a:cs typeface="Tahoma" pitchFamily="34" charset="0"/>
              </a:rPr>
              <a:t>  </a:t>
            </a:r>
            <a:r>
              <a:rPr lang="sk-SK" sz="1400" b="1" dirty="0"/>
              <a:t>V zmysle :   </a:t>
            </a:r>
          </a:p>
          <a:p>
            <a:r>
              <a:rPr lang="sk-SK" sz="1400" b="1" dirty="0" smtClean="0"/>
              <a:t>    Štatút </a:t>
            </a:r>
            <a:r>
              <a:rPr lang="sk-SK" sz="1400" b="1" dirty="0"/>
              <a:t>marketingovej kampane  „ Hypotéka bez poplatku“</a:t>
            </a:r>
            <a:endParaRPr lang="sk-SK" sz="1400" dirty="0"/>
          </a:p>
          <a:p>
            <a:r>
              <a:rPr lang="sk-SK" sz="1400" b="1" dirty="0"/>
              <a:t>    Štatút marketingovej kampane  „ Hypotéka so zľavou z poplatku za poskytnutie“</a:t>
            </a:r>
            <a:endParaRPr lang="sk-SK" sz="1400" dirty="0"/>
          </a:p>
          <a:p>
            <a:pPr algn="ctr">
              <a:lnSpc>
                <a:spcPct val="90000"/>
              </a:lnSpc>
              <a:buClr>
                <a:srgbClr val="FFCC00"/>
              </a:buClr>
              <a:buSzPct val="140000"/>
              <a:buFont typeface="Wingdings" pitchFamily="2" charset="2"/>
              <a:buNone/>
            </a:pPr>
            <a:r>
              <a:rPr lang="sk-SK" sz="1400" b="1" dirty="0" smtClean="0">
                <a:solidFill>
                  <a:schemeClr val="bg1"/>
                </a:solidFill>
                <a:latin typeface="Tahoma" pitchFamily="34" charset="0"/>
                <a:ea typeface="Tahoma" pitchFamily="34" charset="0"/>
                <a:cs typeface="Tahoma" pitchFamily="34" charset="0"/>
              </a:rPr>
              <a:t> </a:t>
            </a:r>
          </a:p>
          <a:p>
            <a:pPr algn="ctr">
              <a:lnSpc>
                <a:spcPct val="90000"/>
              </a:lnSpc>
              <a:buClr>
                <a:srgbClr val="FFCC00"/>
              </a:buClr>
              <a:buSzPct val="140000"/>
              <a:buFont typeface="Wingdings" pitchFamily="2" charset="2"/>
              <a:buNone/>
            </a:pPr>
            <a:r>
              <a:rPr lang="sk-SK" sz="1400" b="1" dirty="0" smtClean="0">
                <a:solidFill>
                  <a:schemeClr val="bg1"/>
                </a:solidFill>
                <a:latin typeface="Tahoma" pitchFamily="34" charset="0"/>
                <a:ea typeface="Tahoma" pitchFamily="34" charset="0"/>
                <a:cs typeface="Tahoma" pitchFamily="34" charset="0"/>
              </a:rPr>
              <a:t>osobného účtu </a:t>
            </a:r>
            <a:endParaRPr lang="en-GB" sz="1400" b="1" dirty="0">
              <a:solidFill>
                <a:schemeClr val="bg1"/>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8729307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ástupný symbol päty 7"/>
          <p:cNvSpPr>
            <a:spLocks noGrp="1"/>
          </p:cNvSpPr>
          <p:nvPr>
            <p:ph type="ftr" sz="quarter" idx="16"/>
          </p:nvPr>
        </p:nvSpPr>
        <p:spPr>
          <a:xfrm>
            <a:off x="6366297" y="7776370"/>
            <a:ext cx="3387725" cy="401637"/>
          </a:xfrm>
        </p:spPr>
        <p:txBody>
          <a:bodyPr/>
          <a:lstStyle/>
          <a:p>
            <a:r>
              <a:rPr lang="sk-SK" dirty="0" smtClean="0"/>
              <a:t>Hypotekárne úvery</a:t>
            </a:r>
            <a:endParaRPr lang="sk-SK" dirty="0"/>
          </a:p>
        </p:txBody>
      </p:sp>
      <p:sp>
        <p:nvSpPr>
          <p:cNvPr id="16" name="Text Box 42"/>
          <p:cNvSpPr txBox="1">
            <a:spLocks noChangeArrowheads="1"/>
          </p:cNvSpPr>
          <p:nvPr/>
        </p:nvSpPr>
        <p:spPr bwMode="auto">
          <a:xfrm>
            <a:off x="7217967" y="2372520"/>
            <a:ext cx="9334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3296" tIns="46648" rIns="93296" bIns="4664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GB" sz="1200" b="1" dirty="0">
                <a:solidFill>
                  <a:schemeClr val="bg1"/>
                </a:solidFill>
                <a:ea typeface="ＭＳ Ｐゴシック" pitchFamily="124" charset="-128"/>
                <a:cs typeface="Arial" charset="0"/>
              </a:rPr>
              <a:t>text</a:t>
            </a:r>
          </a:p>
        </p:txBody>
      </p:sp>
      <p:sp>
        <p:nvSpPr>
          <p:cNvPr id="17" name="Text Box 50"/>
          <p:cNvSpPr txBox="1">
            <a:spLocks noChangeArrowheads="1"/>
          </p:cNvSpPr>
          <p:nvPr/>
        </p:nvSpPr>
        <p:spPr bwMode="auto">
          <a:xfrm>
            <a:off x="8780959" y="2372519"/>
            <a:ext cx="6175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3296" tIns="46648" rIns="93296" bIns="4664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sz="1200" b="1">
                <a:solidFill>
                  <a:schemeClr val="bg1"/>
                </a:solidFill>
                <a:ea typeface="ＭＳ Ｐゴシック" pitchFamily="124" charset="-128"/>
                <a:cs typeface="Arial" charset="0"/>
              </a:rPr>
              <a:t>Total</a:t>
            </a:r>
          </a:p>
        </p:txBody>
      </p:sp>
      <p:sp>
        <p:nvSpPr>
          <p:cNvPr id="21" name="Obdĺžnik 20"/>
          <p:cNvSpPr/>
          <p:nvPr/>
        </p:nvSpPr>
        <p:spPr>
          <a:xfrm>
            <a:off x="522164" y="202162"/>
            <a:ext cx="7344816" cy="830997"/>
          </a:xfrm>
          <a:prstGeom prst="rect">
            <a:avLst/>
          </a:prstGeom>
        </p:spPr>
        <p:txBody>
          <a:bodyPr wrap="square">
            <a:spAutoFit/>
          </a:bodyPr>
          <a:lstStyle/>
          <a:p>
            <a:r>
              <a:rPr lang="sk-SK" sz="2400" b="1" dirty="0" smtClean="0">
                <a:solidFill>
                  <a:schemeClr val="bg1"/>
                </a:solidFill>
                <a:latin typeface="Tahoma" pitchFamily="34" charset="0"/>
                <a:ea typeface="Tahoma" pitchFamily="34" charset="0"/>
                <a:cs typeface="Tahoma" pitchFamily="34" charset="0"/>
              </a:rPr>
              <a:t>Poskytovanie Hypoték/Štatút marketingovej kampane/Elektronické podanie na kataster </a:t>
            </a:r>
            <a:endParaRPr lang="sk-SK" sz="2400" b="1" dirty="0">
              <a:solidFill>
                <a:schemeClr val="bg1"/>
              </a:solidFill>
              <a:latin typeface="Tahoma" pitchFamily="34" charset="0"/>
              <a:ea typeface="Tahoma" pitchFamily="34" charset="0"/>
              <a:cs typeface="Tahoma" pitchFamily="34" charset="0"/>
            </a:endParaRPr>
          </a:p>
        </p:txBody>
      </p:sp>
      <p:sp>
        <p:nvSpPr>
          <p:cNvPr id="3" name="Obdĺžnik 2"/>
          <p:cNvSpPr/>
          <p:nvPr/>
        </p:nvSpPr>
        <p:spPr>
          <a:xfrm>
            <a:off x="666180" y="1048370"/>
            <a:ext cx="9926564" cy="6509474"/>
          </a:xfrm>
          <a:prstGeom prst="rect">
            <a:avLst/>
          </a:prstGeom>
        </p:spPr>
        <p:txBody>
          <a:bodyPr wrap="square">
            <a:spAutoFit/>
          </a:bodyPr>
          <a:lstStyle/>
          <a:p>
            <a:pPr marL="285750" lvl="0" indent="-285750" algn="just">
              <a:buClr>
                <a:srgbClr val="8DC02F"/>
              </a:buClr>
              <a:buSzPct val="100000"/>
              <a:buFont typeface="Wingdings" panose="05000000000000000000"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Poskytovanie Hypoték : </a:t>
            </a:r>
          </a:p>
          <a:p>
            <a:pPr marL="285750" lvl="0" indent="-285750" algn="just">
              <a:buClr>
                <a:srgbClr val="8DC02F"/>
              </a:buClr>
              <a:buSzPct val="100000"/>
              <a:buFont typeface="Wingdings" panose="05000000000000000000" pitchFamily="2" charset="2"/>
              <a:buChar char="q"/>
            </a:pPr>
            <a:endParaRPr lang="sk-SK" sz="800" dirty="0" smtClean="0">
              <a:solidFill>
                <a:schemeClr val="tx1">
                  <a:lumMod val="50000"/>
                  <a:lumOff val="50000"/>
                </a:schemeClr>
              </a:solidFill>
              <a:latin typeface="Tahoma" pitchFamily="34" charset="0"/>
              <a:ea typeface="Tahoma" pitchFamily="34" charset="0"/>
              <a:cs typeface="Tahoma" pitchFamily="34" charset="0"/>
            </a:endParaRPr>
          </a:p>
          <a:p>
            <a:pPr marL="285750" lvl="0" indent="-285750" algn="just">
              <a:buClr>
                <a:srgbClr val="8DC02F"/>
              </a:buClr>
              <a:buSzPct val="100000"/>
              <a:buFont typeface="Wingdings" panose="05000000000000000000"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Štatúty marketingovej kampane</a:t>
            </a:r>
            <a:r>
              <a:rPr lang="sk-SK" sz="1400" dirty="0">
                <a:solidFill>
                  <a:schemeClr val="tx1">
                    <a:lumMod val="50000"/>
                    <a:lumOff val="50000"/>
                  </a:schemeClr>
                </a:solidFill>
                <a:latin typeface="Tahoma" pitchFamily="34" charset="0"/>
                <a:ea typeface="Tahoma" pitchFamily="34" charset="0"/>
                <a:cs typeface="Tahoma" pitchFamily="34" charset="0"/>
              </a:rPr>
              <a:t>: </a:t>
            </a:r>
            <a:r>
              <a:rPr lang="sk-SK" sz="1400" b="1" dirty="0">
                <a:solidFill>
                  <a:schemeClr val="tx1">
                    <a:lumMod val="50000"/>
                    <a:lumOff val="50000"/>
                  </a:schemeClr>
                </a:solidFill>
                <a:latin typeface="Tahoma" pitchFamily="34" charset="0"/>
                <a:ea typeface="Tahoma" pitchFamily="34" charset="0"/>
                <a:cs typeface="Tahoma" pitchFamily="34" charset="0"/>
              </a:rPr>
              <a:t>Žiadosti o Hypotéku schválené v období od 1.7.2024 </a:t>
            </a:r>
            <a:r>
              <a:rPr lang="sk-SK" sz="1400" b="1">
                <a:solidFill>
                  <a:schemeClr val="tx1">
                    <a:lumMod val="50000"/>
                    <a:lumOff val="50000"/>
                  </a:schemeClr>
                </a:solidFill>
                <a:latin typeface="Tahoma" pitchFamily="34" charset="0"/>
                <a:ea typeface="Tahoma" pitchFamily="34" charset="0"/>
                <a:cs typeface="Tahoma" pitchFamily="34" charset="0"/>
              </a:rPr>
              <a:t>do </a:t>
            </a:r>
            <a:r>
              <a:rPr lang="sk-SK" sz="1400" b="1" smtClean="0">
                <a:solidFill>
                  <a:schemeClr val="tx1">
                    <a:lumMod val="50000"/>
                    <a:lumOff val="50000"/>
                  </a:schemeClr>
                </a:solidFill>
                <a:latin typeface="Tahoma" pitchFamily="34" charset="0"/>
                <a:ea typeface="Tahoma" pitchFamily="34" charset="0"/>
                <a:cs typeface="Tahoma" pitchFamily="34" charset="0"/>
              </a:rPr>
              <a:t>31.1.2025</a:t>
            </a:r>
            <a:endParaRPr lang="sk-SK" sz="1400" b="1" dirty="0">
              <a:solidFill>
                <a:schemeClr val="tx1">
                  <a:lumMod val="50000"/>
                  <a:lumOff val="50000"/>
                </a:schemeClr>
              </a:solidFill>
              <a:latin typeface="Tahoma" pitchFamily="34" charset="0"/>
              <a:ea typeface="Tahoma" pitchFamily="34" charset="0"/>
              <a:cs typeface="Tahoma" pitchFamily="34" charset="0"/>
            </a:endParaRPr>
          </a:p>
          <a:p>
            <a:pPr marL="1328806" lvl="2" indent="-285750" algn="just">
              <a:buClr>
                <a:srgbClr val="8DC02F"/>
              </a:buClr>
              <a:buSzPct val="100000"/>
              <a:buFont typeface="Wingdings" panose="05000000000000000000"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Prenos Hypotéky :</a:t>
            </a:r>
          </a:p>
          <a:p>
            <a:pPr marL="1850334" lvl="3" indent="-285750" algn="just">
              <a:buClr>
                <a:srgbClr val="8DC02F"/>
              </a:buClr>
              <a:buSzPct val="100000"/>
              <a:buFont typeface="Wingdings" panose="05000000000000000000" pitchFamily="2" charset="2"/>
              <a:buChar char="§"/>
            </a:pPr>
            <a:r>
              <a:rPr lang="sk-SK" sz="1700" dirty="0" smtClean="0">
                <a:solidFill>
                  <a:schemeClr val="tx1">
                    <a:lumMod val="50000"/>
                    <a:lumOff val="50000"/>
                  </a:schemeClr>
                </a:solidFill>
                <a:latin typeface="Tahoma" pitchFamily="34" charset="0"/>
                <a:ea typeface="Tahoma" pitchFamily="34" charset="0"/>
                <a:cs typeface="Tahoma" pitchFamily="34" charset="0"/>
              </a:rPr>
              <a:t>„Hypotéka bez poplatku“  </a:t>
            </a:r>
          </a:p>
          <a:p>
            <a:pPr lvl="3" algn="just">
              <a:buClr>
                <a:srgbClr val="8DC02F"/>
              </a:buClr>
              <a:buSzPct val="100000"/>
            </a:pPr>
            <a:r>
              <a:rPr lang="sk-SK" sz="1700" dirty="0" smtClean="0">
                <a:solidFill>
                  <a:schemeClr val="tx1">
                    <a:lumMod val="50000"/>
                    <a:lumOff val="50000"/>
                  </a:schemeClr>
                </a:solidFill>
                <a:latin typeface="Tahoma" pitchFamily="34" charset="0"/>
                <a:ea typeface="Tahoma" pitchFamily="34" charset="0"/>
                <a:cs typeface="Tahoma" pitchFamily="34" charset="0"/>
              </a:rPr>
              <a:t> </a:t>
            </a:r>
            <a:r>
              <a:rPr lang="sk-SK" sz="1400" dirty="0" smtClean="0">
                <a:solidFill>
                  <a:schemeClr val="tx1">
                    <a:lumMod val="50000"/>
                    <a:lumOff val="50000"/>
                  </a:schemeClr>
                </a:solidFill>
                <a:latin typeface="Tahoma" pitchFamily="34" charset="0"/>
                <a:ea typeface="Tahoma" pitchFamily="34" charset="0"/>
                <a:cs typeface="Tahoma" pitchFamily="34" charset="0"/>
              </a:rPr>
              <a:t>		Platnosť marketingovej kampane je od 1.9.2024 do 31.1.2025 .</a:t>
            </a: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1850334" lvl="3" indent="-285750" algn="just">
              <a:buClr>
                <a:srgbClr val="8DC02F"/>
              </a:buClr>
              <a:buSzPct val="100000"/>
              <a:buFont typeface="Wingdings" panose="05000000000000000000" pitchFamily="2" charset="2"/>
              <a:buChar char="§"/>
            </a:pPr>
            <a:r>
              <a:rPr lang="sk-SK" sz="1700" dirty="0" smtClean="0">
                <a:solidFill>
                  <a:schemeClr val="tx1">
                    <a:lumMod val="50000"/>
                    <a:lumOff val="50000"/>
                  </a:schemeClr>
                </a:solidFill>
                <a:latin typeface="Tahoma" pitchFamily="34" charset="0"/>
                <a:ea typeface="Tahoma" pitchFamily="34" charset="0"/>
                <a:cs typeface="Tahoma" pitchFamily="34" charset="0"/>
              </a:rPr>
              <a:t>„Vyplatenie bonusu vo výške nákladov klienta na predčasné splatenie prenášaného úveru na bývanie „ </a:t>
            </a:r>
          </a:p>
          <a:p>
            <a:pPr marL="1278834" lvl="3" algn="just">
              <a:buClr>
                <a:srgbClr val="8DC02F"/>
              </a:buClr>
              <a:buSzPct val="100000"/>
            </a:pPr>
            <a:r>
              <a:rPr lang="sk-SK" sz="1400" dirty="0" smtClean="0">
                <a:solidFill>
                  <a:schemeClr val="tx1">
                    <a:lumMod val="50000"/>
                    <a:lumOff val="50000"/>
                  </a:schemeClr>
                </a:solidFill>
                <a:latin typeface="Tahoma" pitchFamily="34" charset="0"/>
                <a:ea typeface="Tahoma" pitchFamily="34" charset="0"/>
                <a:cs typeface="Tahoma" pitchFamily="34" charset="0"/>
              </a:rPr>
              <a:t>		Platnosť </a:t>
            </a:r>
            <a:r>
              <a:rPr lang="sk-SK" sz="1400" dirty="0">
                <a:solidFill>
                  <a:schemeClr val="tx1">
                    <a:lumMod val="50000"/>
                    <a:lumOff val="50000"/>
                  </a:schemeClr>
                </a:solidFill>
                <a:latin typeface="Tahoma" pitchFamily="34" charset="0"/>
                <a:ea typeface="Tahoma" pitchFamily="34" charset="0"/>
                <a:cs typeface="Tahoma" pitchFamily="34" charset="0"/>
              </a:rPr>
              <a:t>marketingovej kampane je od </a:t>
            </a:r>
            <a:r>
              <a:rPr lang="sk-SK" sz="1400" dirty="0" smtClean="0">
                <a:solidFill>
                  <a:schemeClr val="tx1">
                    <a:lumMod val="50000"/>
                    <a:lumOff val="50000"/>
                  </a:schemeClr>
                </a:solidFill>
                <a:latin typeface="Tahoma" pitchFamily="34" charset="0"/>
                <a:ea typeface="Tahoma" pitchFamily="34" charset="0"/>
                <a:cs typeface="Tahoma" pitchFamily="34" charset="0"/>
              </a:rPr>
              <a:t>1.9.2024 </a:t>
            </a:r>
            <a:r>
              <a:rPr lang="sk-SK" sz="1400" dirty="0">
                <a:solidFill>
                  <a:schemeClr val="tx1">
                    <a:lumMod val="50000"/>
                    <a:lumOff val="50000"/>
                  </a:schemeClr>
                </a:solidFill>
                <a:latin typeface="Tahoma" pitchFamily="34" charset="0"/>
                <a:ea typeface="Tahoma" pitchFamily="34" charset="0"/>
                <a:cs typeface="Tahoma" pitchFamily="34" charset="0"/>
              </a:rPr>
              <a:t>do </a:t>
            </a:r>
            <a:r>
              <a:rPr lang="sk-SK" sz="1400" dirty="0" smtClean="0">
                <a:solidFill>
                  <a:schemeClr val="tx1">
                    <a:lumMod val="50000"/>
                    <a:lumOff val="50000"/>
                  </a:schemeClr>
                </a:solidFill>
                <a:latin typeface="Tahoma" pitchFamily="34" charset="0"/>
                <a:ea typeface="Tahoma" pitchFamily="34" charset="0"/>
                <a:cs typeface="Tahoma" pitchFamily="34" charset="0"/>
              </a:rPr>
              <a:t>31.1.2025, schválené HÚ.</a:t>
            </a:r>
          </a:p>
          <a:p>
            <a:pPr marL="1278834" lvl="3" algn="just">
              <a:buClr>
                <a:srgbClr val="8DC02F"/>
              </a:buClr>
              <a:buSzPct val="100000"/>
            </a:pPr>
            <a:r>
              <a:rPr lang="sk-SK" sz="1400" dirty="0">
                <a:solidFill>
                  <a:schemeClr val="tx1">
                    <a:lumMod val="50000"/>
                    <a:lumOff val="50000"/>
                  </a:schemeClr>
                </a:solidFill>
                <a:latin typeface="Tahoma" pitchFamily="34" charset="0"/>
                <a:ea typeface="Tahoma" pitchFamily="34" charset="0"/>
                <a:cs typeface="Tahoma" pitchFamily="34" charset="0"/>
              </a:rPr>
              <a:t>	</a:t>
            </a:r>
            <a:r>
              <a:rPr lang="sk-SK" sz="1400" dirty="0" smtClean="0">
                <a:solidFill>
                  <a:schemeClr val="tx1">
                    <a:lumMod val="50000"/>
                    <a:lumOff val="50000"/>
                  </a:schemeClr>
                </a:solidFill>
                <a:latin typeface="Tahoma" pitchFamily="34" charset="0"/>
                <a:ea typeface="Tahoma" pitchFamily="34" charset="0"/>
                <a:cs typeface="Tahoma" pitchFamily="34" charset="0"/>
              </a:rPr>
              <a:t>	Klient načerpá Hypotéku najneskôr dňa 28.2.2025.</a:t>
            </a:r>
            <a:endParaRPr lang="sk-SK" sz="1400" dirty="0">
              <a:solidFill>
                <a:schemeClr val="tx1">
                  <a:lumMod val="50000"/>
                  <a:lumOff val="50000"/>
                </a:schemeClr>
              </a:solidFill>
              <a:latin typeface="Tahoma" pitchFamily="34" charset="0"/>
              <a:ea typeface="Tahoma" pitchFamily="34" charset="0"/>
              <a:cs typeface="Tahoma" pitchFamily="34" charset="0"/>
            </a:endParaRPr>
          </a:p>
          <a:p>
            <a:pPr marL="285750" lvl="0" indent="-285750" algn="just">
              <a:buClr>
                <a:srgbClr val="8DC02F"/>
              </a:buClr>
              <a:buSzPct val="100000"/>
              <a:buFont typeface="Wingdings" panose="05000000000000000000" pitchFamily="2" charset="2"/>
              <a:buChar char="q"/>
            </a:pPr>
            <a:endParaRPr lang="sk-SK" sz="500" dirty="0">
              <a:solidFill>
                <a:schemeClr val="tx1">
                  <a:lumMod val="50000"/>
                  <a:lumOff val="50000"/>
                </a:schemeClr>
              </a:solidFill>
              <a:latin typeface="Tahoma" pitchFamily="34" charset="0"/>
              <a:ea typeface="Tahoma" pitchFamily="34" charset="0"/>
              <a:cs typeface="Tahoma" pitchFamily="34" charset="0"/>
            </a:endParaRPr>
          </a:p>
          <a:p>
            <a:pPr marL="1328806" lvl="2" indent="-285750" algn="just">
              <a:buClr>
                <a:srgbClr val="8DC02F"/>
              </a:buClr>
              <a:buSzPct val="100000"/>
              <a:buFont typeface="Wingdings" panose="05000000000000000000"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Štandardné schvaľovanie ( Klient nežiada o Hypotéku automatizovaným procesom):</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1850334" lvl="3" indent="-285750" algn="just">
              <a:buClr>
                <a:srgbClr val="8DC02F"/>
              </a:buClr>
              <a:buSzPct val="100000"/>
              <a:buFont typeface="Wingdings" panose="05000000000000000000" pitchFamily="2" charset="2"/>
              <a:buChar char="§"/>
            </a:pPr>
            <a:r>
              <a:rPr lang="sk-SK" sz="1700" dirty="0" smtClean="0">
                <a:solidFill>
                  <a:schemeClr val="tx1">
                    <a:lumMod val="50000"/>
                    <a:lumOff val="50000"/>
                  </a:schemeClr>
                </a:solidFill>
                <a:latin typeface="Tahoma" pitchFamily="34" charset="0"/>
                <a:ea typeface="Tahoma" pitchFamily="34" charset="0"/>
                <a:cs typeface="Tahoma" pitchFamily="34" charset="0"/>
              </a:rPr>
              <a:t>„Hypotéka so zľavou z poplatku za poskytnutie </a:t>
            </a:r>
            <a:r>
              <a:rPr lang="sk-SK" sz="1700" dirty="0">
                <a:solidFill>
                  <a:schemeClr val="tx1">
                    <a:lumMod val="50000"/>
                    <a:lumOff val="50000"/>
                  </a:schemeClr>
                </a:solidFill>
                <a:latin typeface="Tahoma" pitchFamily="34" charset="0"/>
                <a:ea typeface="Tahoma" pitchFamily="34" charset="0"/>
                <a:cs typeface="Tahoma" pitchFamily="34" charset="0"/>
              </a:rPr>
              <a:t>„</a:t>
            </a:r>
          </a:p>
          <a:p>
            <a:pPr marL="993084" lvl="3" algn="just">
              <a:buClr>
                <a:srgbClr val="8DC02F"/>
              </a:buClr>
              <a:buSzPct val="100000"/>
            </a:pPr>
            <a:r>
              <a:rPr lang="sk-SK" sz="1400" dirty="0" smtClean="0">
                <a:solidFill>
                  <a:schemeClr val="tx1">
                    <a:lumMod val="50000"/>
                    <a:lumOff val="50000"/>
                  </a:schemeClr>
                </a:solidFill>
                <a:latin typeface="Tahoma" pitchFamily="34" charset="0"/>
                <a:ea typeface="Tahoma" pitchFamily="34" charset="0"/>
                <a:cs typeface="Tahoma" pitchFamily="34" charset="0"/>
              </a:rPr>
              <a:t>			Platnosť </a:t>
            </a:r>
            <a:r>
              <a:rPr lang="sk-SK" sz="1400" dirty="0">
                <a:solidFill>
                  <a:schemeClr val="tx1">
                    <a:lumMod val="50000"/>
                    <a:lumOff val="50000"/>
                  </a:schemeClr>
                </a:solidFill>
                <a:latin typeface="Tahoma" pitchFamily="34" charset="0"/>
                <a:ea typeface="Tahoma" pitchFamily="34" charset="0"/>
                <a:cs typeface="Tahoma" pitchFamily="34" charset="0"/>
              </a:rPr>
              <a:t>marketingovej kampane je od </a:t>
            </a:r>
            <a:r>
              <a:rPr lang="sk-SK" sz="1400" dirty="0" smtClean="0">
                <a:solidFill>
                  <a:schemeClr val="tx1">
                    <a:lumMod val="50000"/>
                    <a:lumOff val="50000"/>
                  </a:schemeClr>
                </a:solidFill>
                <a:latin typeface="Tahoma" pitchFamily="34" charset="0"/>
                <a:ea typeface="Tahoma" pitchFamily="34" charset="0"/>
                <a:cs typeface="Tahoma" pitchFamily="34" charset="0"/>
              </a:rPr>
              <a:t>1.9.2024 </a:t>
            </a:r>
            <a:r>
              <a:rPr lang="sk-SK" sz="1400" dirty="0">
                <a:solidFill>
                  <a:schemeClr val="tx1">
                    <a:lumMod val="50000"/>
                    <a:lumOff val="50000"/>
                  </a:schemeClr>
                </a:solidFill>
                <a:latin typeface="Tahoma" pitchFamily="34" charset="0"/>
                <a:ea typeface="Tahoma" pitchFamily="34" charset="0"/>
                <a:cs typeface="Tahoma" pitchFamily="34" charset="0"/>
              </a:rPr>
              <a:t>do </a:t>
            </a:r>
            <a:r>
              <a:rPr lang="sk-SK" sz="1400" dirty="0" smtClean="0">
                <a:solidFill>
                  <a:schemeClr val="tx1">
                    <a:lumMod val="50000"/>
                    <a:lumOff val="50000"/>
                  </a:schemeClr>
                </a:solidFill>
                <a:latin typeface="Tahoma" pitchFamily="34" charset="0"/>
                <a:ea typeface="Tahoma" pitchFamily="34" charset="0"/>
                <a:cs typeface="Tahoma" pitchFamily="34" charset="0"/>
              </a:rPr>
              <a:t>31.1.2025, schválené </a:t>
            </a:r>
            <a:r>
              <a:rPr lang="sk-SK" sz="1400" dirty="0">
                <a:solidFill>
                  <a:schemeClr val="tx1">
                    <a:lumMod val="50000"/>
                    <a:lumOff val="50000"/>
                  </a:schemeClr>
                </a:solidFill>
                <a:latin typeface="Tahoma" pitchFamily="34" charset="0"/>
                <a:ea typeface="Tahoma" pitchFamily="34" charset="0"/>
                <a:cs typeface="Tahoma" pitchFamily="34" charset="0"/>
              </a:rPr>
              <a:t>HÚ</a:t>
            </a:r>
            <a:r>
              <a:rPr lang="sk-SK" sz="1400" dirty="0" smtClean="0">
                <a:solidFill>
                  <a:schemeClr val="tx1">
                    <a:lumMod val="50000"/>
                    <a:lumOff val="50000"/>
                  </a:schemeClr>
                </a:solidFill>
                <a:latin typeface="Tahoma" pitchFamily="34" charset="0"/>
                <a:ea typeface="Tahoma" pitchFamily="34" charset="0"/>
                <a:cs typeface="Tahoma" pitchFamily="34" charset="0"/>
              </a:rPr>
              <a:t>.</a:t>
            </a: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lvl="0" algn="just">
              <a:buClr>
                <a:srgbClr val="8DC02F"/>
              </a:buClr>
              <a:buSzPct val="100000"/>
            </a:pPr>
            <a:r>
              <a:rPr lang="sk-SK" dirty="0" smtClean="0">
                <a:solidFill>
                  <a:schemeClr val="tx1">
                    <a:lumMod val="50000"/>
                    <a:lumOff val="50000"/>
                  </a:schemeClr>
                </a:solidFill>
                <a:latin typeface="Tahoma" pitchFamily="34" charset="0"/>
                <a:ea typeface="Tahoma" pitchFamily="34" charset="0"/>
                <a:cs typeface="Tahoma" pitchFamily="34" charset="0"/>
              </a:rPr>
              <a:t>	</a:t>
            </a:r>
            <a:r>
              <a:rPr lang="sk-SK" sz="1600" b="1" u="sng" dirty="0" smtClean="0">
                <a:solidFill>
                  <a:schemeClr val="tx1">
                    <a:lumMod val="50000"/>
                    <a:lumOff val="50000"/>
                  </a:schemeClr>
                </a:solidFill>
                <a:latin typeface="Tahoma" pitchFamily="34" charset="0"/>
                <a:ea typeface="Tahoma" pitchFamily="34" charset="0"/>
                <a:cs typeface="Tahoma" pitchFamily="34" charset="0"/>
              </a:rPr>
              <a:t>Štatút je zverejnený na webovej stránke www.primabanka.sk </a:t>
            </a:r>
          </a:p>
          <a:p>
            <a:pPr lvl="0" algn="just">
              <a:buClr>
                <a:srgbClr val="8DC02F"/>
              </a:buClr>
              <a:buSzPct val="100000"/>
            </a:pPr>
            <a:endParaRPr lang="sk-SK" sz="1100" b="1" u="sng" dirty="0" smtClean="0">
              <a:solidFill>
                <a:schemeClr val="tx1">
                  <a:lumMod val="50000"/>
                  <a:lumOff val="50000"/>
                </a:schemeClr>
              </a:solidFill>
              <a:latin typeface="Tahoma" pitchFamily="34" charset="0"/>
              <a:ea typeface="Tahoma" pitchFamily="34" charset="0"/>
              <a:cs typeface="Tahoma" pitchFamily="34" charset="0"/>
            </a:endParaRPr>
          </a:p>
          <a:p>
            <a:pPr marL="285750" lvl="0" indent="-285750" algn="just">
              <a:buClr>
                <a:srgbClr val="8DC02F"/>
              </a:buClr>
              <a:buSzPct val="100000"/>
              <a:buFont typeface="Wingdings" panose="05000000000000000000" pitchFamily="2" charset="2"/>
              <a:buChar char="q"/>
            </a:pPr>
            <a:r>
              <a:rPr lang="sk-SK" dirty="0"/>
              <a:t> </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a:t>
            </a:r>
            <a:r>
              <a:rPr lang="sk-SK" sz="1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redloženie elektronicky podaného návrhu banka akceptuje :</a:t>
            </a:r>
          </a:p>
          <a:p>
            <a:pPr lvl="2" algn="just">
              <a:buClr>
                <a:srgbClr val="8DC02F"/>
              </a:buClr>
              <a:buSzPct val="100000"/>
            </a:pPr>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V</a:t>
            </a: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ytlačené </a:t>
            </a:r>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dokumenty, ktoré </a:t>
            </a: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potvrdzujú </a:t>
            </a:r>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elektronické podanie. Klient k žiadosti o čerpanie musí predložiť dokument (nie platobný predpis</a:t>
            </a: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ktorý bude obsahovať číslo katastrálneho konania. Len v takom prípade ho vie banka akceptovať a spárovať Návrh na vklad s vyznačenou plombou na Liste </a:t>
            </a: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vlastníctva.</a:t>
            </a:r>
          </a:p>
          <a:p>
            <a:pPr lvl="3" algn="just">
              <a:buClr>
                <a:srgbClr val="8DC02F"/>
              </a:buClr>
              <a:buSzPct val="100000"/>
            </a:pPr>
            <a:endPar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sk-SK" sz="1400" u="sng"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Ak </a:t>
            </a:r>
            <a:r>
              <a:rPr lang="sk-SK" sz="1400" u="sng"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nastane situácia, že na predložených dokumentoch nebude uvedené číslo katastrálneho </a:t>
            </a:r>
            <a:r>
              <a:rPr lang="sk-SK" sz="1400" u="sng"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konania :</a:t>
            </a:r>
          </a:p>
          <a:p>
            <a:endParaRPr lang="sk-SK"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Klient predloží </a:t>
            </a:r>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List </a:t>
            </a: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vlastníctva, </a:t>
            </a:r>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ktorý už bude obsahovať ťarchu v prospech našej banky </a:t>
            </a:r>
            <a:endPar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sk-SK" sz="1400" i="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alebo</a:t>
            </a:r>
            <a:endParaRPr lang="sk-SK" sz="1400" i="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klient </a:t>
            </a:r>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si nechá potvrdiť elektronické dokumenty priamo na katastri s pečiatkou, kde bude vyznačené číslo </a:t>
            </a: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p>
          <a:p>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katastrálneho </a:t>
            </a:r>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konania.</a:t>
            </a:r>
          </a:p>
          <a:p>
            <a:pPr lvl="0" algn="just">
              <a:buClr>
                <a:srgbClr val="8DC02F"/>
              </a:buClr>
              <a:buSzPct val="100000"/>
            </a:pPr>
            <a:endParaRPr lang="sk-SK" dirty="0">
              <a:solidFill>
                <a:schemeClr val="tx1">
                  <a:lumMod val="50000"/>
                  <a:lumOff val="50000"/>
                </a:schemeClr>
              </a:solidFill>
              <a:latin typeface="Tahoma" pitchFamily="34" charset="0"/>
              <a:ea typeface="Tahoma" pitchFamily="34" charset="0"/>
              <a:cs typeface="Tahoma" pitchFamily="34" charset="0"/>
            </a:endParaRPr>
          </a:p>
        </p:txBody>
      </p:sp>
      <p:sp>
        <p:nvSpPr>
          <p:cNvPr id="19"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27</a:t>
            </a:fld>
            <a:endParaRPr lang="sk-SK" sz="1250" dirty="0">
              <a:solidFill>
                <a:prstClr val="white"/>
              </a:solidFill>
            </a:endParaRPr>
          </a:p>
        </p:txBody>
      </p:sp>
    </p:spTree>
    <p:extLst>
      <p:ext uri="{BB962C8B-B14F-4D97-AF65-F5344CB8AC3E}">
        <p14:creationId xmlns:p14="http://schemas.microsoft.com/office/powerpoint/2010/main" val="12970153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180231"/>
            <a:ext cx="6539904" cy="864096"/>
          </a:xfrm>
        </p:spPr>
        <p:txBody>
          <a:bodyPr/>
          <a:lstStyle/>
          <a:p>
            <a:r>
              <a:rPr lang="sk-SK" sz="2400" dirty="0" smtClean="0"/>
              <a:t>Výhoda našej Hypotéky</a:t>
            </a:r>
            <a:endParaRPr lang="sk-SK" sz="2400" dirty="0"/>
          </a:p>
        </p:txBody>
      </p:sp>
      <p:sp>
        <p:nvSpPr>
          <p:cNvPr id="10" name="Obdĺžnik 9"/>
          <p:cNvSpPr/>
          <p:nvPr/>
        </p:nvSpPr>
        <p:spPr>
          <a:xfrm>
            <a:off x="162124" y="1153255"/>
            <a:ext cx="10009112" cy="6379439"/>
          </a:xfrm>
          <a:prstGeom prst="rect">
            <a:avLst/>
          </a:prstGeom>
        </p:spPr>
        <p:txBody>
          <a:bodyPr wrap="square">
            <a:spAutoFit/>
          </a:bodyPr>
          <a:lstStyle/>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b="1" u="sng" dirty="0" smtClean="0">
                <a:solidFill>
                  <a:schemeClr val="tx1">
                    <a:lumMod val="50000"/>
                    <a:lumOff val="50000"/>
                  </a:schemeClr>
                </a:solidFill>
                <a:latin typeface="Tahoma" pitchFamily="34" charset="0"/>
                <a:ea typeface="Tahoma" pitchFamily="34" charset="0"/>
                <a:cs typeface="Tahoma" pitchFamily="34" charset="0"/>
              </a:rPr>
              <a:t>Jednotná </a:t>
            </a:r>
            <a:r>
              <a:rPr lang="sk-SK" sz="1700" b="1" u="sng" dirty="0">
                <a:solidFill>
                  <a:schemeClr val="tx1">
                    <a:lumMod val="50000"/>
                    <a:lumOff val="50000"/>
                  </a:schemeClr>
                </a:solidFill>
                <a:latin typeface="Tahoma" pitchFamily="34" charset="0"/>
                <a:ea typeface="Tahoma" pitchFamily="34" charset="0"/>
                <a:cs typeface="Tahoma" pitchFamily="34" charset="0"/>
              </a:rPr>
              <a:t>úroková sadzba pre </a:t>
            </a:r>
            <a:r>
              <a:rPr lang="sk-SK" sz="1700" b="1" u="sng" dirty="0" smtClean="0">
                <a:solidFill>
                  <a:schemeClr val="tx1">
                    <a:lumMod val="50000"/>
                    <a:lumOff val="50000"/>
                  </a:schemeClr>
                </a:solidFill>
                <a:latin typeface="Tahoma" pitchFamily="34" charset="0"/>
                <a:ea typeface="Tahoma" pitchFamily="34" charset="0"/>
                <a:cs typeface="Tahoma" pitchFamily="34" charset="0"/>
              </a:rPr>
              <a:t>každého a </a:t>
            </a:r>
            <a:r>
              <a:rPr lang="sk-SK" sz="1700" b="1" u="sng" dirty="0">
                <a:solidFill>
                  <a:schemeClr val="tx1">
                    <a:lumMod val="50000"/>
                    <a:lumOff val="50000"/>
                  </a:schemeClr>
                </a:solidFill>
                <a:latin typeface="Tahoma" pitchFamily="34" charset="0"/>
                <a:ea typeface="Tahoma" pitchFamily="34" charset="0"/>
                <a:cs typeface="Tahoma" pitchFamily="34" charset="0"/>
              </a:rPr>
              <a:t>nie sadzba „od“, bez dodatočných podmienok viazania produktov, bez ohľadu na rating klienta a bez ohľadu na LTV úveru</a:t>
            </a:r>
            <a:r>
              <a:rPr lang="sk-SK" sz="1700" b="1" u="sng" dirty="0" smtClean="0">
                <a:solidFill>
                  <a:schemeClr val="tx1">
                    <a:lumMod val="50000"/>
                    <a:lumOff val="50000"/>
                  </a:schemeClr>
                </a:solidFill>
                <a:latin typeface="Tahoma" pitchFamily="34" charset="0"/>
                <a:ea typeface="Tahoma" pitchFamily="34" charset="0"/>
                <a:cs typeface="Tahoma" pitchFamily="34" charset="0"/>
              </a:rPr>
              <a:t>.</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Možnosť bezplatného ohodnotenia nehnuteľnosti bankovou cenou (pre skolaudované byty)</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Čerpanie </a:t>
            </a:r>
            <a:r>
              <a:rPr lang="sk-SK" sz="1700" dirty="0">
                <a:solidFill>
                  <a:schemeClr val="tx1">
                    <a:lumMod val="50000"/>
                    <a:lumOff val="50000"/>
                  </a:schemeClr>
                </a:solidFill>
                <a:latin typeface="Tahoma" pitchFamily="34" charset="0"/>
                <a:ea typeface="Tahoma" pitchFamily="34" charset="0"/>
                <a:cs typeface="Tahoma" pitchFamily="34" charset="0"/>
              </a:rPr>
              <a:t>už aj na základe návrhu na vklad záložného </a:t>
            </a:r>
            <a:r>
              <a:rPr lang="sk-SK" sz="1700" dirty="0" smtClean="0">
                <a:solidFill>
                  <a:schemeClr val="tx1">
                    <a:lumMod val="50000"/>
                    <a:lumOff val="50000"/>
                  </a:schemeClr>
                </a:solidFill>
                <a:latin typeface="Tahoma" pitchFamily="34" charset="0"/>
                <a:ea typeface="Tahoma" pitchFamily="34" charset="0"/>
                <a:cs typeface="Tahoma" pitchFamily="34" charset="0"/>
              </a:rPr>
              <a:t>práva.</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Zdokladovanie účelovosti použitia prostriedkov z úveru </a:t>
            </a:r>
            <a:r>
              <a:rPr lang="sk-SK" sz="1700" dirty="0" smtClean="0">
                <a:solidFill>
                  <a:schemeClr val="tx1">
                    <a:lumMod val="50000"/>
                    <a:lumOff val="50000"/>
                  </a:schemeClr>
                </a:solidFill>
                <a:latin typeface="Tahoma" pitchFamily="34" charset="0"/>
                <a:ea typeface="Tahoma" pitchFamily="34" charset="0"/>
                <a:cs typeface="Tahoma" pitchFamily="34" charset="0"/>
              </a:rPr>
              <a:t>je v </a:t>
            </a:r>
            <a:r>
              <a:rPr lang="sk-SK" sz="1700" dirty="0">
                <a:solidFill>
                  <a:schemeClr val="tx1">
                    <a:lumMod val="50000"/>
                    <a:lumOff val="50000"/>
                  </a:schemeClr>
                </a:solidFill>
                <a:latin typeface="Tahoma" pitchFamily="34" charset="0"/>
                <a:ea typeface="Tahoma" pitchFamily="34" charset="0"/>
                <a:cs typeface="Tahoma" pitchFamily="34" charset="0"/>
              </a:rPr>
              <a:t>lehote do 6 mesiacov od čerpania </a:t>
            </a:r>
            <a:r>
              <a:rPr lang="sk-SK" sz="1700" dirty="0" smtClean="0">
                <a:solidFill>
                  <a:schemeClr val="tx1">
                    <a:lumMod val="50000"/>
                    <a:lumOff val="50000"/>
                  </a:schemeClr>
                </a:solidFill>
                <a:latin typeface="Tahoma" pitchFamily="34" charset="0"/>
                <a:ea typeface="Tahoma" pitchFamily="34" charset="0"/>
                <a:cs typeface="Tahoma" pitchFamily="34" charset="0"/>
              </a:rPr>
              <a:t>úveru.  </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Dokladovanie účelu: Klient je povinný banke zdokladovať účelové použitie prostriedkov z úveru min. vo výške 60% z výšky poskytnutého úveru. Ak bol poskytnutý úver s LTV maximálne 50%, tak klient nemá povinnosť vydokladovať účel úveru s výnimkou účelu Splatenie skôr poskytnutého úveru. Klient dostane peniaze na svoj osobný účet. Klient nemôže použiť peniaze svojvoľne, účel úveru je stanovený v Zmluve a musí byť dodržaný</a:t>
            </a:r>
            <a:r>
              <a:rPr lang="sk-SK" sz="1700" dirty="0" smtClean="0">
                <a:solidFill>
                  <a:schemeClr val="tx1">
                    <a:lumMod val="50000"/>
                    <a:lumOff val="50000"/>
                  </a:schemeClr>
                </a:solidFill>
                <a:latin typeface="Tahoma" pitchFamily="34" charset="0"/>
                <a:ea typeface="Tahoma" pitchFamily="34" charset="0"/>
                <a:cs typeface="Tahoma" pitchFamily="34" charset="0"/>
              </a:rPr>
              <a:t>.</a:t>
            </a:r>
          </a:p>
          <a:p>
            <a:pPr marL="520700" lvl="1" indent="-342900">
              <a:spcBef>
                <a:spcPct val="35000"/>
              </a:spcBef>
              <a:spcAft>
                <a:spcPct val="10000"/>
              </a:spcAft>
              <a:buClr>
                <a:srgbClr val="438D2D"/>
              </a:buClr>
              <a:buSzPct val="90000"/>
              <a:buFont typeface="Wingdings" pitchFamily="2" charset="2"/>
              <a:buChar char="q"/>
              <a:tabLst>
                <a:tab pos="895350" algn="l"/>
              </a:tabLst>
            </a:pPr>
            <a:r>
              <a:rPr lang="sk-SK" sz="1700" dirty="0">
                <a:solidFill>
                  <a:schemeClr val="accent6">
                    <a:lumMod val="75000"/>
                  </a:schemeClr>
                </a:solidFill>
                <a:latin typeface="Tahoma" pitchFamily="34" charset="0"/>
                <a:ea typeface="Tahoma" pitchFamily="34" charset="0"/>
                <a:cs typeface="Tahoma" pitchFamily="34" charset="0"/>
              </a:rPr>
              <a:t>Dokladovanie účelu </a:t>
            </a:r>
            <a:r>
              <a:rPr lang="sk-SK" sz="1700" dirty="0" smtClean="0">
                <a:solidFill>
                  <a:schemeClr val="accent6">
                    <a:lumMod val="75000"/>
                  </a:schemeClr>
                </a:solidFill>
                <a:latin typeface="Tahoma" pitchFamily="34" charset="0"/>
                <a:ea typeface="Tahoma" pitchFamily="34" charset="0"/>
                <a:cs typeface="Tahoma" pitchFamily="34" charset="0"/>
              </a:rPr>
              <a:t>úveru:</a:t>
            </a:r>
          </a:p>
          <a:p>
            <a:pPr marL="177800" lvl="1">
              <a:spcBef>
                <a:spcPct val="35000"/>
              </a:spcBef>
              <a:spcAft>
                <a:spcPct val="10000"/>
              </a:spcAft>
              <a:buClr>
                <a:srgbClr val="438D2D"/>
              </a:buClr>
              <a:buSzPct val="90000"/>
              <a:tabLst>
                <a:tab pos="895350" algn="l"/>
              </a:tabLst>
            </a:pPr>
            <a:r>
              <a:rPr lang="sk-SK" sz="1700" dirty="0">
                <a:solidFill>
                  <a:schemeClr val="accent6">
                    <a:lumMod val="75000"/>
                  </a:schemeClr>
                </a:solidFill>
                <a:latin typeface="Tahoma" pitchFamily="34" charset="0"/>
                <a:ea typeface="Tahoma" pitchFamily="34" charset="0"/>
                <a:cs typeface="Tahoma" pitchFamily="34" charset="0"/>
              </a:rPr>
              <a:t> </a:t>
            </a:r>
            <a:r>
              <a:rPr lang="sk-SK" sz="1700" dirty="0" smtClean="0">
                <a:solidFill>
                  <a:schemeClr val="accent6">
                    <a:lumMod val="75000"/>
                  </a:schemeClr>
                </a:solidFill>
                <a:latin typeface="Tahoma" pitchFamily="34" charset="0"/>
                <a:ea typeface="Tahoma" pitchFamily="34" charset="0"/>
                <a:cs typeface="Tahoma" pitchFamily="34" charset="0"/>
              </a:rPr>
              <a:t>            </a:t>
            </a:r>
            <a:r>
              <a:rPr lang="sk-SK" sz="1400" b="1" dirty="0" smtClean="0">
                <a:solidFill>
                  <a:schemeClr val="accent6">
                    <a:lumMod val="75000"/>
                  </a:schemeClr>
                </a:solidFill>
                <a:latin typeface="Tahoma" pitchFamily="34" charset="0"/>
                <a:ea typeface="Tahoma" pitchFamily="34" charset="0"/>
                <a:cs typeface="Tahoma" pitchFamily="34" charset="0"/>
              </a:rPr>
              <a:t>Výstavba nehnuteľnosti; Zmena </a:t>
            </a:r>
            <a:r>
              <a:rPr lang="sk-SK" sz="1400" b="1" dirty="0">
                <a:solidFill>
                  <a:schemeClr val="accent6">
                    <a:lumMod val="75000"/>
                  </a:schemeClr>
                </a:solidFill>
                <a:latin typeface="Tahoma" pitchFamily="34" charset="0"/>
                <a:ea typeface="Tahoma" pitchFamily="34" charset="0"/>
                <a:cs typeface="Tahoma" pitchFamily="34" charset="0"/>
              </a:rPr>
              <a:t>dokončenej </a:t>
            </a:r>
            <a:r>
              <a:rPr lang="sk-SK" sz="1400" b="1" dirty="0" smtClean="0">
                <a:solidFill>
                  <a:schemeClr val="accent6">
                    <a:lumMod val="75000"/>
                  </a:schemeClr>
                </a:solidFill>
                <a:latin typeface="Tahoma" pitchFamily="34" charset="0"/>
                <a:ea typeface="Tahoma" pitchFamily="34" charset="0"/>
                <a:cs typeface="Tahoma" pitchFamily="34" charset="0"/>
              </a:rPr>
              <a:t>stavby; Údržba </a:t>
            </a:r>
            <a:r>
              <a:rPr lang="sk-SK" sz="1400" b="1" dirty="0">
                <a:solidFill>
                  <a:schemeClr val="accent6">
                    <a:lumMod val="75000"/>
                  </a:schemeClr>
                </a:solidFill>
                <a:latin typeface="Tahoma" pitchFamily="34" charset="0"/>
                <a:ea typeface="Tahoma" pitchFamily="34" charset="0"/>
                <a:cs typeface="Tahoma" pitchFamily="34" charset="0"/>
              </a:rPr>
              <a:t>nehnuteľnosti</a:t>
            </a:r>
          </a:p>
          <a:p>
            <a:pPr marL="699328" lvl="2" algn="just">
              <a:spcBef>
                <a:spcPct val="35000"/>
              </a:spcBef>
              <a:spcAft>
                <a:spcPct val="10000"/>
              </a:spcAft>
              <a:buClr>
                <a:srgbClr val="438D2D"/>
              </a:buClr>
              <a:buSzPct val="90000"/>
              <a:tabLst>
                <a:tab pos="895350" algn="l"/>
              </a:tabLst>
            </a:pPr>
            <a:r>
              <a:rPr lang="sk-SK" sz="1700" dirty="0" smtClean="0">
                <a:solidFill>
                  <a:schemeClr val="accent6">
                    <a:lumMod val="75000"/>
                  </a:schemeClr>
                </a:solidFill>
                <a:latin typeface="Tahoma" pitchFamily="34" charset="0"/>
                <a:ea typeface="Tahoma" pitchFamily="34" charset="0"/>
                <a:cs typeface="Tahoma" pitchFamily="34" charset="0"/>
              </a:rPr>
              <a:t>Postačuje </a:t>
            </a:r>
            <a:r>
              <a:rPr lang="sk-SK" sz="1700" dirty="0">
                <a:solidFill>
                  <a:schemeClr val="accent6">
                    <a:lumMod val="75000"/>
                  </a:schemeClr>
                </a:solidFill>
                <a:latin typeface="Tahoma" pitchFamily="34" charset="0"/>
                <a:ea typeface="Tahoma" pitchFamily="34" charset="0"/>
                <a:cs typeface="Tahoma" pitchFamily="34" charset="0"/>
              </a:rPr>
              <a:t>Čestné vyhlásenie o použití prostriedkov z </a:t>
            </a:r>
            <a:r>
              <a:rPr lang="sk-SK" sz="1700" dirty="0" smtClean="0">
                <a:solidFill>
                  <a:schemeClr val="accent6">
                    <a:lumMod val="75000"/>
                  </a:schemeClr>
                </a:solidFill>
                <a:latin typeface="Tahoma" pitchFamily="34" charset="0"/>
                <a:ea typeface="Tahoma" pitchFamily="34" charset="0"/>
                <a:cs typeface="Tahoma" pitchFamily="34" charset="0"/>
              </a:rPr>
              <a:t>úveru, kde </a:t>
            </a:r>
            <a:r>
              <a:rPr lang="sk-SK" sz="1700" dirty="0">
                <a:solidFill>
                  <a:schemeClr val="accent6">
                    <a:lumMod val="75000"/>
                  </a:schemeClr>
                </a:solidFill>
                <a:latin typeface="Tahoma" pitchFamily="34" charset="0"/>
                <a:ea typeface="Tahoma" pitchFamily="34" charset="0"/>
                <a:cs typeface="Tahoma" pitchFamily="34" charset="0"/>
              </a:rPr>
              <a:t>klient čestne prehlási, </a:t>
            </a:r>
            <a:r>
              <a:rPr lang="sk-SK" sz="1700" dirty="0" smtClean="0">
                <a:solidFill>
                  <a:schemeClr val="accent6">
                    <a:lumMod val="75000"/>
                  </a:schemeClr>
                </a:solidFill>
                <a:latin typeface="Tahoma" pitchFamily="34" charset="0"/>
                <a:ea typeface="Tahoma" pitchFamily="34" charset="0"/>
                <a:cs typeface="Tahoma" pitchFamily="34" charset="0"/>
              </a:rPr>
              <a:t>že             peňažné prostriedky z úveru použije alebo použil na dohodnutý účel úveru.</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Klient si môže požiadať aj o väčšiu čiastku ako je suma vyplácaných úverov, pričom 40% výšky úveru nie je potrebné dokladovať a budú klientovi pripísané na účet.</a:t>
            </a:r>
          </a:p>
          <a:p>
            <a:pPr marL="285750" indent="-285750" algn="just" fontAlgn="ctr">
              <a:buClr>
                <a:srgbClr val="8DC02F"/>
              </a:buClr>
              <a:buSzPct val="100000"/>
              <a:buFont typeface="Wingdings" pitchFamily="2" charset="2"/>
              <a:buChar char="q"/>
            </a:pPr>
            <a:endParaRPr lang="sk-SK" sz="1600" dirty="0">
              <a:solidFill>
                <a:schemeClr val="tx1">
                  <a:lumMod val="50000"/>
                  <a:lumOff val="50000"/>
                </a:schemeClr>
              </a:solidFill>
              <a:latin typeface="Tahoma" pitchFamily="34" charset="0"/>
              <a:ea typeface="Tahoma" pitchFamily="34" charset="0"/>
              <a:cs typeface="Tahoma" pitchFamily="34" charset="0"/>
            </a:endParaRPr>
          </a:p>
          <a:p>
            <a:pPr marL="285750" indent="-285750" algn="just" fontAlgn="ctr">
              <a:buClr>
                <a:srgbClr val="8DC02F"/>
              </a:buClr>
              <a:buSzPct val="100000"/>
              <a:buFont typeface="Wingdings" pitchFamily="2" charset="2"/>
              <a:buChar char="q"/>
            </a:pPr>
            <a:endParaRPr lang="sk-SK" sz="1600" dirty="0">
              <a:solidFill>
                <a:schemeClr val="tx1">
                  <a:lumMod val="50000"/>
                  <a:lumOff val="50000"/>
                </a:schemeClr>
              </a:solidFill>
              <a:latin typeface="Tahoma" pitchFamily="34" charset="0"/>
              <a:ea typeface="Tahoma" pitchFamily="34" charset="0"/>
              <a:cs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28</a:t>
            </a:fld>
            <a:endParaRPr lang="sk-SK" sz="1250" dirty="0">
              <a:solidFill>
                <a:prstClr val="white"/>
              </a:solidFill>
            </a:endParaRPr>
          </a:p>
        </p:txBody>
      </p:sp>
    </p:spTree>
    <p:extLst>
      <p:ext uri="{BB962C8B-B14F-4D97-AF65-F5344CB8AC3E}">
        <p14:creationId xmlns:p14="http://schemas.microsoft.com/office/powerpoint/2010/main" val="19368541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2806"/>
            <a:ext cx="6498948" cy="669512"/>
          </a:xfrm>
        </p:spPr>
        <p:txBody>
          <a:bodyPr/>
          <a:lstStyle/>
          <a:p>
            <a:r>
              <a:rPr lang="sk-SK" sz="2400" dirty="0" smtClean="0"/>
              <a:t>Výhoda našej Hypotéky</a:t>
            </a:r>
            <a:endParaRPr lang="sk-SK" sz="2400" dirty="0"/>
          </a:p>
        </p:txBody>
      </p:sp>
      <p:sp>
        <p:nvSpPr>
          <p:cNvPr id="10" name="Obdĺžnik 9"/>
          <p:cNvSpPr/>
          <p:nvPr/>
        </p:nvSpPr>
        <p:spPr>
          <a:xfrm>
            <a:off x="378148" y="972318"/>
            <a:ext cx="10081120" cy="5769272"/>
          </a:xfrm>
          <a:prstGeom prst="rect">
            <a:avLst/>
          </a:prstGeom>
        </p:spPr>
        <p:txBody>
          <a:bodyPr wrap="square">
            <a:spAutoFit/>
          </a:bodyPr>
          <a:lstStyle/>
          <a:p>
            <a:pPr marL="520700" lvl="1" indent="-342900" algn="just">
              <a:spcBef>
                <a:spcPct val="35000"/>
              </a:spcBef>
              <a:spcAft>
                <a:spcPct val="10000"/>
              </a:spcAft>
              <a:buClr>
                <a:srgbClr val="438D2D"/>
              </a:buClr>
              <a:buSzPct val="90000"/>
              <a:buFont typeface="Wingdings" pitchFamily="2" charset="2"/>
              <a:buChar char="q"/>
              <a:tabLst>
                <a:tab pos="895350" algn="l"/>
              </a:tabLst>
            </a:pP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Ak klient nepredloží banke všetky požadované doklady preukazujúce účel v stanovenej lehote, zvyšuje sa úroková sadzba uvedená v Zmluve o úvere v zmysle Obchodných podmienok. Aktuálne +1,00% k zmluvne dohodnutej výške úrokovej sadzby. </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Prima </a:t>
            </a:r>
            <a:r>
              <a:rPr lang="sk-SK" sz="1700" dirty="0">
                <a:solidFill>
                  <a:schemeClr val="tx1">
                    <a:lumMod val="50000"/>
                    <a:lumOff val="50000"/>
                  </a:schemeClr>
                </a:solidFill>
                <a:latin typeface="Tahoma" pitchFamily="34" charset="0"/>
                <a:ea typeface="Tahoma" pitchFamily="34" charset="0"/>
                <a:cs typeface="Tahoma" pitchFamily="34" charset="0"/>
              </a:rPr>
              <a:t>banka  nepožaduje legalizáciu doplnkových nehnuteľností na </a:t>
            </a:r>
            <a:r>
              <a:rPr lang="sk-SK" sz="1700" dirty="0" smtClean="0">
                <a:solidFill>
                  <a:schemeClr val="tx1">
                    <a:lumMod val="50000"/>
                    <a:lumOff val="50000"/>
                  </a:schemeClr>
                </a:solidFill>
                <a:latin typeface="Tahoma" pitchFamily="34" charset="0"/>
                <a:ea typeface="Tahoma" pitchFamily="34" charset="0"/>
                <a:cs typeface="Tahoma" pitchFamily="34" charset="0"/>
              </a:rPr>
              <a:t>LV, v prípade ak je ich výmera &gt; 25 m2 však nebudeme s</a:t>
            </a:r>
            <a:r>
              <a:rPr lang="sk-SK" sz="1700" dirty="0">
                <a:solidFill>
                  <a:schemeClr val="tx1">
                    <a:lumMod val="50000"/>
                    <a:lumOff val="50000"/>
                  </a:schemeClr>
                </a:solidFill>
                <a:latin typeface="Tahoma" pitchFamily="34" charset="0"/>
                <a:ea typeface="Tahoma" pitchFamily="34" charset="0"/>
                <a:cs typeface="Tahoma" pitchFamily="34" charset="0"/>
              </a:rPr>
              <a:t> ich hodnotou </a:t>
            </a:r>
            <a:r>
              <a:rPr lang="sk-SK" sz="1700" dirty="0" smtClean="0">
                <a:solidFill>
                  <a:schemeClr val="tx1">
                    <a:lumMod val="50000"/>
                    <a:lumOff val="50000"/>
                  </a:schemeClr>
                </a:solidFill>
                <a:latin typeface="Tahoma" pitchFamily="34" charset="0"/>
                <a:ea typeface="Tahoma" pitchFamily="34" charset="0"/>
                <a:cs typeface="Tahoma" pitchFamily="34" charset="0"/>
              </a:rPr>
              <a:t>v celkovej hodnote zabezpečenia počítať.</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Klient môže predložiť </a:t>
            </a:r>
            <a:r>
              <a:rPr lang="sk-SK" sz="1700" dirty="0" smtClean="0">
                <a:solidFill>
                  <a:schemeClr val="tx1">
                    <a:lumMod val="50000"/>
                    <a:lumOff val="50000"/>
                  </a:schemeClr>
                </a:solidFill>
                <a:latin typeface="Tahoma" pitchFamily="34" charset="0"/>
                <a:ea typeface="Tahoma" pitchFamily="34" charset="0"/>
                <a:cs typeface="Tahoma" pitchFamily="34" charset="0"/>
              </a:rPr>
              <a:t>starší </a:t>
            </a:r>
            <a:r>
              <a:rPr lang="sk-SK" sz="1700" dirty="0">
                <a:solidFill>
                  <a:schemeClr val="tx1">
                    <a:lumMod val="50000"/>
                    <a:lumOff val="50000"/>
                  </a:schemeClr>
                </a:solidFill>
                <a:latin typeface="Tahoma" pitchFamily="34" charset="0"/>
                <a:ea typeface="Tahoma" pitchFamily="34" charset="0"/>
                <a:cs typeface="Tahoma" pitchFamily="34" charset="0"/>
              </a:rPr>
              <a:t>znalecký posudok </a:t>
            </a:r>
            <a:r>
              <a:rPr lang="sk-SK" sz="1700" dirty="0" smtClean="0">
                <a:solidFill>
                  <a:schemeClr val="tx1">
                    <a:lumMod val="50000"/>
                    <a:lumOff val="50000"/>
                  </a:schemeClr>
                </a:solidFill>
                <a:latin typeface="Tahoma" pitchFamily="34" charset="0"/>
                <a:ea typeface="Tahoma" pitchFamily="34" charset="0"/>
                <a:cs typeface="Tahoma" pitchFamily="34" charset="0"/>
              </a:rPr>
              <a:t>vypracovaný od roku 2014 + </a:t>
            </a:r>
            <a:r>
              <a:rPr lang="sk-SK" sz="1700" dirty="0">
                <a:solidFill>
                  <a:schemeClr val="tx1">
                    <a:lumMod val="50000"/>
                    <a:lumOff val="50000"/>
                  </a:schemeClr>
                </a:solidFill>
                <a:latin typeface="Tahoma" pitchFamily="34" charset="0"/>
                <a:ea typeface="Tahoma" pitchFamily="34" charset="0"/>
                <a:cs typeface="Tahoma" pitchFamily="34" charset="0"/>
              </a:rPr>
              <a:t>aktuálne fotografie </a:t>
            </a:r>
            <a:r>
              <a:rPr lang="sk-SK" sz="1700" dirty="0" smtClean="0">
                <a:solidFill>
                  <a:schemeClr val="tx1">
                    <a:lumMod val="50000"/>
                    <a:lumOff val="50000"/>
                  </a:schemeClr>
                </a:solidFill>
                <a:latin typeface="Tahoma" pitchFamily="34" charset="0"/>
                <a:ea typeface="Tahoma" pitchFamily="34" charset="0"/>
                <a:cs typeface="Tahoma" pitchFamily="34" charset="0"/>
              </a:rPr>
              <a:t>nehnuteľnosti, podľa roku vypracovania znaleckého posudku bude hodnota nehnuteľnosti v ňom uvedená prepočítaná na aktuálnu cenu.</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Pri účele úveru Splatenie úveru pri  zabezpečení rozostavanou nehnuteľnosťou je nehnuteľnosť akceptovaná len v prípade minimálneho stupňa rozostavanosti  na  60% (netýka sa účelu Výstavba). </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Pri účele úveru Nadobudnutie nehnuteľnosti pri zabezpečení úveru rozostavanou nehnuteľnosťou, musí byť stupeň rozostavanosti min. 85%.  </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Splatenie </a:t>
            </a:r>
            <a:r>
              <a:rPr lang="sk-SK" sz="1700" dirty="0">
                <a:solidFill>
                  <a:schemeClr val="tx1">
                    <a:lumMod val="50000"/>
                    <a:lumOff val="50000"/>
                  </a:schemeClr>
                </a:solidFill>
                <a:latin typeface="Tahoma" pitchFamily="34" charset="0"/>
                <a:ea typeface="Tahoma" pitchFamily="34" charset="0"/>
                <a:cs typeface="Tahoma" pitchFamily="34" charset="0"/>
              </a:rPr>
              <a:t>skôr poskytnutého úveru – klient je povinný použiť finančné prostriedky do 7 kalendárnych dní od ich poskytnutia bankou </a:t>
            </a:r>
            <a:r>
              <a:rPr lang="sk-SK" sz="1700" dirty="0" smtClean="0">
                <a:solidFill>
                  <a:schemeClr val="tx1">
                    <a:lumMod val="50000"/>
                    <a:lumOff val="50000"/>
                  </a:schemeClr>
                </a:solidFill>
                <a:latin typeface="Tahoma" pitchFamily="34" charset="0"/>
                <a:ea typeface="Tahoma" pitchFamily="34" charset="0"/>
                <a:cs typeface="Tahoma" pitchFamily="34" charset="0"/>
              </a:rPr>
              <a:t>(splatiť </a:t>
            </a:r>
            <a:r>
              <a:rPr lang="sk-SK" sz="1700" dirty="0">
                <a:solidFill>
                  <a:schemeClr val="tx1">
                    <a:lumMod val="50000"/>
                    <a:lumOff val="50000"/>
                  </a:schemeClr>
                </a:solidFill>
                <a:latin typeface="Tahoma" pitchFamily="34" charset="0"/>
                <a:ea typeface="Tahoma" pitchFamily="34" charset="0"/>
                <a:cs typeface="Tahoma" pitchFamily="34" charset="0"/>
              </a:rPr>
              <a:t>si vyplácané </a:t>
            </a:r>
            <a:r>
              <a:rPr lang="sk-SK" sz="1700" dirty="0" smtClean="0">
                <a:solidFill>
                  <a:schemeClr val="tx1">
                    <a:lumMod val="50000"/>
                    <a:lumOff val="50000"/>
                  </a:schemeClr>
                </a:solidFill>
                <a:latin typeface="Tahoma" pitchFamily="34" charset="0"/>
                <a:ea typeface="Tahoma" pitchFamily="34" charset="0"/>
                <a:cs typeface="Tahoma" pitchFamily="34" charset="0"/>
              </a:rPr>
              <a:t>úvery). </a:t>
            </a:r>
            <a:r>
              <a:rPr lang="sk-SK" sz="1700" dirty="0">
                <a:solidFill>
                  <a:schemeClr val="tx1">
                    <a:lumMod val="50000"/>
                    <a:lumOff val="50000"/>
                  </a:schemeClr>
                </a:solidFill>
                <a:latin typeface="Tahoma" pitchFamily="34" charset="0"/>
                <a:ea typeface="Tahoma" pitchFamily="34" charset="0"/>
                <a:cs typeface="Tahoma" pitchFamily="34" charset="0"/>
              </a:rPr>
              <a:t>Klient je povinný </a:t>
            </a:r>
            <a:r>
              <a:rPr lang="sk-SK" sz="1700" dirty="0" smtClean="0">
                <a:solidFill>
                  <a:schemeClr val="tx1">
                    <a:lumMod val="50000"/>
                    <a:lumOff val="50000"/>
                  </a:schemeClr>
                </a:solidFill>
                <a:latin typeface="Tahoma" pitchFamily="34" charset="0"/>
                <a:ea typeface="Tahoma" pitchFamily="34" charset="0"/>
                <a:cs typeface="Tahoma" pitchFamily="34" charset="0"/>
              </a:rPr>
              <a:t>predčasne splatiť pôvodný úver. </a:t>
            </a:r>
            <a:r>
              <a:rPr lang="sk-SK" sz="1700" dirty="0">
                <a:solidFill>
                  <a:schemeClr val="tx1">
                    <a:lumMod val="50000"/>
                    <a:lumOff val="50000"/>
                  </a:schemeClr>
                </a:solidFill>
                <a:latin typeface="Tahoma" pitchFamily="34" charset="0"/>
                <a:ea typeface="Tahoma" pitchFamily="34" charset="0"/>
                <a:cs typeface="Tahoma" pitchFamily="34" charset="0"/>
              </a:rPr>
              <a:t>V prípade nedodržania tejto podmienky je banka oprávnená klienta sankcionovať navýšením úrokovej sadzby o 1% p</a:t>
            </a:r>
            <a:r>
              <a:rPr lang="sk-SK" sz="1700" dirty="0" smtClean="0">
                <a:solidFill>
                  <a:schemeClr val="tx1">
                    <a:lumMod val="50000"/>
                    <a:lumOff val="50000"/>
                  </a:schemeClr>
                </a:solidFill>
                <a:latin typeface="Tahoma" pitchFamily="34" charset="0"/>
                <a:ea typeface="Tahoma" pitchFamily="34" charset="0"/>
                <a:cs typeface="Tahoma" pitchFamily="34" charset="0"/>
              </a:rPr>
              <a:t>. a. až do doby odstránenia porušenia podmienok.</a:t>
            </a: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29</a:t>
            </a:fld>
            <a:endParaRPr lang="sk-SK" sz="1250" dirty="0">
              <a:solidFill>
                <a:prstClr val="white"/>
              </a:solidFill>
            </a:endParaRPr>
          </a:p>
        </p:txBody>
      </p:sp>
    </p:spTree>
    <p:extLst>
      <p:ext uri="{BB962C8B-B14F-4D97-AF65-F5344CB8AC3E}">
        <p14:creationId xmlns:p14="http://schemas.microsoft.com/office/powerpoint/2010/main" val="38120486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6755928" cy="648072"/>
          </a:xfrm>
        </p:spPr>
        <p:txBody>
          <a:bodyPr/>
          <a:lstStyle/>
          <a:p>
            <a:r>
              <a:rPr lang="sk-SK" sz="2400" dirty="0" smtClean="0"/>
              <a:t>Poskytované hypotekárne úvery</a:t>
            </a:r>
            <a:endParaRPr lang="sk-SK" sz="2400" dirty="0"/>
          </a:p>
        </p:txBody>
      </p:sp>
      <p:sp>
        <p:nvSpPr>
          <p:cNvPr id="3" name="Zástupný symbol textu 2"/>
          <p:cNvSpPr>
            <a:spLocks noGrp="1"/>
          </p:cNvSpPr>
          <p:nvPr>
            <p:ph type="body" sz="quarter" idx="10"/>
          </p:nvPr>
        </p:nvSpPr>
        <p:spPr>
          <a:xfrm>
            <a:off x="548681" y="1282799"/>
            <a:ext cx="9433048" cy="5616624"/>
          </a:xfrm>
        </p:spPr>
        <p:txBody>
          <a:bodyPr anchor="t" anchorCtr="0">
            <a:normAutofit/>
          </a:bodyPr>
          <a:lstStyle/>
          <a:p>
            <a:pPr marL="0" lvl="1" indent="0" fontAlgn="base">
              <a:lnSpc>
                <a:spcPct val="80000"/>
              </a:lnSpc>
              <a:spcBef>
                <a:spcPct val="35000"/>
              </a:spcBef>
              <a:spcAft>
                <a:spcPct val="10000"/>
              </a:spcAft>
              <a:buClr>
                <a:srgbClr val="8DC02F"/>
              </a:buClr>
              <a:buSzPct val="100000"/>
              <a:tabLst>
                <a:tab pos="895350" algn="l"/>
              </a:tabLst>
              <a:defRPr/>
            </a:pPr>
            <a:r>
              <a:rPr lang="sk-SK" sz="2100" dirty="0" smtClean="0">
                <a:solidFill>
                  <a:schemeClr val="tx1">
                    <a:lumMod val="50000"/>
                    <a:lumOff val="50000"/>
                  </a:schemeClr>
                </a:solidFill>
                <a:ea typeface="Tahoma" pitchFamily="34" charset="0"/>
              </a:rPr>
              <a:t>Hypotéka môže byť poskytovaná dvomi spôsobmi: </a:t>
            </a:r>
          </a:p>
          <a:p>
            <a:pPr marL="0" lvl="1" indent="0" fontAlgn="base">
              <a:lnSpc>
                <a:spcPct val="80000"/>
              </a:lnSpc>
              <a:spcBef>
                <a:spcPct val="35000"/>
              </a:spcBef>
              <a:spcAft>
                <a:spcPct val="10000"/>
              </a:spcAft>
              <a:buClr>
                <a:srgbClr val="8DC02F"/>
              </a:buClr>
              <a:buSzPct val="100000"/>
              <a:tabLst>
                <a:tab pos="895350" algn="l"/>
              </a:tabLst>
              <a:defRPr/>
            </a:pPr>
            <a:endParaRPr lang="sk-SK" sz="2100" dirty="0" smtClean="0">
              <a:solidFill>
                <a:schemeClr val="tx1">
                  <a:lumMod val="50000"/>
                  <a:lumOff val="50000"/>
                </a:schemeClr>
              </a:solidFill>
              <a:ea typeface="Tahoma" pitchFamily="34" charset="0"/>
            </a:endParaRPr>
          </a:p>
          <a:p>
            <a:pPr marL="800100" lvl="2" indent="-342900"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smtClean="0">
                <a:solidFill>
                  <a:schemeClr val="tx1">
                    <a:lumMod val="50000"/>
                    <a:lumOff val="50000"/>
                  </a:schemeClr>
                </a:solidFill>
                <a:ea typeface="Tahoma" pitchFamily="34" charset="0"/>
              </a:rPr>
              <a:t>Štandardným procesom</a:t>
            </a:r>
          </a:p>
          <a:p>
            <a:pPr marL="457200" lvl="2" indent="0" fontAlgn="base">
              <a:lnSpc>
                <a:spcPct val="80000"/>
              </a:lnSpc>
              <a:spcBef>
                <a:spcPct val="35000"/>
              </a:spcBef>
              <a:spcAft>
                <a:spcPct val="10000"/>
              </a:spcAft>
              <a:buClr>
                <a:srgbClr val="8DC02F"/>
              </a:buClr>
              <a:buSzPct val="100000"/>
              <a:tabLst>
                <a:tab pos="895350" algn="l"/>
              </a:tabLst>
              <a:defRPr/>
            </a:pPr>
            <a:r>
              <a:rPr lang="sk-SK" sz="1700" dirty="0" smtClean="0">
                <a:solidFill>
                  <a:schemeClr val="tx1">
                    <a:lumMod val="50000"/>
                    <a:lumOff val="50000"/>
                  </a:schemeClr>
                </a:solidFill>
                <a:ea typeface="Tahoma" pitchFamily="34" charset="0"/>
              </a:rPr>
              <a:t>     (nadobudnutie, výstavba, zmena, údržba </a:t>
            </a:r>
            <a:r>
              <a:rPr lang="sk-SK" sz="1700" dirty="0" smtClean="0">
                <a:solidFill>
                  <a:srgbClr val="7030A0"/>
                </a:solidFill>
                <a:ea typeface="Tahoma" pitchFamily="34" charset="0"/>
              </a:rPr>
              <a:t>*</a:t>
            </a:r>
            <a:r>
              <a:rPr lang="sk-SK" sz="1700" dirty="0" smtClean="0">
                <a:solidFill>
                  <a:schemeClr val="tx1">
                    <a:lumMod val="50000"/>
                    <a:lumOff val="50000"/>
                  </a:schemeClr>
                </a:solidFill>
                <a:ea typeface="Tahoma" pitchFamily="34" charset="0"/>
              </a:rPr>
              <a:t>nehnuteľnosti, splatenie všetkých typov </a:t>
            </a:r>
          </a:p>
          <a:p>
            <a:pPr marL="457200" lvl="2" indent="0" fontAlgn="base">
              <a:lnSpc>
                <a:spcPct val="80000"/>
              </a:lnSpc>
              <a:spcBef>
                <a:spcPct val="35000"/>
              </a:spcBef>
              <a:spcAft>
                <a:spcPct val="10000"/>
              </a:spcAft>
              <a:buClr>
                <a:srgbClr val="8DC02F"/>
              </a:buClr>
              <a:buSzPct val="100000"/>
              <a:tabLst>
                <a:tab pos="895350" algn="l"/>
              </a:tabLst>
              <a:defRPr/>
            </a:pPr>
            <a:r>
              <a:rPr lang="sk-SK" sz="1700" dirty="0">
                <a:solidFill>
                  <a:schemeClr val="tx1">
                    <a:lumMod val="50000"/>
                    <a:lumOff val="50000"/>
                  </a:schemeClr>
                </a:solidFill>
                <a:ea typeface="Tahoma" pitchFamily="34" charset="0"/>
              </a:rPr>
              <a:t> </a:t>
            </a:r>
            <a:r>
              <a:rPr lang="sk-SK" sz="1700" dirty="0" smtClean="0">
                <a:solidFill>
                  <a:schemeClr val="tx1">
                    <a:lumMod val="50000"/>
                    <a:lumOff val="50000"/>
                  </a:schemeClr>
                </a:solidFill>
                <a:ea typeface="Tahoma" pitchFamily="34" charset="0"/>
              </a:rPr>
              <a:t>     úverov fyzických osôb) </a:t>
            </a:r>
          </a:p>
          <a:p>
            <a:pPr marL="457200" lvl="2" indent="0" fontAlgn="base">
              <a:lnSpc>
                <a:spcPct val="80000"/>
              </a:lnSpc>
              <a:spcBef>
                <a:spcPct val="35000"/>
              </a:spcBef>
              <a:spcAft>
                <a:spcPct val="10000"/>
              </a:spcAft>
              <a:buClr>
                <a:srgbClr val="8DC02F"/>
              </a:buClr>
              <a:buSzPct val="100000"/>
              <a:tabLst>
                <a:tab pos="895350" algn="l"/>
              </a:tabLst>
              <a:defRPr/>
            </a:pPr>
            <a:r>
              <a:rPr lang="sk-SK" sz="1700" dirty="0" smtClean="0">
                <a:solidFill>
                  <a:schemeClr val="tx1">
                    <a:lumMod val="50000"/>
                    <a:lumOff val="50000"/>
                  </a:schemeClr>
                </a:solidFill>
                <a:ea typeface="Tahoma" pitchFamily="34" charset="0"/>
              </a:rPr>
              <a:t>     </a:t>
            </a:r>
            <a:r>
              <a:rPr lang="sk-SK" sz="1700" dirty="0" smtClean="0">
                <a:solidFill>
                  <a:srgbClr val="7030A0"/>
                </a:solidFill>
                <a:ea typeface="Tahoma" pitchFamily="34" charset="0"/>
              </a:rPr>
              <a:t>*</a:t>
            </a:r>
            <a:r>
              <a:rPr lang="sk-SK" sz="1700" dirty="0" smtClean="0">
                <a:solidFill>
                  <a:schemeClr val="tx1">
                    <a:lumMod val="50000"/>
                    <a:lumOff val="50000"/>
                  </a:schemeClr>
                </a:solidFill>
                <a:ea typeface="Tahoma" pitchFamily="34" charset="0"/>
              </a:rPr>
              <a:t> </a:t>
            </a:r>
            <a:r>
              <a:rPr lang="sk-SK" sz="1250" dirty="0" smtClean="0">
                <a:solidFill>
                  <a:srgbClr val="7030A0"/>
                </a:solidFill>
                <a:ea typeface="Tahoma" pitchFamily="34" charset="0"/>
              </a:rPr>
              <a:t>žiadateľ/</a:t>
            </a:r>
            <a:r>
              <a:rPr lang="sk-SK" sz="1250" dirty="0" err="1" smtClean="0">
                <a:solidFill>
                  <a:srgbClr val="7030A0"/>
                </a:solidFill>
                <a:ea typeface="Tahoma" pitchFamily="34" charset="0"/>
              </a:rPr>
              <a:t>spolužiadateľ</a:t>
            </a:r>
            <a:r>
              <a:rPr lang="sk-SK" sz="1250" dirty="0" smtClean="0">
                <a:solidFill>
                  <a:srgbClr val="7030A0"/>
                </a:solidFill>
                <a:ea typeface="Tahoma" pitchFamily="34" charset="0"/>
              </a:rPr>
              <a:t> musí mať vlastnícky </a:t>
            </a:r>
            <a:r>
              <a:rPr lang="sk-SK" sz="1250" dirty="0">
                <a:solidFill>
                  <a:srgbClr val="7030A0"/>
                </a:solidFill>
                <a:ea typeface="Tahoma" pitchFamily="34" charset="0"/>
              </a:rPr>
              <a:t>vzťah k </a:t>
            </a:r>
            <a:r>
              <a:rPr lang="sk-SK" sz="1250" dirty="0" smtClean="0">
                <a:solidFill>
                  <a:srgbClr val="7030A0"/>
                </a:solidFill>
                <a:ea typeface="Tahoma" pitchFamily="34" charset="0"/>
              </a:rPr>
              <a:t>nehnuteľnosti,</a:t>
            </a:r>
            <a:r>
              <a:rPr lang="sk-SK" sz="1250" dirty="0">
                <a:solidFill>
                  <a:srgbClr val="7030A0"/>
                </a:solidFill>
                <a:ea typeface="Tahoma" pitchFamily="34" charset="0"/>
              </a:rPr>
              <a:t> výnimkou je nehnuteľnosť vo vlastníctve rodičov</a:t>
            </a:r>
          </a:p>
          <a:p>
            <a:pPr marL="800100" lvl="2" indent="-342900"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smtClean="0">
                <a:solidFill>
                  <a:srgbClr val="FF0000"/>
                </a:solidFill>
                <a:ea typeface="Tahoma" pitchFamily="34" charset="0"/>
              </a:rPr>
              <a:t>!</a:t>
            </a:r>
            <a:r>
              <a:rPr lang="sk-SK" sz="1700" dirty="0" smtClean="0">
                <a:solidFill>
                  <a:schemeClr val="tx1">
                    <a:lumMod val="50000"/>
                    <a:lumOff val="50000"/>
                  </a:schemeClr>
                </a:solidFill>
                <a:ea typeface="Tahoma" pitchFamily="34" charset="0"/>
              </a:rPr>
              <a:t>Procesom Prenosu Hypotéky </a:t>
            </a:r>
            <a:endParaRPr lang="sk-SK" sz="1700" dirty="0" smtClean="0">
              <a:solidFill>
                <a:srgbClr val="FF0000"/>
              </a:solidFill>
              <a:ea typeface="Tahoma" pitchFamily="34" charset="0"/>
            </a:endParaRPr>
          </a:p>
          <a:p>
            <a:pPr marL="457200" lvl="2" indent="0" fontAlgn="base">
              <a:lnSpc>
                <a:spcPct val="80000"/>
              </a:lnSpc>
              <a:spcBef>
                <a:spcPct val="35000"/>
              </a:spcBef>
              <a:spcAft>
                <a:spcPct val="10000"/>
              </a:spcAft>
              <a:buClr>
                <a:srgbClr val="8DC02F"/>
              </a:buClr>
              <a:buSzPct val="100000"/>
              <a:tabLst>
                <a:tab pos="895350" algn="l"/>
              </a:tabLst>
              <a:defRPr/>
            </a:pPr>
            <a:r>
              <a:rPr lang="sk-SK" sz="1700" kern="0" dirty="0">
                <a:solidFill>
                  <a:schemeClr val="tx1">
                    <a:lumMod val="50000"/>
                    <a:lumOff val="50000"/>
                  </a:schemeClr>
                </a:solidFill>
                <a:ea typeface="Tahoma" pitchFamily="34" charset="0"/>
              </a:rPr>
              <a:t> </a:t>
            </a:r>
            <a:r>
              <a:rPr lang="sk-SK" sz="1700" kern="0" dirty="0" smtClean="0">
                <a:solidFill>
                  <a:schemeClr val="tx1">
                    <a:lumMod val="50000"/>
                    <a:lumOff val="50000"/>
                  </a:schemeClr>
                </a:solidFill>
                <a:ea typeface="Tahoma" pitchFamily="34" charset="0"/>
              </a:rPr>
              <a:t>    (refinancovanie jedného/</a:t>
            </a:r>
            <a:r>
              <a:rPr lang="sk-SK" sz="1700" b="1" kern="0" dirty="0" smtClean="0">
                <a:solidFill>
                  <a:schemeClr val="tx1">
                    <a:lumMod val="50000"/>
                    <a:lumOff val="50000"/>
                  </a:schemeClr>
                </a:solidFill>
                <a:ea typeface="Tahoma" pitchFamily="34" charset="0"/>
              </a:rPr>
              <a:t>troch</a:t>
            </a:r>
            <a:r>
              <a:rPr lang="sk-SK" sz="1700" kern="0" dirty="0" smtClean="0">
                <a:solidFill>
                  <a:schemeClr val="tx1">
                    <a:lumMod val="50000"/>
                    <a:lumOff val="50000"/>
                  </a:schemeClr>
                </a:solidFill>
                <a:ea typeface="Tahoma" pitchFamily="34" charset="0"/>
              </a:rPr>
              <a:t> úverov na bývanie a s ním maximálne </a:t>
            </a:r>
            <a:r>
              <a:rPr lang="sk-SK" sz="1700" b="1" kern="0" dirty="0" smtClean="0">
                <a:solidFill>
                  <a:schemeClr val="tx1">
                    <a:lumMod val="50000"/>
                    <a:lumOff val="50000"/>
                  </a:schemeClr>
                </a:solidFill>
                <a:ea typeface="Tahoma" pitchFamily="34" charset="0"/>
              </a:rPr>
              <a:t>tri</a:t>
            </a:r>
            <a:r>
              <a:rPr lang="sk-SK" sz="1700" kern="0" dirty="0" smtClean="0">
                <a:solidFill>
                  <a:schemeClr val="tx1">
                    <a:lumMod val="50000"/>
                    <a:lumOff val="50000"/>
                  </a:schemeClr>
                </a:solidFill>
                <a:ea typeface="Tahoma" pitchFamily="34" charset="0"/>
              </a:rPr>
              <a:t> spotrebné    </a:t>
            </a:r>
          </a:p>
          <a:p>
            <a:pPr marL="457200" lvl="2" indent="0" fontAlgn="base">
              <a:lnSpc>
                <a:spcPct val="80000"/>
              </a:lnSpc>
              <a:spcBef>
                <a:spcPct val="35000"/>
              </a:spcBef>
              <a:spcAft>
                <a:spcPct val="10000"/>
              </a:spcAft>
              <a:buClr>
                <a:srgbClr val="8DC02F"/>
              </a:buClr>
              <a:buSzPct val="100000"/>
              <a:tabLst>
                <a:tab pos="895350" algn="l"/>
              </a:tabLst>
              <a:defRPr/>
            </a:pPr>
            <a:r>
              <a:rPr lang="sk-SK" sz="1700" kern="0" dirty="0">
                <a:solidFill>
                  <a:schemeClr val="tx1">
                    <a:lumMod val="50000"/>
                    <a:lumOff val="50000"/>
                  </a:schemeClr>
                </a:solidFill>
                <a:ea typeface="Tahoma" pitchFamily="34" charset="0"/>
              </a:rPr>
              <a:t> </a:t>
            </a:r>
            <a:r>
              <a:rPr lang="sk-SK" sz="1700" kern="0" dirty="0" smtClean="0">
                <a:solidFill>
                  <a:schemeClr val="tx1">
                    <a:lumMod val="50000"/>
                    <a:lumOff val="50000"/>
                  </a:schemeClr>
                </a:solidFill>
                <a:ea typeface="Tahoma" pitchFamily="34" charset="0"/>
              </a:rPr>
              <a:t>     úvery/medziúvery)</a:t>
            </a:r>
            <a:r>
              <a:rPr lang="sk-SK" sz="2100" kern="0" dirty="0" smtClean="0">
                <a:solidFill>
                  <a:schemeClr val="tx1"/>
                </a:solidFill>
                <a:ea typeface="Tahoma" pitchFamily="34" charset="0"/>
              </a:rPr>
              <a:t> </a:t>
            </a:r>
            <a:endParaRPr lang="sk-SK" sz="2100" dirty="0">
              <a:solidFill>
                <a:schemeClr val="tx1"/>
              </a:solidFill>
              <a:ea typeface="Tahoma" pitchFamily="34" charset="0"/>
            </a:endParaRPr>
          </a:p>
          <a:p>
            <a:endParaRPr lang="sk-SK" dirty="0">
              <a:ea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3</a:t>
            </a:fld>
            <a:endParaRPr lang="sk-SK" sz="1250" dirty="0">
              <a:solidFill>
                <a:prstClr val="white"/>
              </a:solidFill>
            </a:endParaRPr>
          </a:p>
        </p:txBody>
      </p:sp>
      <p:pic>
        <p:nvPicPr>
          <p:cNvPr id="1026" name="Picture 9"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0636" y="4644727"/>
            <a:ext cx="5762625"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953775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130676" y="4356695"/>
            <a:ext cx="7056784" cy="864097"/>
          </a:xfrm>
        </p:spPr>
        <p:txBody>
          <a:bodyPr/>
          <a:lstStyle/>
          <a:p>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sz="2400" dirty="0" smtClean="0"/>
              <a:t>Poistenie schopnosti splácať úver                  - základné </a:t>
            </a:r>
            <a:r>
              <a:rPr lang="sk-SK" sz="2400" dirty="0"/>
              <a:t>parametre </a:t>
            </a:r>
            <a:r>
              <a:rPr lang="sk-SK" sz="2400" dirty="0" smtClean="0"/>
              <a:t>poistenia </a:t>
            </a:r>
            <a:endParaRPr lang="sk-SK" sz="2400" dirty="0"/>
          </a:p>
        </p:txBody>
      </p:sp>
      <p:sp>
        <p:nvSpPr>
          <p:cNvPr id="9" name="Obdĺžnik 8"/>
          <p:cNvSpPr/>
          <p:nvPr/>
        </p:nvSpPr>
        <p:spPr>
          <a:xfrm>
            <a:off x="234132" y="1692399"/>
            <a:ext cx="10081120" cy="5206810"/>
          </a:xfrm>
          <a:prstGeom prst="rect">
            <a:avLst/>
          </a:prstGeom>
        </p:spPr>
        <p:txBody>
          <a:bodyPr wrap="square">
            <a:spAutoFit/>
          </a:bodyPr>
          <a:lstStyle/>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Poskytované poistenie prostredníctvom poisťovne BNP </a:t>
            </a:r>
            <a:r>
              <a:rPr lang="sk-SK" sz="1700" dirty="0" err="1">
                <a:solidFill>
                  <a:schemeClr val="tx1">
                    <a:lumMod val="50000"/>
                    <a:lumOff val="50000"/>
                  </a:schemeClr>
                </a:solidFill>
                <a:latin typeface="Tahoma" pitchFamily="34" charset="0"/>
                <a:ea typeface="Tahoma" pitchFamily="34" charset="0"/>
                <a:cs typeface="Tahoma" pitchFamily="34" charset="0"/>
              </a:rPr>
              <a:t>Paribas</a:t>
            </a:r>
            <a:r>
              <a:rPr lang="sk-SK" sz="1700" dirty="0">
                <a:solidFill>
                  <a:schemeClr val="tx1">
                    <a:lumMod val="50000"/>
                    <a:lumOff val="50000"/>
                  </a:schemeClr>
                </a:solidFill>
                <a:latin typeface="Tahoma" pitchFamily="34" charset="0"/>
                <a:ea typeface="Tahoma" pitchFamily="34" charset="0"/>
                <a:cs typeface="Tahoma" pitchFamily="34" charset="0"/>
              </a:rPr>
              <a:t> </a:t>
            </a:r>
            <a:r>
              <a:rPr lang="sk-SK" sz="1700" dirty="0" err="1">
                <a:solidFill>
                  <a:schemeClr val="tx1">
                    <a:lumMod val="50000"/>
                    <a:lumOff val="50000"/>
                  </a:schemeClr>
                </a:solidFill>
                <a:latin typeface="Tahoma" pitchFamily="34" charset="0"/>
                <a:ea typeface="Tahoma" pitchFamily="34" charset="0"/>
                <a:cs typeface="Tahoma" pitchFamily="34" charset="0"/>
              </a:rPr>
              <a:t>Cardif</a:t>
            </a:r>
            <a:r>
              <a:rPr lang="sk-SK" sz="1700" dirty="0">
                <a:solidFill>
                  <a:schemeClr val="tx1">
                    <a:lumMod val="50000"/>
                    <a:lumOff val="50000"/>
                  </a:schemeClr>
                </a:solidFill>
                <a:latin typeface="Tahoma" pitchFamily="34" charset="0"/>
                <a:ea typeface="Tahoma" pitchFamily="34" charset="0"/>
                <a:cs typeface="Tahoma" pitchFamily="34" charset="0"/>
              </a:rPr>
              <a:t> Poisťovňa, a.s.</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Poisťujeme vždy len hlavného žiadateľa o </a:t>
            </a:r>
            <a:r>
              <a:rPr lang="sk-SK" sz="1700" dirty="0" smtClean="0">
                <a:solidFill>
                  <a:schemeClr val="tx1">
                    <a:lumMod val="50000"/>
                    <a:lumOff val="50000"/>
                  </a:schemeClr>
                </a:solidFill>
                <a:latin typeface="Tahoma" pitchFamily="34" charset="0"/>
                <a:ea typeface="Tahoma" pitchFamily="34" charset="0"/>
                <a:cs typeface="Tahoma" pitchFamily="34" charset="0"/>
              </a:rPr>
              <a:t>úver. Záujem </a:t>
            </a:r>
            <a:r>
              <a:rPr lang="sk-SK" sz="1700" dirty="0">
                <a:solidFill>
                  <a:schemeClr val="tx1">
                    <a:lumMod val="50000"/>
                    <a:lumOff val="50000"/>
                  </a:schemeClr>
                </a:solidFill>
                <a:latin typeface="Tahoma" pitchFamily="34" charset="0"/>
                <a:ea typeface="Tahoma" pitchFamily="34" charset="0"/>
                <a:cs typeface="Tahoma" pitchFamily="34" charset="0"/>
              </a:rPr>
              <a:t>o poistenie klient deklaruje priamo v žiadosti o </a:t>
            </a:r>
            <a:r>
              <a:rPr lang="sk-SK" sz="1700" dirty="0" smtClean="0">
                <a:solidFill>
                  <a:schemeClr val="tx1">
                    <a:lumMod val="50000"/>
                    <a:lumOff val="50000"/>
                  </a:schemeClr>
                </a:solidFill>
                <a:latin typeface="Tahoma" pitchFamily="34" charset="0"/>
                <a:ea typeface="Tahoma" pitchFamily="34" charset="0"/>
                <a:cs typeface="Tahoma" pitchFamily="34" charset="0"/>
              </a:rPr>
              <a:t>Hypotéku </a:t>
            </a:r>
            <a:r>
              <a:rPr lang="sk-SK" sz="1700" dirty="0">
                <a:solidFill>
                  <a:schemeClr val="accent6">
                    <a:lumMod val="75000"/>
                  </a:schemeClr>
                </a:solidFill>
                <a:latin typeface="Tahoma" pitchFamily="34" charset="0"/>
                <a:ea typeface="Tahoma" pitchFamily="34" charset="0"/>
                <a:cs typeface="Tahoma" pitchFamily="34" charset="0"/>
              </a:rPr>
              <a:t>alebo je možné ešte pred podpisom úverovej zmluvy túto požiadavku </a:t>
            </a:r>
            <a:r>
              <a:rPr lang="sk-SK" sz="1700" dirty="0" smtClean="0">
                <a:solidFill>
                  <a:schemeClr val="accent6">
                    <a:lumMod val="75000"/>
                  </a:schemeClr>
                </a:solidFill>
                <a:latin typeface="Tahoma" pitchFamily="34" charset="0"/>
                <a:ea typeface="Tahoma" pitchFamily="34" charset="0"/>
                <a:cs typeface="Tahoma" pitchFamily="34" charset="0"/>
              </a:rPr>
              <a:t>zrealizovať. </a:t>
            </a:r>
            <a:endParaRPr lang="sk-SK" sz="1700" dirty="0">
              <a:solidFill>
                <a:schemeClr val="accent6">
                  <a:lumMod val="75000"/>
                </a:schemeClr>
              </a:solidFill>
              <a:latin typeface="Tahoma" pitchFamily="34" charset="0"/>
              <a:ea typeface="Tahoma" pitchFamily="34" charset="0"/>
              <a:cs typeface="Tahoma" pitchFamily="34" charset="0"/>
            </a:endParaRP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chemeClr val="tx1">
                    <a:lumMod val="50000"/>
                    <a:lumOff val="50000"/>
                  </a:schemeClr>
                </a:solidFill>
                <a:latin typeface="Tahoma" pitchFamily="34" charset="0"/>
                <a:ea typeface="Tahoma" pitchFamily="34" charset="0"/>
                <a:cs typeface="Tahoma" pitchFamily="34" charset="0"/>
              </a:rPr>
              <a:t>Poistenie </a:t>
            </a:r>
            <a:r>
              <a:rPr lang="sk-SK" sz="1700" dirty="0">
                <a:solidFill>
                  <a:schemeClr val="tx1">
                    <a:lumMod val="50000"/>
                    <a:lumOff val="50000"/>
                  </a:schemeClr>
                </a:solidFill>
                <a:latin typeface="Tahoma" pitchFamily="34" charset="0"/>
                <a:ea typeface="Tahoma" pitchFamily="34" charset="0"/>
                <a:cs typeface="Tahoma" pitchFamily="34" charset="0"/>
              </a:rPr>
              <a:t>v sebe obsahuje nasledujúce poistné riziká : smrť, </a:t>
            </a:r>
            <a:r>
              <a:rPr lang="sk-SK" sz="1700" dirty="0" smtClean="0">
                <a:solidFill>
                  <a:schemeClr val="tx1">
                    <a:lumMod val="50000"/>
                    <a:lumOff val="50000"/>
                  </a:schemeClr>
                </a:solidFill>
                <a:latin typeface="Tahoma" pitchFamily="34" charset="0"/>
                <a:ea typeface="Tahoma" pitchFamily="34" charset="0"/>
                <a:cs typeface="Tahoma" pitchFamily="34" charset="0"/>
              </a:rPr>
              <a:t>trvalá invalidita</a:t>
            </a:r>
            <a:r>
              <a:rPr lang="sk-SK" sz="1700" dirty="0">
                <a:solidFill>
                  <a:schemeClr val="tx1">
                    <a:lumMod val="50000"/>
                    <a:lumOff val="50000"/>
                  </a:schemeClr>
                </a:solidFill>
                <a:latin typeface="Tahoma" pitchFamily="34" charset="0"/>
                <a:ea typeface="Tahoma" pitchFamily="34" charset="0"/>
                <a:cs typeface="Tahoma" pitchFamily="34" charset="0"/>
              </a:rPr>
              <a:t>, práceneschopnosť, strata </a:t>
            </a:r>
            <a:r>
              <a:rPr lang="sk-SK" sz="1700" dirty="0" smtClean="0">
                <a:solidFill>
                  <a:schemeClr val="tx1">
                    <a:lumMod val="50000"/>
                    <a:lumOff val="50000"/>
                  </a:schemeClr>
                </a:solidFill>
                <a:latin typeface="Tahoma" pitchFamily="34" charset="0"/>
                <a:ea typeface="Tahoma" pitchFamily="34" charset="0"/>
                <a:cs typeface="Tahoma" pitchFamily="34" charset="0"/>
              </a:rPr>
              <a:t>zamestnania a ukončenie živnosti. </a:t>
            </a:r>
          </a:p>
          <a:p>
            <a:pPr marL="285750"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chemeClr val="accent6">
                    <a:lumMod val="75000"/>
                  </a:schemeClr>
                </a:solidFill>
                <a:latin typeface="Tahoma" pitchFamily="34" charset="0"/>
                <a:ea typeface="Tahoma" pitchFamily="34" charset="0"/>
                <a:cs typeface="Tahoma" pitchFamily="34" charset="0"/>
              </a:rPr>
              <a:t>Maximálny vek žiadateľa - hlavného dlžníka na úvere - je 65 rokov ku dňu podpisu úverovej zmluvy (&lt; 66) a nebol mu priznaný invalidný dôchodok.</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chemeClr val="tx1">
                    <a:lumMod val="50000"/>
                    <a:lumOff val="50000"/>
                  </a:schemeClr>
                </a:solidFill>
                <a:latin typeface="Tahoma" pitchFamily="34" charset="0"/>
                <a:ea typeface="Tahoma" pitchFamily="34" charset="0"/>
                <a:cs typeface="Tahoma" pitchFamily="34" charset="0"/>
              </a:rPr>
              <a:t>Maximálna </a:t>
            </a:r>
            <a:r>
              <a:rPr lang="sk-SK" sz="1700" dirty="0">
                <a:solidFill>
                  <a:schemeClr val="tx1">
                    <a:lumMod val="50000"/>
                    <a:lumOff val="50000"/>
                  </a:schemeClr>
                </a:solidFill>
                <a:latin typeface="Tahoma" pitchFamily="34" charset="0"/>
                <a:ea typeface="Tahoma" pitchFamily="34" charset="0"/>
                <a:cs typeface="Tahoma" pitchFamily="34" charset="0"/>
              </a:rPr>
              <a:t>výška úveru ktorú je možné poistiť je </a:t>
            </a:r>
            <a:r>
              <a:rPr lang="sk-SK" sz="1700" dirty="0" smtClean="0">
                <a:solidFill>
                  <a:schemeClr val="tx1">
                    <a:lumMod val="50000"/>
                    <a:lumOff val="50000"/>
                  </a:schemeClr>
                </a:solidFill>
                <a:latin typeface="Tahoma" pitchFamily="34" charset="0"/>
                <a:ea typeface="Tahoma" pitchFamily="34" charset="0"/>
                <a:cs typeface="Tahoma" pitchFamily="34" charset="0"/>
              </a:rPr>
              <a:t>110 000 </a:t>
            </a:r>
            <a:r>
              <a:rPr lang="sk-SK" sz="1700" dirty="0">
                <a:solidFill>
                  <a:schemeClr val="tx1">
                    <a:lumMod val="50000"/>
                    <a:lumOff val="50000"/>
                  </a:schemeClr>
                </a:solidFill>
                <a:latin typeface="Tahoma" pitchFamily="34" charset="0"/>
                <a:ea typeface="Tahoma" pitchFamily="34" charset="0"/>
                <a:cs typeface="Tahoma" pitchFamily="34" charset="0"/>
              </a:rPr>
              <a:t>EUR (nie je možné </a:t>
            </a:r>
            <a:r>
              <a:rPr lang="sk-SK" sz="1700" dirty="0" err="1">
                <a:solidFill>
                  <a:schemeClr val="tx1">
                    <a:lumMod val="50000"/>
                    <a:lumOff val="50000"/>
                  </a:schemeClr>
                </a:solidFill>
                <a:latin typeface="Tahoma" pitchFamily="34" charset="0"/>
                <a:ea typeface="Tahoma" pitchFamily="34" charset="0"/>
                <a:cs typeface="Tahoma" pitchFamily="34" charset="0"/>
              </a:rPr>
              <a:t>podpoistenie</a:t>
            </a:r>
            <a:r>
              <a:rPr lang="sk-SK" sz="1700" dirty="0">
                <a:solidFill>
                  <a:schemeClr val="tx1">
                    <a:lumMod val="50000"/>
                    <a:lumOff val="50000"/>
                  </a:schemeClr>
                </a:solidFill>
                <a:latin typeface="Tahoma" pitchFamily="34" charset="0"/>
                <a:ea typeface="Tahoma" pitchFamily="34" charset="0"/>
                <a:cs typeface="Tahoma" pitchFamily="34" charset="0"/>
              </a:rPr>
              <a:t>, takže    </a:t>
            </a:r>
          </a:p>
          <a:p>
            <a:pPr marL="0" lvl="2" fontAlgn="base">
              <a:lnSpc>
                <a:spcPct val="80000"/>
              </a:lnSpc>
              <a:spcBef>
                <a:spcPct val="35000"/>
              </a:spcBef>
              <a:spcAft>
                <a:spcPct val="10000"/>
              </a:spcAft>
              <a:buClr>
                <a:srgbClr val="8DC02F"/>
              </a:buClr>
              <a:buSzPct val="100000"/>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     ak úver túto hranicu presiahne, úver nepoisťujeme)</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accent6">
                    <a:lumMod val="75000"/>
                  </a:schemeClr>
                </a:solidFill>
                <a:latin typeface="Tahoma" pitchFamily="34" charset="0"/>
                <a:ea typeface="Tahoma" pitchFamily="34" charset="0"/>
                <a:cs typeface="Tahoma" pitchFamily="34" charset="0"/>
              </a:rPr>
              <a:t>Poistné plnenie z poistenia úveru je maximálne do 75 000 EUR. Úvery prevyšujúce maximálnu výšku nie je možné poistiť. Čiastkové poistenie, respektíve </a:t>
            </a:r>
            <a:r>
              <a:rPr lang="sk-SK" sz="1700" dirty="0" err="1">
                <a:solidFill>
                  <a:schemeClr val="accent6">
                    <a:lumMod val="75000"/>
                  </a:schemeClr>
                </a:solidFill>
                <a:latin typeface="Tahoma" pitchFamily="34" charset="0"/>
                <a:ea typeface="Tahoma" pitchFamily="34" charset="0"/>
                <a:cs typeface="Tahoma" pitchFamily="34" charset="0"/>
              </a:rPr>
              <a:t>podpoistenie</a:t>
            </a:r>
            <a:r>
              <a:rPr lang="sk-SK" sz="1700" dirty="0">
                <a:solidFill>
                  <a:schemeClr val="accent6">
                    <a:lumMod val="75000"/>
                  </a:schemeClr>
                </a:solidFill>
                <a:latin typeface="Tahoma" pitchFamily="34" charset="0"/>
                <a:ea typeface="Tahoma" pitchFamily="34" charset="0"/>
                <a:cs typeface="Tahoma" pitchFamily="34" charset="0"/>
              </a:rPr>
              <a:t> neposkytujeme.</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chemeClr val="tx1">
                    <a:lumMod val="50000"/>
                    <a:lumOff val="50000"/>
                  </a:schemeClr>
                </a:solidFill>
                <a:latin typeface="Tahoma" pitchFamily="34" charset="0"/>
                <a:ea typeface="Tahoma" pitchFamily="34" charset="0"/>
                <a:cs typeface="Tahoma" pitchFamily="34" charset="0"/>
              </a:rPr>
              <a:t>Poistenie </a:t>
            </a:r>
            <a:r>
              <a:rPr lang="sk-SK" sz="1700" dirty="0">
                <a:solidFill>
                  <a:schemeClr val="tx1">
                    <a:lumMod val="50000"/>
                    <a:lumOff val="50000"/>
                  </a:schemeClr>
                </a:solidFill>
                <a:latin typeface="Tahoma" pitchFamily="34" charset="0"/>
                <a:ea typeface="Tahoma" pitchFamily="34" charset="0"/>
                <a:cs typeface="Tahoma" pitchFamily="34" charset="0"/>
              </a:rPr>
              <a:t>vzniká o 00:00 hodiny dňa prvého čerpania úveru</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V prípade poistného rizika Strata zamestnania platí ochranná lehota 90 dní. Klient má nárok na poistné plnenie, ak príde o zamestnanie až po tejto </a:t>
            </a:r>
            <a:r>
              <a:rPr lang="sk-SK" sz="1700" dirty="0" smtClean="0">
                <a:solidFill>
                  <a:schemeClr val="tx1">
                    <a:lumMod val="50000"/>
                    <a:lumOff val="50000"/>
                  </a:schemeClr>
                </a:solidFill>
                <a:latin typeface="Tahoma" pitchFamily="34" charset="0"/>
                <a:ea typeface="Tahoma" pitchFamily="34" charset="0"/>
                <a:cs typeface="Tahoma" pitchFamily="34" charset="0"/>
              </a:rPr>
              <a:t>lehote. </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chemeClr val="tx1">
                    <a:lumMod val="50000"/>
                    <a:lumOff val="50000"/>
                  </a:schemeClr>
                </a:solidFill>
                <a:latin typeface="Tahoma" pitchFamily="34" charset="0"/>
                <a:ea typeface="Tahoma" pitchFamily="34" charset="0"/>
                <a:cs typeface="Tahoma" pitchFamily="34" charset="0"/>
              </a:rPr>
              <a:t>Poistné </a:t>
            </a:r>
            <a:r>
              <a:rPr lang="sk-SK" sz="1700" dirty="0">
                <a:solidFill>
                  <a:schemeClr val="tx1">
                    <a:lumMod val="50000"/>
                    <a:lumOff val="50000"/>
                  </a:schemeClr>
                </a:solidFill>
                <a:latin typeface="Tahoma" pitchFamily="34" charset="0"/>
                <a:ea typeface="Tahoma" pitchFamily="34" charset="0"/>
                <a:cs typeface="Tahoma" pitchFamily="34" charset="0"/>
              </a:rPr>
              <a:t>sa uhrádza mesačne spolu so splátkou úveru, výška je stanovená percentom z mesačnej splátky podľa aktuálneho sadzobníka.</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Poistnú udalosť klient hlási priamo v poisťovni BNP </a:t>
            </a:r>
            <a:r>
              <a:rPr lang="sk-SK" sz="1700" dirty="0" err="1">
                <a:solidFill>
                  <a:schemeClr val="tx1">
                    <a:lumMod val="50000"/>
                    <a:lumOff val="50000"/>
                  </a:schemeClr>
                </a:solidFill>
                <a:latin typeface="Tahoma" pitchFamily="34" charset="0"/>
                <a:ea typeface="Tahoma" pitchFamily="34" charset="0"/>
                <a:cs typeface="Tahoma" pitchFamily="34" charset="0"/>
              </a:rPr>
              <a:t>Paribas</a:t>
            </a:r>
            <a:r>
              <a:rPr lang="sk-SK" sz="1700" dirty="0">
                <a:solidFill>
                  <a:schemeClr val="tx1">
                    <a:lumMod val="50000"/>
                    <a:lumOff val="50000"/>
                  </a:schemeClr>
                </a:solidFill>
                <a:latin typeface="Tahoma" pitchFamily="34" charset="0"/>
                <a:ea typeface="Tahoma" pitchFamily="34" charset="0"/>
                <a:cs typeface="Tahoma" pitchFamily="34" charset="0"/>
              </a:rPr>
              <a:t> </a:t>
            </a:r>
            <a:r>
              <a:rPr lang="sk-SK" sz="1700" dirty="0" err="1">
                <a:solidFill>
                  <a:schemeClr val="tx1">
                    <a:lumMod val="50000"/>
                    <a:lumOff val="50000"/>
                  </a:schemeClr>
                </a:solidFill>
                <a:latin typeface="Tahoma" pitchFamily="34" charset="0"/>
                <a:ea typeface="Tahoma" pitchFamily="34" charset="0"/>
                <a:cs typeface="Tahoma" pitchFamily="34" charset="0"/>
              </a:rPr>
              <a:t>Cardif</a:t>
            </a:r>
            <a:r>
              <a:rPr lang="sk-SK" sz="1700" dirty="0">
                <a:solidFill>
                  <a:schemeClr val="tx1">
                    <a:lumMod val="50000"/>
                    <a:lumOff val="50000"/>
                  </a:schemeClr>
                </a:solidFill>
                <a:latin typeface="Tahoma" pitchFamily="34" charset="0"/>
                <a:ea typeface="Tahoma" pitchFamily="34" charset="0"/>
                <a:cs typeface="Tahoma" pitchFamily="34" charset="0"/>
              </a:rPr>
              <a:t> Poisťovňa, a.s.</a:t>
            </a:r>
          </a:p>
          <a:p>
            <a:pPr>
              <a:spcBef>
                <a:spcPct val="35000"/>
              </a:spcBef>
              <a:spcAft>
                <a:spcPct val="10000"/>
              </a:spcAft>
              <a:buClr>
                <a:srgbClr val="438D2D"/>
              </a:buClr>
              <a:buSzPct val="90000"/>
              <a:tabLst>
                <a:tab pos="895350" algn="l"/>
              </a:tabLst>
            </a:pPr>
            <a:endParaRPr lang="sk-SK" sz="1700" dirty="0">
              <a:solidFill>
                <a:schemeClr val="tx1">
                  <a:lumMod val="50000"/>
                  <a:lumOff val="50000"/>
                </a:schemeClr>
              </a:solidFill>
              <a:latin typeface="Tahoma" pitchFamily="34" charset="0"/>
              <a:ea typeface="Tahoma" pitchFamily="34" charset="0"/>
              <a:cs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30</a:t>
            </a:fld>
            <a:endParaRPr lang="sk-SK" sz="1250" dirty="0">
              <a:solidFill>
                <a:prstClr val="white"/>
              </a:solidFill>
            </a:endParaRPr>
          </a:p>
        </p:txBody>
      </p:sp>
      <p:sp>
        <p:nvSpPr>
          <p:cNvPr id="5" name="Nadpis 1"/>
          <p:cNvSpPr txBox="1">
            <a:spLocks/>
          </p:cNvSpPr>
          <p:nvPr/>
        </p:nvSpPr>
        <p:spPr>
          <a:xfrm>
            <a:off x="378148" y="180230"/>
            <a:ext cx="7056784" cy="864097"/>
          </a:xfrm>
          <a:prstGeom prst="rect">
            <a:avLst/>
          </a:prstGeom>
        </p:spPr>
        <p:txBody>
          <a:bodyPr anchor="b" anchorCtr="0"/>
          <a:lstStyle>
            <a:lvl1pPr algn="l" defTabSz="1043056" rtl="0" eaLnBrk="1" latinLnBrk="0" hangingPunct="1">
              <a:spcBef>
                <a:spcPct val="0"/>
              </a:spcBef>
              <a:buNone/>
              <a:defRPr sz="2500" b="1" kern="1200">
                <a:solidFill>
                  <a:schemeClr val="bg1"/>
                </a:solidFill>
                <a:latin typeface="Tahoma" pitchFamily="34" charset="0"/>
                <a:ea typeface="+mj-ea"/>
                <a:cs typeface="Tahoma" pitchFamily="34" charset="0"/>
              </a:defRPr>
            </a:lvl1pPr>
          </a:lstStyle>
          <a:p>
            <a:r>
              <a:rPr lang="sk-SK" sz="2800" b="0" smtClean="0">
                <a:solidFill>
                  <a:schemeClr val="tx1">
                    <a:lumMod val="50000"/>
                    <a:lumOff val="50000"/>
                  </a:schemeClr>
                </a:solidFill>
              </a:rPr>
              <a:t/>
            </a:r>
            <a:br>
              <a:rPr lang="sk-SK" sz="2800" b="0" smtClean="0">
                <a:solidFill>
                  <a:schemeClr val="tx1">
                    <a:lumMod val="50000"/>
                    <a:lumOff val="50000"/>
                  </a:schemeClr>
                </a:solidFill>
              </a:rPr>
            </a:br>
            <a:r>
              <a:rPr lang="sk-SK" sz="2800" b="0" smtClean="0">
                <a:solidFill>
                  <a:schemeClr val="tx1">
                    <a:lumMod val="50000"/>
                    <a:lumOff val="50000"/>
                  </a:schemeClr>
                </a:solidFill>
              </a:rPr>
              <a:t/>
            </a:r>
            <a:br>
              <a:rPr lang="sk-SK" sz="2800" b="0" smtClean="0">
                <a:solidFill>
                  <a:schemeClr val="tx1">
                    <a:lumMod val="50000"/>
                    <a:lumOff val="50000"/>
                  </a:schemeClr>
                </a:solidFill>
              </a:rPr>
            </a:br>
            <a:r>
              <a:rPr lang="sk-SK" sz="2800" b="0" smtClean="0">
                <a:solidFill>
                  <a:schemeClr val="tx1">
                    <a:lumMod val="50000"/>
                    <a:lumOff val="50000"/>
                  </a:schemeClr>
                </a:solidFill>
              </a:rPr>
              <a:t/>
            </a:r>
            <a:br>
              <a:rPr lang="sk-SK" sz="2800" b="0" smtClean="0">
                <a:solidFill>
                  <a:schemeClr val="tx1">
                    <a:lumMod val="50000"/>
                    <a:lumOff val="50000"/>
                  </a:schemeClr>
                </a:solidFill>
              </a:rPr>
            </a:br>
            <a:r>
              <a:rPr lang="sk-SK" sz="2800" b="0" smtClean="0">
                <a:solidFill>
                  <a:schemeClr val="tx1">
                    <a:lumMod val="50000"/>
                    <a:lumOff val="50000"/>
                  </a:schemeClr>
                </a:solidFill>
              </a:rPr>
              <a:t/>
            </a:r>
            <a:br>
              <a:rPr lang="sk-SK" sz="2800" b="0" smtClean="0">
                <a:solidFill>
                  <a:schemeClr val="tx1">
                    <a:lumMod val="50000"/>
                    <a:lumOff val="50000"/>
                  </a:schemeClr>
                </a:solidFill>
              </a:rPr>
            </a:br>
            <a:r>
              <a:rPr lang="sk-SK" sz="2400" smtClean="0"/>
              <a:t>Poistenie schopnosti splácať úver                  - základné parametre poistenia</a:t>
            </a:r>
            <a:endParaRPr lang="sk-SK" sz="2400" b="0" dirty="0">
              <a:solidFill>
                <a:schemeClr val="tx1">
                  <a:lumMod val="50000"/>
                  <a:lumOff val="50000"/>
                </a:schemeClr>
              </a:solidFill>
            </a:endParaRPr>
          </a:p>
        </p:txBody>
      </p:sp>
    </p:spTree>
    <p:extLst>
      <p:ext uri="{BB962C8B-B14F-4D97-AF65-F5344CB8AC3E}">
        <p14:creationId xmlns:p14="http://schemas.microsoft.com/office/powerpoint/2010/main" val="6243181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8148" y="180230"/>
            <a:ext cx="7056784" cy="864097"/>
          </a:xfrm>
        </p:spPr>
        <p:txBody>
          <a:bodyPr/>
          <a:lstStyle/>
          <a:p>
            <a:r>
              <a:rPr lang="sk-SK" sz="2800" b="0" dirty="0" smtClean="0">
                <a:solidFill>
                  <a:schemeClr val="tx1">
                    <a:lumMod val="50000"/>
                    <a:lumOff val="50000"/>
                  </a:schemeClr>
                </a:solidFill>
              </a:rPr>
              <a:t/>
            </a:r>
            <a:br>
              <a:rPr lang="sk-SK" sz="2800" b="0" dirty="0" smtClean="0">
                <a:solidFill>
                  <a:schemeClr val="tx1">
                    <a:lumMod val="50000"/>
                    <a:lumOff val="50000"/>
                  </a:schemeClr>
                </a:solidFill>
              </a:rPr>
            </a:br>
            <a:r>
              <a:rPr lang="sk-SK" sz="2800" b="0" dirty="0">
                <a:solidFill>
                  <a:schemeClr val="tx1">
                    <a:lumMod val="50000"/>
                    <a:lumOff val="50000"/>
                  </a:schemeClr>
                </a:solidFill>
              </a:rPr>
              <a:t/>
            </a:r>
            <a:br>
              <a:rPr lang="sk-SK" sz="2800" b="0" dirty="0">
                <a:solidFill>
                  <a:schemeClr val="tx1">
                    <a:lumMod val="50000"/>
                    <a:lumOff val="50000"/>
                  </a:schemeClr>
                </a:solidFill>
              </a:rPr>
            </a:br>
            <a:r>
              <a:rPr lang="sk-SK" sz="2800" b="0" dirty="0" smtClean="0">
                <a:solidFill>
                  <a:schemeClr val="tx1">
                    <a:lumMod val="50000"/>
                    <a:lumOff val="50000"/>
                  </a:schemeClr>
                </a:solidFill>
              </a:rPr>
              <a:t/>
            </a:r>
            <a:br>
              <a:rPr lang="sk-SK" sz="2800" b="0" dirty="0" smtClean="0">
                <a:solidFill>
                  <a:schemeClr val="tx1">
                    <a:lumMod val="50000"/>
                    <a:lumOff val="50000"/>
                  </a:schemeClr>
                </a:solidFill>
              </a:rPr>
            </a:br>
            <a:r>
              <a:rPr lang="sk-SK" sz="2800" b="0" dirty="0">
                <a:solidFill>
                  <a:schemeClr val="tx1">
                    <a:lumMod val="50000"/>
                    <a:lumOff val="50000"/>
                  </a:schemeClr>
                </a:solidFill>
              </a:rPr>
              <a:t/>
            </a:r>
            <a:br>
              <a:rPr lang="sk-SK" sz="2800" b="0" dirty="0">
                <a:solidFill>
                  <a:schemeClr val="tx1">
                    <a:lumMod val="50000"/>
                    <a:lumOff val="50000"/>
                  </a:schemeClr>
                </a:solidFill>
              </a:rPr>
            </a:br>
            <a:r>
              <a:rPr lang="sk-SK" sz="2400" dirty="0" smtClean="0">
                <a:solidFill>
                  <a:schemeClr val="tx1">
                    <a:lumMod val="50000"/>
                    <a:lumOff val="50000"/>
                  </a:schemeClr>
                </a:solidFill>
                <a:ea typeface="Tahoma" pitchFamily="34" charset="0"/>
              </a:rPr>
              <a:t>Potvrdenie </a:t>
            </a:r>
            <a:r>
              <a:rPr lang="sk-SK" sz="2400" dirty="0">
                <a:solidFill>
                  <a:schemeClr val="tx1">
                    <a:lumMod val="50000"/>
                    <a:lumOff val="50000"/>
                  </a:schemeClr>
                </a:solidFill>
                <a:ea typeface="Tahoma" pitchFamily="34" charset="0"/>
              </a:rPr>
              <a:t>o vinkulácii poistného plnenia</a:t>
            </a:r>
            <a:endParaRPr lang="sk-SK" sz="2400" b="0" dirty="0">
              <a:solidFill>
                <a:schemeClr val="tx1">
                  <a:lumMod val="50000"/>
                  <a:lumOff val="50000"/>
                </a:schemeClr>
              </a:solidFill>
            </a:endParaRPr>
          </a:p>
        </p:txBody>
      </p:sp>
      <p:sp>
        <p:nvSpPr>
          <p:cNvPr id="9" name="Obdĺžnik 8"/>
          <p:cNvSpPr/>
          <p:nvPr/>
        </p:nvSpPr>
        <p:spPr>
          <a:xfrm>
            <a:off x="594172" y="1188343"/>
            <a:ext cx="9793087" cy="5847755"/>
          </a:xfrm>
          <a:prstGeom prst="rect">
            <a:avLst/>
          </a:prstGeom>
        </p:spPr>
        <p:txBody>
          <a:bodyPr wrap="square">
            <a:spAutoFit/>
          </a:bodyPr>
          <a:lstStyle/>
          <a:p>
            <a:pPr marL="342900" lvl="0"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Akceptácia Potvrdenia o vinkulácii poistného </a:t>
            </a:r>
            <a:r>
              <a:rPr lang="sk-SK" sz="1700" dirty="0" smtClean="0">
                <a:solidFill>
                  <a:schemeClr val="tx1">
                    <a:lumMod val="50000"/>
                    <a:lumOff val="50000"/>
                  </a:schemeClr>
                </a:solidFill>
                <a:latin typeface="Tahoma" pitchFamily="34" charset="0"/>
                <a:ea typeface="Tahoma" pitchFamily="34" charset="0"/>
                <a:cs typeface="Tahoma" pitchFamily="34" charset="0"/>
              </a:rPr>
              <a:t>plnenia</a:t>
            </a:r>
          </a:p>
          <a:p>
            <a:r>
              <a:rPr lang="sk-SK" sz="1700" dirty="0" smtClean="0">
                <a:solidFill>
                  <a:schemeClr val="tx1">
                    <a:lumMod val="50000"/>
                    <a:lumOff val="50000"/>
                  </a:schemeClr>
                </a:solidFill>
                <a:latin typeface="Tahoma" pitchFamily="34" charset="0"/>
                <a:ea typeface="Tahoma" pitchFamily="34" charset="0"/>
                <a:cs typeface="Tahoma" pitchFamily="34" charset="0"/>
              </a:rPr>
              <a:t>Banka </a:t>
            </a:r>
            <a:r>
              <a:rPr lang="sk-SK" sz="1700" dirty="0">
                <a:solidFill>
                  <a:schemeClr val="tx1">
                    <a:lumMod val="50000"/>
                    <a:lumOff val="50000"/>
                  </a:schemeClr>
                </a:solidFill>
                <a:latin typeface="Tahoma" pitchFamily="34" charset="0"/>
                <a:ea typeface="Tahoma" pitchFamily="34" charset="0"/>
                <a:cs typeface="Tahoma" pitchFamily="34" charset="0"/>
              </a:rPr>
              <a:t>pri procese poskytovania Hypotéky akceptuje situáciu, ak poistenie nehnuteľnosti slúžiacej </a:t>
            </a: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r>
              <a:rPr lang="sk-SK" sz="1700" dirty="0">
                <a:solidFill>
                  <a:schemeClr val="tx1">
                    <a:lumMod val="50000"/>
                    <a:lumOff val="50000"/>
                  </a:schemeClr>
                </a:solidFill>
                <a:latin typeface="Tahoma" pitchFamily="34" charset="0"/>
                <a:ea typeface="Tahoma" pitchFamily="34" charset="0"/>
                <a:cs typeface="Tahoma" pitchFamily="34" charset="0"/>
              </a:rPr>
              <a:t>na zabezpečenie Hypotéky uzatvorí s klientom nielen konkrétna poisťovňa, ale aj externý partner. 	</a:t>
            </a:r>
          </a:p>
          <a:p>
            <a:r>
              <a:rPr lang="sk-SK" sz="1700" dirty="0">
                <a:solidFill>
                  <a:schemeClr val="tx1">
                    <a:lumMod val="50000"/>
                    <a:lumOff val="50000"/>
                  </a:schemeClr>
                </a:solidFill>
                <a:latin typeface="Tahoma" pitchFamily="34" charset="0"/>
                <a:ea typeface="Tahoma" pitchFamily="34" charset="0"/>
                <a:cs typeface="Tahoma" pitchFamily="34" charset="0"/>
              </a:rPr>
              <a:t>     </a:t>
            </a: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r>
              <a:rPr lang="sk-SK" sz="1700" dirty="0" smtClean="0">
                <a:solidFill>
                  <a:schemeClr val="tx1">
                    <a:lumMod val="50000"/>
                    <a:lumOff val="50000"/>
                  </a:schemeClr>
                </a:solidFill>
                <a:latin typeface="Tahoma" pitchFamily="34" charset="0"/>
                <a:ea typeface="Tahoma" pitchFamily="34" charset="0"/>
                <a:cs typeface="Tahoma" pitchFamily="34" charset="0"/>
              </a:rPr>
              <a:t>      Tlačivo </a:t>
            </a:r>
            <a:r>
              <a:rPr lang="sk-SK" sz="1700" dirty="0">
                <a:solidFill>
                  <a:schemeClr val="tx1">
                    <a:lumMod val="50000"/>
                    <a:lumOff val="50000"/>
                  </a:schemeClr>
                </a:solidFill>
                <a:latin typeface="Tahoma" pitchFamily="34" charset="0"/>
                <a:ea typeface="Tahoma" pitchFamily="34" charset="0"/>
                <a:cs typeface="Tahoma" pitchFamily="34" charset="0"/>
              </a:rPr>
              <a:t>Potvrdenia o vinkulácii poistného plnenia z poistenia nehnuteľnosti budeme </a:t>
            </a: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r>
              <a:rPr lang="sk-SK" sz="1700" dirty="0" smtClean="0">
                <a:solidFill>
                  <a:schemeClr val="tx1">
                    <a:lumMod val="50000"/>
                    <a:lumOff val="50000"/>
                  </a:schemeClr>
                </a:solidFill>
                <a:latin typeface="Tahoma" pitchFamily="34" charset="0"/>
                <a:ea typeface="Tahoma" pitchFamily="34" charset="0"/>
                <a:cs typeface="Tahoma" pitchFamily="34" charset="0"/>
              </a:rPr>
              <a:t>      akceptovať </a:t>
            </a:r>
            <a:r>
              <a:rPr lang="sk-SK" sz="1700" dirty="0">
                <a:solidFill>
                  <a:schemeClr val="tx1">
                    <a:lumMod val="50000"/>
                    <a:lumOff val="50000"/>
                  </a:schemeClr>
                </a:solidFill>
                <a:latin typeface="Tahoma" pitchFamily="34" charset="0"/>
                <a:ea typeface="Tahoma" pitchFamily="34" charset="0"/>
                <a:cs typeface="Tahoma" pitchFamily="34" charset="0"/>
              </a:rPr>
              <a:t>iba v prípade:</a:t>
            </a:r>
          </a:p>
          <a:p>
            <a:pPr lvl="0"/>
            <a:endParaRPr lang="sk-SK" sz="800" dirty="0" smtClean="0">
              <a:solidFill>
                <a:schemeClr val="tx1">
                  <a:lumMod val="50000"/>
                  <a:lumOff val="50000"/>
                </a:schemeClr>
              </a:solidFill>
              <a:latin typeface="Tahoma" pitchFamily="34" charset="0"/>
              <a:ea typeface="Tahoma" pitchFamily="34" charset="0"/>
              <a:cs typeface="Tahoma" pitchFamily="34" charset="0"/>
            </a:endParaRPr>
          </a:p>
          <a:p>
            <a:pPr marL="285750" lvl="0" indent="-285750">
              <a:buFont typeface="Wingdings" panose="05000000000000000000" pitchFamily="2" charset="2"/>
              <a:buChar char="§"/>
            </a:pPr>
            <a:r>
              <a:rPr lang="sk-SK" sz="1700" dirty="0" smtClean="0">
                <a:solidFill>
                  <a:schemeClr val="tx1">
                    <a:lumMod val="50000"/>
                    <a:lumOff val="50000"/>
                  </a:schemeClr>
                </a:solidFill>
                <a:latin typeface="Tahoma" pitchFamily="34" charset="0"/>
                <a:ea typeface="Tahoma" pitchFamily="34" charset="0"/>
                <a:cs typeface="Tahoma" pitchFamily="34" charset="0"/>
              </a:rPr>
              <a:t>Ak </a:t>
            </a:r>
            <a:r>
              <a:rPr lang="sk-SK" sz="1700" dirty="0">
                <a:solidFill>
                  <a:schemeClr val="tx1">
                    <a:lumMod val="50000"/>
                    <a:lumOff val="50000"/>
                  </a:schemeClr>
                </a:solidFill>
                <a:latin typeface="Tahoma" pitchFamily="34" charset="0"/>
                <a:ea typeface="Tahoma" pitchFamily="34" charset="0"/>
                <a:cs typeface="Tahoma" pitchFamily="34" charset="0"/>
              </a:rPr>
              <a:t>sa bude na tlačive nachádzať pečiatka danej poisťovne v ktorej je poistenie zriadené</a:t>
            </a:r>
          </a:p>
          <a:p>
            <a:pPr marL="285750" lvl="0" indent="-285750">
              <a:buFont typeface="Wingdings" panose="05000000000000000000" pitchFamily="2" charset="2"/>
              <a:buChar char="§"/>
            </a:pPr>
            <a:r>
              <a:rPr lang="sk-SK" sz="1700" dirty="0">
                <a:solidFill>
                  <a:schemeClr val="tx1">
                    <a:lumMod val="50000"/>
                    <a:lumOff val="50000"/>
                  </a:schemeClr>
                </a:solidFill>
                <a:latin typeface="Tahoma" pitchFamily="34" charset="0"/>
                <a:ea typeface="Tahoma" pitchFamily="34" charset="0"/>
                <a:cs typeface="Tahoma" pitchFamily="34" charset="0"/>
              </a:rPr>
              <a:t>Ak sa na tlačive nebude nachádzať pečiatka danej poisťovne, tak osoba potvrdzujúca vinkuláciu, musí spolu s vinkuláciou k čerpaniu odovzdať splnomocnenie od poisťovne na možnosť uzatvárať vinkuláciu za danú poisťovňu.</a:t>
            </a:r>
          </a:p>
          <a:p>
            <a:pPr marL="285750" indent="-285750">
              <a:buFont typeface="Wingdings" panose="05000000000000000000" pitchFamily="2" charset="2"/>
              <a:buChar char="§"/>
            </a:pPr>
            <a:r>
              <a:rPr lang="sk-SK" sz="1700" dirty="0" smtClean="0">
                <a:solidFill>
                  <a:schemeClr val="tx1">
                    <a:lumMod val="50000"/>
                    <a:lumOff val="50000"/>
                  </a:schemeClr>
                </a:solidFill>
                <a:latin typeface="Tahoma" pitchFamily="34" charset="0"/>
                <a:ea typeface="Tahoma" pitchFamily="34" charset="0"/>
                <a:cs typeface="Tahoma" pitchFamily="34" charset="0"/>
              </a:rPr>
              <a:t>Ak </a:t>
            </a:r>
            <a:r>
              <a:rPr lang="sk-SK" sz="1700" dirty="0">
                <a:solidFill>
                  <a:schemeClr val="tx1">
                    <a:lumMod val="50000"/>
                    <a:lumOff val="50000"/>
                  </a:schemeClr>
                </a:solidFill>
                <a:latin typeface="Tahoma" pitchFamily="34" charset="0"/>
                <a:ea typeface="Tahoma" pitchFamily="34" charset="0"/>
                <a:cs typeface="Tahoma" pitchFamily="34" charset="0"/>
              </a:rPr>
              <a:t>je touto osobou osoba, ktorá je oprávnená do Prima banky Slovensko, a.s. sprostredkovať hypotéky, postačuje splnomocnenie medzi zmluvným externým partnerom a touto osobou</a:t>
            </a:r>
            <a:r>
              <a:rPr lang="sk-SK" sz="1700" dirty="0" smtClean="0">
                <a:solidFill>
                  <a:schemeClr val="tx1">
                    <a:lumMod val="50000"/>
                    <a:lumOff val="50000"/>
                  </a:schemeClr>
                </a:solidFill>
                <a:latin typeface="Tahoma" pitchFamily="34" charset="0"/>
                <a:ea typeface="Tahoma" pitchFamily="34" charset="0"/>
                <a:cs typeface="Tahoma" pitchFamily="34" charset="0"/>
              </a:rPr>
              <a:t>.</a:t>
            </a:r>
          </a:p>
          <a:p>
            <a:r>
              <a:rPr lang="sk-SK" sz="1600" dirty="0">
                <a:solidFill>
                  <a:schemeClr val="tx1">
                    <a:lumMod val="50000"/>
                    <a:lumOff val="50000"/>
                  </a:schemeClr>
                </a:solidFill>
                <a:latin typeface="Tahoma" pitchFamily="34" charset="0"/>
                <a:ea typeface="Tahoma" pitchFamily="34" charset="0"/>
                <a:cs typeface="Tahoma" pitchFamily="34" charset="0"/>
              </a:rPr>
              <a:t>Zoznam, ktoré údaje musí obsahovať poistná zmluva:</a:t>
            </a:r>
          </a:p>
          <a:p>
            <a:r>
              <a:rPr lang="sk-SK" sz="1600" dirty="0">
                <a:solidFill>
                  <a:schemeClr val="tx1">
                    <a:lumMod val="50000"/>
                    <a:lumOff val="50000"/>
                  </a:schemeClr>
                </a:solidFill>
                <a:latin typeface="Tahoma" pitchFamily="34" charset="0"/>
                <a:ea typeface="Tahoma" pitchFamily="34" charset="0"/>
                <a:cs typeface="Tahoma" pitchFamily="34" charset="0"/>
              </a:rPr>
              <a:t>Byt: 			číslo bytu, adresa ulice, popisné číslo, PSČ, mesto</a:t>
            </a:r>
          </a:p>
          <a:p>
            <a:r>
              <a:rPr lang="sk-SK" sz="1600" dirty="0">
                <a:solidFill>
                  <a:schemeClr val="tx1">
                    <a:lumMod val="50000"/>
                    <a:lumOff val="50000"/>
                  </a:schemeClr>
                </a:solidFill>
                <a:latin typeface="Tahoma" pitchFamily="34" charset="0"/>
                <a:ea typeface="Tahoma" pitchFamily="34" charset="0"/>
                <a:cs typeface="Tahoma" pitchFamily="34" charset="0"/>
              </a:rPr>
              <a:t>Rodinný dom:		adresa ulice, popisné číslo, PSČ, mesto</a:t>
            </a:r>
          </a:p>
          <a:p>
            <a:r>
              <a:rPr lang="sk-SK" sz="1600" dirty="0">
                <a:solidFill>
                  <a:schemeClr val="tx1">
                    <a:lumMod val="50000"/>
                    <a:lumOff val="50000"/>
                  </a:schemeClr>
                </a:solidFill>
                <a:latin typeface="Tahoma" pitchFamily="34" charset="0"/>
                <a:ea typeface="Tahoma" pitchFamily="34" charset="0"/>
                <a:cs typeface="Tahoma" pitchFamily="34" charset="0"/>
              </a:rPr>
              <a:t>Rozostavaný rodinný dom: 	číslo LV, katastrálne územie, obec, okres</a:t>
            </a:r>
            <a:endParaRPr lang="sk-SK"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endParaRPr lang="sk-SK" sz="800" dirty="0" smtClean="0">
              <a:solidFill>
                <a:schemeClr val="tx1">
                  <a:lumMod val="50000"/>
                  <a:lumOff val="50000"/>
                </a:schemeClr>
              </a:solidFill>
              <a:latin typeface="Tahoma" pitchFamily="34" charset="0"/>
              <a:ea typeface="Tahoma" pitchFamily="34" charset="0"/>
              <a:cs typeface="Tahoma" pitchFamily="34" charset="0"/>
            </a:endParaRPr>
          </a:p>
          <a:p>
            <a:r>
              <a:rPr lang="sk-SK" sz="1700" dirty="0">
                <a:latin typeface="Tahoma" panose="020B0604030504040204" pitchFamily="34" charset="0"/>
                <a:ea typeface="Tahoma" panose="020B0604030504040204" pitchFamily="34" charset="0"/>
                <a:cs typeface="Tahoma" panose="020B0604030504040204" pitchFamily="34" charset="0"/>
              </a:rPr>
              <a:t>Ak s klientom uzatvárate aj poistenie nehnuteľnosti a potvrdzujete vinkulačné tlačivá, upozorňujeme, že musia sedieť údaje v poistnej zmluve s údajmi na vinkulačnom </a:t>
            </a:r>
            <a:r>
              <a:rPr lang="sk-SK" sz="1700" dirty="0" smtClean="0">
                <a:latin typeface="Tahoma" panose="020B0604030504040204" pitchFamily="34" charset="0"/>
                <a:ea typeface="Tahoma" panose="020B0604030504040204" pitchFamily="34" charset="0"/>
                <a:cs typeface="Tahoma" panose="020B0604030504040204" pitchFamily="34" charset="0"/>
              </a:rPr>
              <a:t>tlačive.</a:t>
            </a:r>
          </a:p>
          <a:p>
            <a:r>
              <a:rPr lang="sk-SK" sz="1700" i="1" dirty="0" smtClean="0">
                <a:latin typeface="Tahoma" panose="020B0604030504040204" pitchFamily="34" charset="0"/>
                <a:ea typeface="Tahoma" panose="020B0604030504040204" pitchFamily="34" charset="0"/>
                <a:cs typeface="Tahoma" panose="020B0604030504040204" pitchFamily="34" charset="0"/>
              </a:rPr>
              <a:t>Často </a:t>
            </a:r>
            <a:r>
              <a:rPr lang="sk-SK" sz="1700" i="1" dirty="0">
                <a:latin typeface="Tahoma" panose="020B0604030504040204" pitchFamily="34" charset="0"/>
                <a:ea typeface="Tahoma" panose="020B0604030504040204" pitchFamily="34" charset="0"/>
                <a:cs typeface="Tahoma" panose="020B0604030504040204" pitchFamily="34" charset="0"/>
              </a:rPr>
              <a:t>sa totiž stáva, že klienti alebo vy ich prinesiete až ku čerpaniu a pri zistení nezrovnalosti trvá oprava </a:t>
            </a:r>
            <a:r>
              <a:rPr lang="sk-SK" sz="1700" i="1" dirty="0" smtClean="0">
                <a:latin typeface="Tahoma" panose="020B0604030504040204" pitchFamily="34" charset="0"/>
                <a:ea typeface="Tahoma" panose="020B0604030504040204" pitchFamily="34" charset="0"/>
                <a:cs typeface="Tahoma" panose="020B0604030504040204" pitchFamily="34" charset="0"/>
              </a:rPr>
              <a:t>dlhšie, </a:t>
            </a:r>
            <a:r>
              <a:rPr lang="sk-SK" sz="1700" i="1" dirty="0">
                <a:latin typeface="Tahoma" panose="020B0604030504040204" pitchFamily="34" charset="0"/>
                <a:ea typeface="Tahoma" panose="020B0604030504040204" pitchFamily="34" charset="0"/>
                <a:cs typeface="Tahoma" panose="020B0604030504040204" pitchFamily="34" charset="0"/>
              </a:rPr>
              <a:t>než nám ostáva čas na čerpanie úveru. Kvôli dátumom na vyčísleniach potom nestíhame úver </a:t>
            </a:r>
            <a:r>
              <a:rPr lang="sk-SK" sz="1700" i="1" dirty="0" smtClean="0">
                <a:latin typeface="Tahoma" panose="020B0604030504040204" pitchFamily="34" charset="0"/>
                <a:ea typeface="Tahoma" panose="020B0604030504040204" pitchFamily="34" charset="0"/>
                <a:cs typeface="Tahoma" panose="020B0604030504040204" pitchFamily="34" charset="0"/>
              </a:rPr>
              <a:t>načerpať </a:t>
            </a:r>
            <a:r>
              <a:rPr lang="sk-SK" sz="1700" i="1" dirty="0">
                <a:latin typeface="Tahoma" panose="020B0604030504040204" pitchFamily="34" charset="0"/>
                <a:ea typeface="Tahoma" panose="020B0604030504040204" pitchFamily="34" charset="0"/>
                <a:cs typeface="Tahoma" panose="020B0604030504040204" pitchFamily="34" charset="0"/>
              </a:rPr>
              <a:t> a klient musí  žiadať o nové vyčíslenie.</a:t>
            </a:r>
            <a:r>
              <a:rPr lang="sk-SK" sz="1700" i="1" dirty="0">
                <a:solidFill>
                  <a:srgbClr val="7030A0"/>
                </a:solidFill>
                <a:latin typeface="Tahoma" panose="020B0604030504040204" pitchFamily="34" charset="0"/>
                <a:ea typeface="Tahoma" panose="020B0604030504040204" pitchFamily="34" charset="0"/>
                <a:cs typeface="Tahoma" panose="020B0604030504040204" pitchFamily="34" charset="0"/>
              </a:rPr>
              <a:t>  </a:t>
            </a:r>
            <a:endParaRPr lang="sk-SK" sz="1700" i="1" dirty="0" smtClean="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31</a:t>
            </a:fld>
            <a:endParaRPr lang="sk-SK" sz="1250" dirty="0">
              <a:solidFill>
                <a:prstClr val="white"/>
              </a:solidFill>
            </a:endParaRPr>
          </a:p>
        </p:txBody>
      </p:sp>
    </p:spTree>
    <p:extLst>
      <p:ext uri="{BB962C8B-B14F-4D97-AF65-F5344CB8AC3E}">
        <p14:creationId xmlns:p14="http://schemas.microsoft.com/office/powerpoint/2010/main" val="21441868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8640960" cy="669105"/>
          </a:xfrm>
        </p:spPr>
        <p:txBody>
          <a:bodyPr/>
          <a:lstStyle/>
          <a:p>
            <a:r>
              <a:rPr lang="sk-SK" sz="2400" dirty="0" smtClean="0"/>
              <a:t>Odovzdanie dokumentácie k úveru</a:t>
            </a:r>
            <a:endParaRPr lang="sk-SK" sz="2400" dirty="0"/>
          </a:p>
        </p:txBody>
      </p:sp>
      <p:sp>
        <p:nvSpPr>
          <p:cNvPr id="10" name="Obdĺžnik 9"/>
          <p:cNvSpPr/>
          <p:nvPr/>
        </p:nvSpPr>
        <p:spPr>
          <a:xfrm>
            <a:off x="459112" y="1188343"/>
            <a:ext cx="9649072" cy="5632311"/>
          </a:xfrm>
          <a:prstGeom prst="rect">
            <a:avLst/>
          </a:prstGeom>
        </p:spPr>
        <p:txBody>
          <a:bodyPr wrap="square">
            <a:spAutoFit/>
          </a:bodyPr>
          <a:lstStyle/>
          <a:p>
            <a:pPr marL="342900"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Odovzdanie </a:t>
            </a:r>
            <a:r>
              <a:rPr lang="sk-SK" sz="1700" dirty="0">
                <a:solidFill>
                  <a:schemeClr val="tx1">
                    <a:lumMod val="50000"/>
                    <a:lumOff val="50000"/>
                  </a:schemeClr>
                </a:solidFill>
                <a:latin typeface="Tahoma" pitchFamily="34" charset="0"/>
                <a:ea typeface="Tahoma" pitchFamily="34" charset="0"/>
                <a:cs typeface="Tahoma" pitchFamily="34" charset="0"/>
              </a:rPr>
              <a:t>„Potvrdenia o odovzdaní </a:t>
            </a:r>
            <a:r>
              <a:rPr lang="sk-SK" sz="1700" dirty="0" smtClean="0">
                <a:solidFill>
                  <a:schemeClr val="tx1">
                    <a:lumMod val="50000"/>
                    <a:lumOff val="50000"/>
                  </a:schemeClr>
                </a:solidFill>
                <a:latin typeface="Tahoma" pitchFamily="34" charset="0"/>
                <a:ea typeface="Tahoma" pitchFamily="34" charset="0"/>
                <a:cs typeface="Tahoma" pitchFamily="34" charset="0"/>
              </a:rPr>
              <a:t>/prevzatí </a:t>
            </a:r>
            <a:r>
              <a:rPr lang="sk-SK" sz="1700" dirty="0">
                <a:solidFill>
                  <a:schemeClr val="tx1">
                    <a:lumMod val="50000"/>
                    <a:lumOff val="50000"/>
                  </a:schemeClr>
                </a:solidFill>
                <a:latin typeface="Tahoma" pitchFamily="34" charset="0"/>
                <a:ea typeface="Tahoma" pitchFamily="34" charset="0"/>
                <a:cs typeface="Tahoma" pitchFamily="34" charset="0"/>
              </a:rPr>
              <a:t>úverovej dokumentácie a kontaktu na klienta</a:t>
            </a:r>
            <a:r>
              <a:rPr lang="sk-SK" sz="1700" dirty="0" smtClean="0">
                <a:solidFill>
                  <a:schemeClr val="tx1">
                    <a:lumMod val="50000"/>
                    <a:lumOff val="50000"/>
                  </a:schemeClr>
                </a:solidFill>
                <a:latin typeface="Tahoma" pitchFamily="34" charset="0"/>
                <a:ea typeface="Tahoma" pitchFamily="34" charset="0"/>
                <a:cs typeface="Tahoma" pitchFamily="34" charset="0"/>
              </a:rPr>
              <a:t>“:</a:t>
            </a:r>
          </a:p>
          <a:p>
            <a:pPr marL="342900" indent="-342900" algn="just">
              <a:spcAft>
                <a:spcPts val="600"/>
              </a:spcAft>
              <a:buClr>
                <a:srgbClr val="8DC02F"/>
              </a:buClr>
              <a:buSzPct val="100000"/>
              <a:buFont typeface="Wingdings" pitchFamily="2" charset="2"/>
              <a:buChar char="q"/>
            </a:pP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864428" lvl="1" indent="-342900" algn="just">
              <a:spcAft>
                <a:spcPts val="600"/>
              </a:spcAft>
              <a:buClr>
                <a:srgbClr val="8DC02F"/>
              </a:buClr>
              <a:buSzPct val="100000"/>
              <a:buFont typeface="Wingdings" pitchFamily="2" charset="2"/>
              <a:buChar char="q"/>
            </a:pPr>
            <a:r>
              <a:rPr lang="sk-SK" sz="1700" b="1" dirty="0">
                <a:solidFill>
                  <a:schemeClr val="tx1">
                    <a:lumMod val="50000"/>
                    <a:lumOff val="50000"/>
                  </a:schemeClr>
                </a:solidFill>
                <a:latin typeface="Tahoma" pitchFamily="34" charset="0"/>
                <a:ea typeface="Tahoma" pitchFamily="34" charset="0"/>
                <a:cs typeface="Tahoma" pitchFamily="34" charset="0"/>
              </a:rPr>
              <a:t>musí osobne PFA priniesť na </a:t>
            </a:r>
            <a:r>
              <a:rPr lang="sk-SK" sz="1700" b="1" dirty="0" smtClean="0">
                <a:solidFill>
                  <a:schemeClr val="tx1">
                    <a:lumMod val="50000"/>
                    <a:lumOff val="50000"/>
                  </a:schemeClr>
                </a:solidFill>
                <a:latin typeface="Tahoma" pitchFamily="34" charset="0"/>
                <a:ea typeface="Tahoma" pitchFamily="34" charset="0"/>
                <a:cs typeface="Tahoma" pitchFamily="34" charset="0"/>
              </a:rPr>
              <a:t>pobočku</a:t>
            </a:r>
          </a:p>
          <a:p>
            <a:pPr marL="864428" lvl="1" indent="-342900" algn="just">
              <a:spcAft>
                <a:spcPts val="600"/>
              </a:spcAft>
              <a:buClr>
                <a:srgbClr val="8DC02F"/>
              </a:buClr>
              <a:buSzPct val="100000"/>
              <a:buFont typeface="Wingdings" pitchFamily="2" charset="2"/>
              <a:buChar char="q"/>
            </a:pPr>
            <a:r>
              <a:rPr lang="sk-SK" sz="1700" b="1" dirty="0" smtClean="0">
                <a:solidFill>
                  <a:schemeClr val="tx1">
                    <a:lumMod val="50000"/>
                    <a:lumOff val="50000"/>
                  </a:schemeClr>
                </a:solidFill>
                <a:latin typeface="Tahoma" pitchFamily="34" charset="0"/>
                <a:ea typeface="Tahoma" pitchFamily="34" charset="0"/>
                <a:cs typeface="Tahoma" pitchFamily="34" charset="0"/>
              </a:rPr>
              <a:t>zložky úverov musia byť odovzdané kompletné </a:t>
            </a:r>
          </a:p>
          <a:p>
            <a:pPr marL="807278" lvl="1" indent="-285750" algn="just">
              <a:spcAft>
                <a:spcPts val="600"/>
              </a:spcAft>
              <a:buClr>
                <a:srgbClr val="8DC02F"/>
              </a:buClr>
              <a:buSzPct val="100000"/>
              <a:buFont typeface="Wingdings" panose="05000000000000000000"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 zložky </a:t>
            </a:r>
            <a:r>
              <a:rPr lang="sk-SK" sz="1700" dirty="0">
                <a:solidFill>
                  <a:schemeClr val="tx1">
                    <a:lumMod val="50000"/>
                    <a:lumOff val="50000"/>
                  </a:schemeClr>
                </a:solidFill>
                <a:latin typeface="Tahoma" pitchFamily="34" charset="0"/>
                <a:ea typeface="Tahoma" pitchFamily="34" charset="0"/>
                <a:cs typeface="Tahoma" pitchFamily="34" charset="0"/>
              </a:rPr>
              <a:t>úverov sa môžu odovzdávať len na pobočkách totožných : </a:t>
            </a:r>
          </a:p>
          <a:p>
            <a:pPr lvl="0" algn="just">
              <a:spcAft>
                <a:spcPts val="600"/>
              </a:spcAft>
              <a:buClr>
                <a:srgbClr val="8DC02F"/>
              </a:buClr>
              <a:buSzPct val="100000"/>
            </a:pPr>
            <a:r>
              <a:rPr lang="sk-SK" sz="1700" dirty="0" smtClean="0">
                <a:solidFill>
                  <a:schemeClr val="tx1">
                    <a:lumMod val="50000"/>
                    <a:lumOff val="50000"/>
                  </a:schemeClr>
                </a:solidFill>
                <a:latin typeface="Tahoma" pitchFamily="34" charset="0"/>
                <a:ea typeface="Tahoma" pitchFamily="34" charset="0"/>
                <a:cs typeface="Tahoma" pitchFamily="34" charset="0"/>
              </a:rPr>
              <a:t>	</a:t>
            </a:r>
            <a:r>
              <a:rPr lang="sk-SK" sz="1600" dirty="0" smtClean="0">
                <a:solidFill>
                  <a:schemeClr val="tx1">
                    <a:lumMod val="50000"/>
                    <a:lumOff val="50000"/>
                  </a:schemeClr>
                </a:solidFill>
                <a:latin typeface="Tahoma" pitchFamily="34" charset="0"/>
                <a:ea typeface="Tahoma" pitchFamily="34" charset="0"/>
                <a:cs typeface="Tahoma" pitchFamily="34" charset="0"/>
              </a:rPr>
              <a:t>-  s</a:t>
            </a:r>
            <a:r>
              <a:rPr lang="sk-SK" sz="1600" dirty="0">
                <a:solidFill>
                  <a:schemeClr val="tx1">
                    <a:lumMod val="50000"/>
                    <a:lumOff val="50000"/>
                  </a:schemeClr>
                </a:solidFill>
                <a:latin typeface="Tahoma" pitchFamily="34" charset="0"/>
                <a:ea typeface="Tahoma" pitchFamily="34" charset="0"/>
                <a:cs typeface="Tahoma" pitchFamily="34" charset="0"/>
              </a:rPr>
              <a:t> miestom bydliska klienta</a:t>
            </a:r>
          </a:p>
          <a:p>
            <a:pPr lvl="0" algn="just">
              <a:spcAft>
                <a:spcPts val="600"/>
              </a:spcAft>
              <a:buClr>
                <a:srgbClr val="8DC02F"/>
              </a:buClr>
              <a:buSzPct val="100000"/>
            </a:pPr>
            <a:r>
              <a:rPr lang="sk-SK" sz="1600" dirty="0" smtClean="0">
                <a:solidFill>
                  <a:schemeClr val="tx1">
                    <a:lumMod val="50000"/>
                    <a:lumOff val="50000"/>
                  </a:schemeClr>
                </a:solidFill>
                <a:latin typeface="Tahoma" pitchFamily="34" charset="0"/>
                <a:ea typeface="Tahoma" pitchFamily="34" charset="0"/>
                <a:cs typeface="Tahoma" pitchFamily="34" charset="0"/>
              </a:rPr>
              <a:t>	</a:t>
            </a:r>
            <a:r>
              <a:rPr lang="sk-SK" sz="1600" dirty="0">
                <a:solidFill>
                  <a:schemeClr val="tx1">
                    <a:lumMod val="50000"/>
                    <a:lumOff val="50000"/>
                  </a:schemeClr>
                </a:solidFill>
                <a:latin typeface="Tahoma" pitchFamily="34" charset="0"/>
                <a:ea typeface="Tahoma" pitchFamily="34" charset="0"/>
                <a:cs typeface="Tahoma" pitchFamily="34" charset="0"/>
              </a:rPr>
              <a:t>- </a:t>
            </a:r>
            <a:r>
              <a:rPr lang="sk-SK" sz="1600" dirty="0" smtClean="0">
                <a:solidFill>
                  <a:schemeClr val="tx1">
                    <a:lumMod val="50000"/>
                    <a:lumOff val="50000"/>
                  </a:schemeClr>
                </a:solidFill>
                <a:latin typeface="Tahoma" pitchFamily="34" charset="0"/>
                <a:ea typeface="Tahoma" pitchFamily="34" charset="0"/>
                <a:cs typeface="Tahoma" pitchFamily="34" charset="0"/>
              </a:rPr>
              <a:t> prípadne </a:t>
            </a:r>
            <a:r>
              <a:rPr lang="sk-SK" sz="1600" dirty="0">
                <a:solidFill>
                  <a:schemeClr val="tx1">
                    <a:lumMod val="50000"/>
                    <a:lumOff val="50000"/>
                  </a:schemeClr>
                </a:solidFill>
                <a:latin typeface="Tahoma" pitchFamily="34" charset="0"/>
                <a:ea typeface="Tahoma" pitchFamily="34" charset="0"/>
                <a:cs typeface="Tahoma" pitchFamily="34" charset="0"/>
              </a:rPr>
              <a:t>s miestom kúpy nehnuteľnosti, </a:t>
            </a:r>
            <a:r>
              <a:rPr lang="sk-SK" sz="1600" dirty="0" err="1">
                <a:solidFill>
                  <a:schemeClr val="tx1">
                    <a:lumMod val="50000"/>
                    <a:lumOff val="50000"/>
                  </a:schemeClr>
                </a:solidFill>
                <a:latin typeface="Tahoma" pitchFamily="34" charset="0"/>
                <a:ea typeface="Tahoma" pitchFamily="34" charset="0"/>
                <a:cs typeface="Tahoma" pitchFamily="34" charset="0"/>
              </a:rPr>
              <a:t>t.z</a:t>
            </a:r>
            <a:r>
              <a:rPr lang="sk-SK" sz="1600" dirty="0">
                <a:solidFill>
                  <a:schemeClr val="tx1">
                    <a:lumMod val="50000"/>
                    <a:lumOff val="50000"/>
                  </a:schemeClr>
                </a:solidFill>
                <a:latin typeface="Tahoma" pitchFamily="34" charset="0"/>
                <a:ea typeface="Tahoma" pitchFamily="34" charset="0"/>
                <a:cs typeface="Tahoma" pitchFamily="34" charset="0"/>
              </a:rPr>
              <a:t>. že klient si kupuje nehnuteľnosť v mieste </a:t>
            </a:r>
            <a:r>
              <a:rPr lang="sk-SK" sz="1600" dirty="0" smtClean="0">
                <a:solidFill>
                  <a:schemeClr val="tx1">
                    <a:lumMod val="50000"/>
                    <a:lumOff val="50000"/>
                  </a:schemeClr>
                </a:solidFill>
                <a:latin typeface="Tahoma" pitchFamily="34" charset="0"/>
                <a:ea typeface="Tahoma" pitchFamily="34" charset="0"/>
                <a:cs typeface="Tahoma" pitchFamily="34" charset="0"/>
              </a:rPr>
              <a:t>kde    </a:t>
            </a:r>
          </a:p>
          <a:p>
            <a:pPr lvl="0" algn="just">
              <a:spcAft>
                <a:spcPts val="600"/>
              </a:spcAft>
              <a:buClr>
                <a:srgbClr val="8DC02F"/>
              </a:buClr>
              <a:buSzPct val="100000"/>
            </a:pPr>
            <a:r>
              <a:rPr lang="sk-SK" sz="1600" dirty="0">
                <a:solidFill>
                  <a:schemeClr val="tx1">
                    <a:lumMod val="50000"/>
                    <a:lumOff val="50000"/>
                  </a:schemeClr>
                </a:solidFill>
                <a:latin typeface="Tahoma" pitchFamily="34" charset="0"/>
                <a:ea typeface="Tahoma" pitchFamily="34" charset="0"/>
                <a:cs typeface="Tahoma" pitchFamily="34" charset="0"/>
              </a:rPr>
              <a:t> </a:t>
            </a:r>
            <a:r>
              <a:rPr lang="sk-SK" sz="1600" dirty="0" smtClean="0">
                <a:solidFill>
                  <a:schemeClr val="tx1">
                    <a:lumMod val="50000"/>
                    <a:lumOff val="50000"/>
                  </a:schemeClr>
                </a:solidFill>
                <a:latin typeface="Tahoma" pitchFamily="34" charset="0"/>
                <a:ea typeface="Tahoma" pitchFamily="34" charset="0"/>
                <a:cs typeface="Tahoma" pitchFamily="34" charset="0"/>
              </a:rPr>
              <a:t>                   sa </a:t>
            </a:r>
            <a:r>
              <a:rPr lang="sk-SK" sz="1600" dirty="0">
                <a:solidFill>
                  <a:schemeClr val="tx1">
                    <a:lumMod val="50000"/>
                    <a:lumOff val="50000"/>
                  </a:schemeClr>
                </a:solidFill>
                <a:latin typeface="Tahoma" pitchFamily="34" charset="0"/>
                <a:ea typeface="Tahoma" pitchFamily="34" charset="0"/>
                <a:cs typeface="Tahoma" pitchFamily="34" charset="0"/>
              </a:rPr>
              <a:t>sťahuje za prácou </a:t>
            </a:r>
            <a:r>
              <a:rPr lang="sk-SK" sz="1600" dirty="0" smtClean="0">
                <a:solidFill>
                  <a:schemeClr val="tx1">
                    <a:lumMod val="50000"/>
                    <a:lumOff val="50000"/>
                  </a:schemeClr>
                </a:solidFill>
                <a:latin typeface="Tahoma" pitchFamily="34" charset="0"/>
                <a:ea typeface="Tahoma" pitchFamily="34" charset="0"/>
                <a:cs typeface="Tahoma" pitchFamily="34" charset="0"/>
              </a:rPr>
              <a:t>a</a:t>
            </a:r>
            <a:r>
              <a:rPr lang="sk-SK" sz="1600" dirty="0">
                <a:solidFill>
                  <a:schemeClr val="tx1">
                    <a:lumMod val="50000"/>
                    <a:lumOff val="50000"/>
                  </a:schemeClr>
                </a:solidFill>
                <a:latin typeface="Tahoma" pitchFamily="34" charset="0"/>
                <a:ea typeface="Tahoma" pitchFamily="34" charset="0"/>
                <a:cs typeface="Tahoma" pitchFamily="34" charset="0"/>
              </a:rPr>
              <a:t> je reálny predpoklad spolupráce s pobočkou </a:t>
            </a:r>
          </a:p>
          <a:p>
            <a:pPr lvl="0" algn="just">
              <a:spcAft>
                <a:spcPts val="600"/>
              </a:spcAft>
              <a:buClr>
                <a:srgbClr val="8DC02F"/>
              </a:buClr>
              <a:buSzPct val="100000"/>
            </a:pPr>
            <a:r>
              <a:rPr lang="sk-SK" sz="1600" dirty="0" smtClean="0">
                <a:solidFill>
                  <a:schemeClr val="tx1">
                    <a:lumMod val="50000"/>
                    <a:lumOff val="50000"/>
                  </a:schemeClr>
                </a:solidFill>
                <a:latin typeface="Tahoma" pitchFamily="34" charset="0"/>
                <a:ea typeface="Tahoma" pitchFamily="34" charset="0"/>
                <a:cs typeface="Tahoma" pitchFamily="34" charset="0"/>
              </a:rPr>
              <a:t>                 -  prípadne </a:t>
            </a:r>
            <a:r>
              <a:rPr lang="sk-SK" sz="1600" dirty="0">
                <a:solidFill>
                  <a:schemeClr val="tx1">
                    <a:lumMod val="50000"/>
                    <a:lumOff val="50000"/>
                  </a:schemeClr>
                </a:solidFill>
                <a:latin typeface="Tahoma" pitchFamily="34" charset="0"/>
                <a:ea typeface="Tahoma" pitchFamily="34" charset="0"/>
                <a:cs typeface="Tahoma" pitchFamily="34" charset="0"/>
              </a:rPr>
              <a:t>v mieste práce, </a:t>
            </a:r>
            <a:r>
              <a:rPr lang="sk-SK" sz="1600" dirty="0" err="1">
                <a:solidFill>
                  <a:schemeClr val="tx1">
                    <a:lumMod val="50000"/>
                    <a:lumOff val="50000"/>
                  </a:schemeClr>
                </a:solidFill>
                <a:latin typeface="Tahoma" pitchFamily="34" charset="0"/>
                <a:ea typeface="Tahoma" pitchFamily="34" charset="0"/>
                <a:cs typeface="Tahoma" pitchFamily="34" charset="0"/>
              </a:rPr>
              <a:t>t.z</a:t>
            </a:r>
            <a:r>
              <a:rPr lang="sk-SK" sz="1600" dirty="0">
                <a:solidFill>
                  <a:schemeClr val="tx1">
                    <a:lumMod val="50000"/>
                    <a:lumOff val="50000"/>
                  </a:schemeClr>
                </a:solidFill>
                <a:latin typeface="Tahoma" pitchFamily="34" charset="0"/>
                <a:ea typeface="Tahoma" pitchFamily="34" charset="0"/>
                <a:cs typeface="Tahoma" pitchFamily="34" charset="0"/>
              </a:rPr>
              <a:t>. že je predpoklad reálne spolupráce s danou pobočkou </a:t>
            </a:r>
            <a:endParaRPr lang="sk-SK" sz="1600" dirty="0" smtClean="0">
              <a:solidFill>
                <a:schemeClr val="tx1">
                  <a:lumMod val="50000"/>
                  <a:lumOff val="50000"/>
                </a:schemeClr>
              </a:solidFill>
              <a:latin typeface="Tahoma" pitchFamily="34" charset="0"/>
              <a:ea typeface="Tahoma" pitchFamily="34" charset="0"/>
              <a:cs typeface="Tahoma" pitchFamily="34" charset="0"/>
            </a:endParaRPr>
          </a:p>
          <a:p>
            <a:pPr lvl="0" algn="just">
              <a:spcAft>
                <a:spcPts val="600"/>
              </a:spcAft>
              <a:buClr>
                <a:srgbClr val="8DC02F"/>
              </a:buClr>
              <a:buSzPct val="100000"/>
            </a:pPr>
            <a:endParaRPr lang="sk-SK" sz="1600" dirty="0">
              <a:solidFill>
                <a:schemeClr val="tx1">
                  <a:lumMod val="50000"/>
                  <a:lumOff val="50000"/>
                </a:schemeClr>
              </a:solidFill>
              <a:latin typeface="Tahoma" pitchFamily="34" charset="0"/>
              <a:ea typeface="Tahoma" pitchFamily="34" charset="0"/>
              <a:cs typeface="Tahoma" pitchFamily="34" charset="0"/>
            </a:endParaRP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potvrdenie </a:t>
            </a:r>
            <a:r>
              <a:rPr lang="sk-SK" sz="1700" dirty="0">
                <a:solidFill>
                  <a:schemeClr val="tx1">
                    <a:lumMod val="50000"/>
                    <a:lumOff val="50000"/>
                  </a:schemeClr>
                </a:solidFill>
                <a:latin typeface="Tahoma" pitchFamily="34" charset="0"/>
                <a:ea typeface="Tahoma" pitchFamily="34" charset="0"/>
                <a:cs typeface="Tahoma" pitchFamily="34" charset="0"/>
              </a:rPr>
              <a:t>musí byť </a:t>
            </a:r>
            <a:r>
              <a:rPr lang="sk-SK" sz="1700" dirty="0" smtClean="0">
                <a:solidFill>
                  <a:schemeClr val="tx1">
                    <a:lumMod val="50000"/>
                    <a:lumOff val="50000"/>
                  </a:schemeClr>
                </a:solidFill>
                <a:latin typeface="Tahoma" pitchFamily="34" charset="0"/>
                <a:ea typeface="Tahoma" pitchFamily="34" charset="0"/>
                <a:cs typeface="Tahoma" pitchFamily="34" charset="0"/>
              </a:rPr>
              <a:t>kompletne vypísané, podpísané </a:t>
            </a:r>
            <a:r>
              <a:rPr lang="sk-SK" sz="1700" dirty="0">
                <a:solidFill>
                  <a:schemeClr val="tx1">
                    <a:lumMod val="50000"/>
                    <a:lumOff val="50000"/>
                  </a:schemeClr>
                </a:solidFill>
                <a:latin typeface="Tahoma" pitchFamily="34" charset="0"/>
                <a:ea typeface="Tahoma" pitchFamily="34" charset="0"/>
                <a:cs typeface="Tahoma" pitchFamily="34" charset="0"/>
              </a:rPr>
              <a:t>klientom</a:t>
            </a: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potvrdenie nevypisuje zamestnanec banky, prinesie ho externý partner podpísaný klientom  </a:t>
            </a: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na pobočkách sa nerobia kópie pôvodných UZ, ZZ </a:t>
            </a:r>
          </a:p>
          <a:p>
            <a:pPr algn="just">
              <a:spcAft>
                <a:spcPts val="600"/>
              </a:spcAft>
              <a:buClr>
                <a:srgbClr val="8DC02F"/>
              </a:buClr>
              <a:buSzPct val="100000"/>
            </a:pPr>
            <a:endParaRPr lang="sk-SK" sz="1700" dirty="0">
              <a:solidFill>
                <a:schemeClr val="tx1">
                  <a:lumMod val="50000"/>
                  <a:lumOff val="50000"/>
                </a:schemeClr>
              </a:solidFill>
              <a:latin typeface="Tahoma" pitchFamily="34" charset="0"/>
              <a:ea typeface="Tahoma" pitchFamily="34" charset="0"/>
              <a:cs typeface="Tahoma" pitchFamily="34" charset="0"/>
            </a:endParaRPr>
          </a:p>
          <a:p>
            <a:pPr marL="342900" indent="-342900" algn="just">
              <a:spcAft>
                <a:spcPts val="600"/>
              </a:spcAft>
              <a:buClr>
                <a:srgbClr val="8DC02F"/>
              </a:buClr>
              <a:buSzPct val="100000"/>
              <a:buFont typeface="Wingdings" pitchFamily="2" charset="2"/>
              <a:buChar char="q"/>
            </a:pPr>
            <a:endParaRPr lang="sk-SK" sz="1700" dirty="0">
              <a:solidFill>
                <a:schemeClr val="tx1">
                  <a:lumMod val="50000"/>
                  <a:lumOff val="50000"/>
                </a:schemeClr>
              </a:solidFill>
              <a:latin typeface="Tahoma" pitchFamily="34" charset="0"/>
              <a:ea typeface="Tahoma" pitchFamily="34" charset="0"/>
              <a:cs typeface="Tahoma" pitchFamily="34" charset="0"/>
            </a:endParaRPr>
          </a:p>
          <a:p>
            <a:pPr marL="342900" lvl="0" indent="-342900" algn="just">
              <a:spcAft>
                <a:spcPts val="600"/>
              </a:spcAft>
              <a:buClr>
                <a:srgbClr val="8DC02F"/>
              </a:buClr>
              <a:buSzPct val="100000"/>
              <a:buFont typeface="Wingdings" pitchFamily="2" charset="2"/>
              <a:buChar char="q"/>
            </a:pPr>
            <a:endParaRPr lang="sk-SK" sz="1700" dirty="0" smtClean="0">
              <a:solidFill>
                <a:srgbClr val="7030A0"/>
              </a:solidFill>
              <a:latin typeface="Tahoma" pitchFamily="34" charset="0"/>
              <a:ea typeface="Tahoma" pitchFamily="34" charset="0"/>
              <a:cs typeface="Tahoma" pitchFamily="34" charset="0"/>
            </a:endParaRPr>
          </a:p>
        </p:txBody>
      </p:sp>
      <p:sp>
        <p:nvSpPr>
          <p:cNvPr id="3" name="Zástupný symbol čísla snímky 2"/>
          <p:cNvSpPr>
            <a:spLocks noGrp="1"/>
          </p:cNvSpPr>
          <p:nvPr>
            <p:ph type="sldNum" sz="quarter" idx="15"/>
          </p:nvPr>
        </p:nvSpPr>
        <p:spPr/>
        <p:txBody>
          <a:bodyPr/>
          <a:lstStyle/>
          <a:p>
            <a:fld id="{6B7719EF-B0F4-4E1D-8160-3C9517835573}" type="slidenum">
              <a:rPr lang="sk-SK" smtClean="0"/>
              <a:pPr/>
              <a:t>32</a:t>
            </a:fld>
            <a:endParaRPr lang="sk-SK" dirty="0"/>
          </a:p>
        </p:txBody>
      </p:sp>
    </p:spTree>
    <p:extLst>
      <p:ext uri="{BB962C8B-B14F-4D97-AF65-F5344CB8AC3E}">
        <p14:creationId xmlns:p14="http://schemas.microsoft.com/office/powerpoint/2010/main" val="28877696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8640960" cy="669105"/>
          </a:xfrm>
        </p:spPr>
        <p:txBody>
          <a:bodyPr/>
          <a:lstStyle/>
          <a:p>
            <a:r>
              <a:rPr lang="sk-SK" sz="2400" dirty="0" smtClean="0"/>
              <a:t>Odovzdanie dokumentácie k úveru</a:t>
            </a:r>
            <a:endParaRPr lang="sk-SK" sz="2400" dirty="0"/>
          </a:p>
        </p:txBody>
      </p:sp>
      <p:sp>
        <p:nvSpPr>
          <p:cNvPr id="10" name="Obdĺžnik 9"/>
          <p:cNvSpPr/>
          <p:nvPr/>
        </p:nvSpPr>
        <p:spPr>
          <a:xfrm>
            <a:off x="450156" y="1044327"/>
            <a:ext cx="9649072" cy="7448193"/>
          </a:xfrm>
          <a:prstGeom prst="rect">
            <a:avLst/>
          </a:prstGeom>
        </p:spPr>
        <p:txBody>
          <a:bodyPr wrap="square">
            <a:spAutoFit/>
          </a:bodyPr>
          <a:lstStyle/>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žiadosť o úver musí byť kompletne vypísaná </a:t>
            </a:r>
            <a:r>
              <a:rPr lang="sk-SK" sz="1700" dirty="0">
                <a:solidFill>
                  <a:schemeClr val="tx1">
                    <a:lumMod val="50000"/>
                    <a:lumOff val="50000"/>
                  </a:schemeClr>
                </a:solidFill>
                <a:latin typeface="Tahoma" pitchFamily="34" charset="0"/>
                <a:ea typeface="Tahoma" pitchFamily="34" charset="0"/>
                <a:cs typeface="Tahoma" pitchFamily="34" charset="0"/>
              </a:rPr>
              <a:t>a klientom </a:t>
            </a:r>
            <a:r>
              <a:rPr lang="sk-SK" sz="1700" dirty="0" smtClean="0">
                <a:solidFill>
                  <a:schemeClr val="tx1">
                    <a:lumMod val="50000"/>
                    <a:lumOff val="50000"/>
                  </a:schemeClr>
                </a:solidFill>
                <a:latin typeface="Tahoma" pitchFamily="34" charset="0"/>
                <a:ea typeface="Tahoma" pitchFamily="34" charset="0"/>
                <a:cs typeface="Tahoma" pitchFamily="34" charset="0"/>
              </a:rPr>
              <a:t>podpísaná</a:t>
            </a: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žiadosť o úver na poslednej strane po podpise klienta (podpis klienta musí byť pred  PFA) PFA overí svojim podpisom a uvedie svoje meno a priezvisko, číslo NBS</a:t>
            </a: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k žiadosti je potrebné predložiť kompletné dokumenty, </a:t>
            </a:r>
            <a:r>
              <a:rPr lang="sk-SK" sz="1700" dirty="0">
                <a:solidFill>
                  <a:srgbClr val="0070C0"/>
                </a:solidFill>
                <a:latin typeface="Tahoma" pitchFamily="34" charset="0"/>
                <a:ea typeface="Tahoma" pitchFamily="34" charset="0"/>
                <a:cs typeface="Tahoma" pitchFamily="34" charset="0"/>
              </a:rPr>
              <a:t>vrátane aktuálneho LV </a:t>
            </a: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v</a:t>
            </a:r>
            <a:r>
              <a:rPr lang="sk-SK" sz="1700" dirty="0" smtClean="0">
                <a:solidFill>
                  <a:schemeClr val="tx1">
                    <a:lumMod val="50000"/>
                    <a:lumOff val="50000"/>
                  </a:schemeClr>
                </a:solidFill>
                <a:latin typeface="Tahoma" pitchFamily="34" charset="0"/>
                <a:ea typeface="Tahoma" pitchFamily="34" charset="0"/>
                <a:cs typeface="Tahoma" pitchFamily="34" charset="0"/>
              </a:rPr>
              <a:t> prípade predkladania pôvodných ÚZ, ZZ </a:t>
            </a:r>
            <a:r>
              <a:rPr lang="sk-SK" sz="1700" dirty="0" smtClean="0">
                <a:solidFill>
                  <a:srgbClr val="0070C0"/>
                </a:solidFill>
                <a:latin typeface="Tahoma" pitchFamily="34" charset="0"/>
                <a:ea typeface="Tahoma" pitchFamily="34" charset="0"/>
                <a:cs typeface="Tahoma" pitchFamily="34" charset="0"/>
              </a:rPr>
              <a:t>vrátane všetkých Dodatkov </a:t>
            </a:r>
            <a:r>
              <a:rPr lang="sk-SK" sz="1700" dirty="0" smtClean="0">
                <a:solidFill>
                  <a:schemeClr val="tx1">
                    <a:lumMod val="50000"/>
                    <a:lumOff val="50000"/>
                  </a:schemeClr>
                </a:solidFill>
                <a:latin typeface="Tahoma" pitchFamily="34" charset="0"/>
                <a:ea typeface="Tahoma" pitchFamily="34" charset="0"/>
                <a:cs typeface="Tahoma" pitchFamily="34" charset="0"/>
              </a:rPr>
              <a:t>musia byť  tieto dokumenty podpísané, predkladajú sa kópie  pôvodných ÚZ, ZZ, nie originál</a:t>
            </a: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overené </a:t>
            </a:r>
            <a:r>
              <a:rPr lang="sk-SK" sz="1700" dirty="0">
                <a:solidFill>
                  <a:schemeClr val="tx1">
                    <a:lumMod val="50000"/>
                    <a:lumOff val="50000"/>
                  </a:schemeClr>
                </a:solidFill>
                <a:latin typeface="Tahoma" pitchFamily="34" charset="0"/>
                <a:ea typeface="Tahoma" pitchFamily="34" charset="0"/>
                <a:cs typeface="Tahoma" pitchFamily="34" charset="0"/>
              </a:rPr>
              <a:t>kópie identifikačných </a:t>
            </a:r>
            <a:r>
              <a:rPr lang="sk-SK" sz="1700" dirty="0" smtClean="0">
                <a:solidFill>
                  <a:schemeClr val="tx1">
                    <a:lumMod val="50000"/>
                    <a:lumOff val="50000"/>
                  </a:schemeClr>
                </a:solidFill>
                <a:latin typeface="Tahoma" pitchFamily="34" charset="0"/>
                <a:ea typeface="Tahoma" pitchFamily="34" charset="0"/>
                <a:cs typeface="Tahoma" pitchFamily="34" charset="0"/>
              </a:rPr>
              <a:t>dokladov a ostatných dokumentov k úveru okrem predkladaných ako originál PFA </a:t>
            </a:r>
            <a:r>
              <a:rPr lang="sk-SK" sz="1700" dirty="0">
                <a:solidFill>
                  <a:schemeClr val="tx1">
                    <a:lumMod val="50000"/>
                    <a:lumOff val="50000"/>
                  </a:schemeClr>
                </a:solidFill>
                <a:latin typeface="Tahoma" pitchFamily="34" charset="0"/>
                <a:ea typeface="Tahoma" pitchFamily="34" charset="0"/>
                <a:cs typeface="Tahoma" pitchFamily="34" charset="0"/>
              </a:rPr>
              <a:t>overí svojim podpisom a doplní s textom „Súhlasí s originálom“ , uvedie meno, priezvisko, číslo NBS</a:t>
            </a:r>
            <a:r>
              <a:rPr lang="sk-SK" sz="1700" dirty="0" smtClean="0">
                <a:solidFill>
                  <a:schemeClr val="tx1">
                    <a:lumMod val="50000"/>
                    <a:lumOff val="50000"/>
                  </a:schemeClr>
                </a:solidFill>
                <a:latin typeface="Tahoma" pitchFamily="34" charset="0"/>
                <a:ea typeface="Tahoma" pitchFamily="34" charset="0"/>
                <a:cs typeface="Tahoma" pitchFamily="34" charset="0"/>
              </a:rPr>
              <a:t>, </a:t>
            </a:r>
            <a:r>
              <a:rPr lang="sk-SK" sz="1700" dirty="0">
                <a:solidFill>
                  <a:schemeClr val="tx1">
                    <a:lumMod val="50000"/>
                    <a:lumOff val="50000"/>
                  </a:schemeClr>
                </a:solidFill>
                <a:latin typeface="Tahoma" pitchFamily="34" charset="0"/>
                <a:ea typeface="Tahoma" pitchFamily="34" charset="0"/>
                <a:cs typeface="Tahoma" pitchFamily="34" charset="0"/>
              </a:rPr>
              <a:t>dátum </a:t>
            </a:r>
            <a:r>
              <a:rPr lang="sk-SK" sz="1700" dirty="0" smtClean="0">
                <a:solidFill>
                  <a:schemeClr val="tx1">
                    <a:lumMod val="50000"/>
                    <a:lumOff val="50000"/>
                  </a:schemeClr>
                </a:solidFill>
                <a:latin typeface="Tahoma" pitchFamily="34" charset="0"/>
                <a:ea typeface="Tahoma" pitchFamily="34" charset="0"/>
                <a:cs typeface="Tahoma" pitchFamily="34" charset="0"/>
              </a:rPr>
              <a:t>overenia</a:t>
            </a: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znalecký posudok a CD sa nevracia, zostáva v banke</a:t>
            </a: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v</a:t>
            </a:r>
            <a:r>
              <a:rPr lang="sk-SK" sz="1700" dirty="0" smtClean="0">
                <a:solidFill>
                  <a:schemeClr val="tx1">
                    <a:lumMod val="50000"/>
                    <a:lumOff val="50000"/>
                  </a:schemeClr>
                </a:solidFill>
                <a:latin typeface="Tahoma" pitchFamily="34" charset="0"/>
                <a:ea typeface="Tahoma" pitchFamily="34" charset="0"/>
                <a:cs typeface="Tahoma" pitchFamily="34" charset="0"/>
              </a:rPr>
              <a:t> </a:t>
            </a:r>
            <a:r>
              <a:rPr lang="sk-SK" sz="1700" dirty="0">
                <a:solidFill>
                  <a:schemeClr val="tx1">
                    <a:lumMod val="50000"/>
                    <a:lumOff val="50000"/>
                  </a:schemeClr>
                </a:solidFill>
                <a:latin typeface="Tahoma" pitchFamily="34" charset="0"/>
                <a:ea typeface="Tahoma" pitchFamily="34" charset="0"/>
                <a:cs typeface="Tahoma" pitchFamily="34" charset="0"/>
              </a:rPr>
              <a:t>prípade ak klientovi spracováva PFA </a:t>
            </a:r>
            <a:r>
              <a:rPr lang="sk-SK" sz="1700" dirty="0" smtClean="0">
                <a:solidFill>
                  <a:schemeClr val="tx1">
                    <a:lumMod val="50000"/>
                    <a:lumOff val="50000"/>
                  </a:schemeClr>
                </a:solidFill>
                <a:latin typeface="Tahoma" pitchFamily="34" charset="0"/>
                <a:ea typeface="Tahoma" pitchFamily="34" charset="0"/>
                <a:cs typeface="Tahoma" pitchFamily="34" charset="0"/>
              </a:rPr>
              <a:t>2(3,4) </a:t>
            </a:r>
            <a:r>
              <a:rPr lang="sk-SK" sz="1700" dirty="0">
                <a:solidFill>
                  <a:schemeClr val="tx1">
                    <a:lumMod val="50000"/>
                    <a:lumOff val="50000"/>
                  </a:schemeClr>
                </a:solidFill>
                <a:latin typeface="Tahoma" pitchFamily="34" charset="0"/>
                <a:ea typeface="Tahoma" pitchFamily="34" charset="0"/>
                <a:cs typeface="Tahoma" pitchFamily="34" charset="0"/>
              </a:rPr>
              <a:t>žiadosti, musia byť predložené podklady na pobočke pre všetky žiadosti naraz, v jeden deň </a:t>
            </a: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864428" lvl="1" indent="-342900" algn="just">
              <a:spcAft>
                <a:spcPts val="600"/>
              </a:spcAft>
              <a:buClr>
                <a:srgbClr val="8DC02F"/>
              </a:buClr>
              <a:buSzPct val="100000"/>
              <a:buFont typeface="Wingdings" pitchFamily="2" charset="2"/>
              <a:buChar char="q"/>
            </a:pPr>
            <a:r>
              <a:rPr lang="sk-SK" sz="1700" dirty="0">
                <a:solidFill>
                  <a:srgbClr val="0070C0"/>
                </a:solidFill>
                <a:latin typeface="Tahoma" pitchFamily="34" charset="0"/>
                <a:ea typeface="Tahoma" pitchFamily="34" charset="0"/>
                <a:cs typeface="Tahoma" pitchFamily="34" charset="0"/>
              </a:rPr>
              <a:t>k</a:t>
            </a:r>
            <a:r>
              <a:rPr lang="sk-SK" sz="1700" dirty="0" smtClean="0">
                <a:solidFill>
                  <a:srgbClr val="0070C0"/>
                </a:solidFill>
                <a:latin typeface="Tahoma" pitchFamily="34" charset="0"/>
                <a:ea typeface="Tahoma" pitchFamily="34" charset="0"/>
                <a:cs typeface="Tahoma" pitchFamily="34" charset="0"/>
              </a:rPr>
              <a:t> čerpaniu predložiť aktuálne LV s plombou stačí z </a:t>
            </a:r>
            <a:r>
              <a:rPr lang="sk-SK" sz="1700" dirty="0" err="1" smtClean="0">
                <a:solidFill>
                  <a:srgbClr val="0070C0"/>
                </a:solidFill>
                <a:latin typeface="Tahoma" pitchFamily="34" charset="0"/>
                <a:ea typeface="Tahoma" pitchFamily="34" charset="0"/>
                <a:cs typeface="Tahoma" pitchFamily="34" charset="0"/>
              </a:rPr>
              <a:t>katasterportálu</a:t>
            </a:r>
            <a:r>
              <a:rPr lang="sk-SK" sz="1700" dirty="0" smtClean="0">
                <a:solidFill>
                  <a:srgbClr val="0070C0"/>
                </a:solidFill>
                <a:latin typeface="Tahoma" pitchFamily="34" charset="0"/>
                <a:ea typeface="Tahoma" pitchFamily="34" charset="0"/>
                <a:cs typeface="Tahoma" pitchFamily="34" charset="0"/>
              </a:rPr>
              <a:t> </a:t>
            </a:r>
          </a:p>
          <a:p>
            <a:pPr lvl="1" algn="just">
              <a:spcAft>
                <a:spcPts val="600"/>
              </a:spcAft>
              <a:buClr>
                <a:srgbClr val="8DC02F"/>
              </a:buClr>
              <a:buSzPct val="100000"/>
            </a:pPr>
            <a:endParaRPr lang="sk-SK" sz="200" dirty="0" smtClean="0">
              <a:solidFill>
                <a:schemeClr val="tx1">
                  <a:lumMod val="50000"/>
                  <a:lumOff val="50000"/>
                </a:schemeClr>
              </a:solidFill>
              <a:latin typeface="Tahoma" pitchFamily="34" charset="0"/>
              <a:ea typeface="Tahoma" pitchFamily="34" charset="0"/>
              <a:cs typeface="Tahoma" pitchFamily="34" charset="0"/>
            </a:endParaRPr>
          </a:p>
          <a:p>
            <a:pPr marL="342900" indent="-342900" algn="just">
              <a:spcAft>
                <a:spcPts val="600"/>
              </a:spcAft>
              <a:buClr>
                <a:srgbClr val="8DC02F"/>
              </a:buClr>
              <a:buSzPct val="100000"/>
              <a:buFont typeface="Wingdings" pitchFamily="2" charset="2"/>
              <a:buChar char="q"/>
            </a:pPr>
            <a:r>
              <a:rPr lang="sk-SK" sz="1700" b="1" dirty="0">
                <a:solidFill>
                  <a:schemeClr val="tx1">
                    <a:lumMod val="50000"/>
                    <a:lumOff val="50000"/>
                  </a:schemeClr>
                </a:solidFill>
                <a:latin typeface="Tahoma" pitchFamily="34" charset="0"/>
                <a:ea typeface="Tahoma" pitchFamily="34" charset="0"/>
                <a:cs typeface="Tahoma" pitchFamily="34" charset="0"/>
              </a:rPr>
              <a:t>Zmluvná dokumentácia (ÚZ, ZZ) musí  byť podpisovaná na pobočke banky  (je potrebná výnimka, ak sa podpisuje u notára /na ambasáde/s </a:t>
            </a:r>
            <a:r>
              <a:rPr lang="sk-SK" sz="1700" b="1" dirty="0" err="1">
                <a:solidFill>
                  <a:schemeClr val="tx1">
                    <a:lumMod val="50000"/>
                    <a:lumOff val="50000"/>
                  </a:schemeClr>
                </a:solidFill>
                <a:latin typeface="Tahoma" pitchFamily="34" charset="0"/>
                <a:ea typeface="Tahoma" pitchFamily="34" charset="0"/>
                <a:cs typeface="Tahoma" pitchFamily="34" charset="0"/>
              </a:rPr>
              <a:t>apostilou</a:t>
            </a:r>
            <a:r>
              <a:rPr lang="sk-SK" sz="1700" b="1" dirty="0" smtClean="0">
                <a:solidFill>
                  <a:schemeClr val="tx1">
                    <a:lumMod val="50000"/>
                    <a:lumOff val="50000"/>
                  </a:schemeClr>
                </a:solidFill>
                <a:latin typeface="Tahoma" pitchFamily="34" charset="0"/>
                <a:ea typeface="Tahoma" pitchFamily="34" charset="0"/>
                <a:cs typeface="Tahoma" pitchFamily="34" charset="0"/>
              </a:rPr>
              <a:t>)</a:t>
            </a:r>
          </a:p>
          <a:p>
            <a:pPr marL="342900" indent="-342900" algn="just">
              <a:spcAft>
                <a:spcPts val="600"/>
              </a:spcAft>
              <a:buClr>
                <a:srgbClr val="8DC02F"/>
              </a:buClr>
              <a:buSzPct val="100000"/>
              <a:buFont typeface="Wingdings" pitchFamily="2" charset="2"/>
              <a:buChar char="q"/>
            </a:pPr>
            <a:endParaRPr lang="sk-SK" sz="800" b="1" dirty="0" smtClean="0">
              <a:solidFill>
                <a:schemeClr val="tx1">
                  <a:lumMod val="50000"/>
                  <a:lumOff val="50000"/>
                </a:schemeClr>
              </a:solidFill>
              <a:latin typeface="Tahoma" pitchFamily="34" charset="0"/>
              <a:ea typeface="Tahoma" pitchFamily="34" charset="0"/>
              <a:cs typeface="Tahoma" pitchFamily="34" charset="0"/>
            </a:endParaRP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V prípade </a:t>
            </a:r>
            <a:r>
              <a:rPr lang="sk-SK" sz="1700" dirty="0" smtClean="0">
                <a:solidFill>
                  <a:schemeClr val="tx1">
                    <a:lumMod val="50000"/>
                    <a:lumOff val="50000"/>
                  </a:schemeClr>
                </a:solidFill>
                <a:latin typeface="Tahoma" pitchFamily="34" charset="0"/>
                <a:ea typeface="Tahoma" pitchFamily="34" charset="0"/>
                <a:cs typeface="Tahoma" pitchFamily="34" charset="0"/>
              </a:rPr>
              <a:t>dotazov na nevyplatenú províziu PFA </a:t>
            </a:r>
            <a:r>
              <a:rPr lang="sk-SK" sz="1700" dirty="0">
                <a:solidFill>
                  <a:schemeClr val="tx1">
                    <a:lumMod val="50000"/>
                    <a:lumOff val="50000"/>
                  </a:schemeClr>
                </a:solidFill>
                <a:latin typeface="Tahoma" pitchFamily="34" charset="0"/>
                <a:ea typeface="Tahoma" pitchFamily="34" charset="0"/>
                <a:cs typeface="Tahoma" pitchFamily="34" charset="0"/>
              </a:rPr>
              <a:t>na </a:t>
            </a:r>
            <a:r>
              <a:rPr lang="sk-SK" sz="1700" dirty="0" err="1">
                <a:solidFill>
                  <a:schemeClr val="tx1">
                    <a:lumMod val="50000"/>
                    <a:lumOff val="50000"/>
                  </a:schemeClr>
                </a:solidFill>
                <a:latin typeface="Tahoma" pitchFamily="34" charset="0"/>
                <a:ea typeface="Tahoma" pitchFamily="34" charset="0"/>
                <a:cs typeface="Tahoma" pitchFamily="34" charset="0"/>
              </a:rPr>
              <a:t>dotazuje</a:t>
            </a:r>
            <a:r>
              <a:rPr lang="sk-SK" sz="1700" dirty="0">
                <a:solidFill>
                  <a:schemeClr val="tx1">
                    <a:lumMod val="50000"/>
                    <a:lumOff val="50000"/>
                  </a:schemeClr>
                </a:solidFill>
                <a:latin typeface="Tahoma" pitchFamily="34" charset="0"/>
                <a:ea typeface="Tahoma" pitchFamily="34" charset="0"/>
                <a:cs typeface="Tahoma" pitchFamily="34" charset="0"/>
              </a:rPr>
              <a:t> na centrále SFA, nie na pobočke. </a:t>
            </a:r>
            <a:r>
              <a:rPr lang="sk-SK" sz="1700" dirty="0" smtClean="0">
                <a:solidFill>
                  <a:schemeClr val="tx1">
                    <a:lumMod val="50000"/>
                    <a:lumOff val="50000"/>
                  </a:schemeClr>
                </a:solidFill>
                <a:latin typeface="Tahoma" pitchFamily="34" charset="0"/>
                <a:ea typeface="Tahoma" pitchFamily="34" charset="0"/>
                <a:cs typeface="Tahoma" pitchFamily="34" charset="0"/>
              </a:rPr>
              <a:t>Pobočky </a:t>
            </a:r>
            <a:r>
              <a:rPr lang="sk-SK" sz="1700" dirty="0">
                <a:solidFill>
                  <a:schemeClr val="tx1">
                    <a:lumMod val="50000"/>
                    <a:lumOff val="50000"/>
                  </a:schemeClr>
                </a:solidFill>
                <a:latin typeface="Tahoma" pitchFamily="34" charset="0"/>
                <a:ea typeface="Tahoma" pitchFamily="34" charset="0"/>
                <a:cs typeface="Tahoma" pitchFamily="34" charset="0"/>
              </a:rPr>
              <a:t>podmienky nároku na províziu nepoznajú</a:t>
            </a:r>
            <a:r>
              <a:rPr lang="sk-SK" sz="1700" dirty="0" smtClean="0">
                <a:solidFill>
                  <a:schemeClr val="tx1">
                    <a:lumMod val="50000"/>
                    <a:lumOff val="50000"/>
                  </a:schemeClr>
                </a:solidFill>
                <a:latin typeface="Tahoma" pitchFamily="34" charset="0"/>
                <a:ea typeface="Tahoma" pitchFamily="34" charset="0"/>
                <a:cs typeface="Tahoma" pitchFamily="34" charset="0"/>
              </a:rPr>
              <a:t>.</a:t>
            </a: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Produktové dotazy : </a:t>
            </a:r>
            <a:r>
              <a:rPr lang="sk-SK" sz="1700" dirty="0" err="1" smtClean="0">
                <a:solidFill>
                  <a:schemeClr val="tx1">
                    <a:lumMod val="50000"/>
                    <a:lumOff val="50000"/>
                  </a:schemeClr>
                </a:solidFill>
                <a:latin typeface="Tahoma" pitchFamily="34" charset="0"/>
                <a:ea typeface="Tahoma" pitchFamily="34" charset="0"/>
                <a:cs typeface="Tahoma" pitchFamily="34" charset="0"/>
              </a:rPr>
              <a:t>dotazuje</a:t>
            </a:r>
            <a:r>
              <a:rPr lang="sk-SK" sz="1700" dirty="0" smtClean="0">
                <a:solidFill>
                  <a:schemeClr val="tx1">
                    <a:lumMod val="50000"/>
                    <a:lumOff val="50000"/>
                  </a:schemeClr>
                </a:solidFill>
                <a:latin typeface="Tahoma" pitchFamily="34" charset="0"/>
                <a:ea typeface="Tahoma" pitchFamily="34" charset="0"/>
                <a:cs typeface="Tahoma" pitchFamily="34" charset="0"/>
              </a:rPr>
              <a:t> sa PFA najskôr na pobočke, následne na centrále SFA </a:t>
            </a: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PFA nekontaktuje centrálu Prima banky </a:t>
            </a:r>
            <a:endParaRPr lang="sk-SK" sz="1700" dirty="0">
              <a:solidFill>
                <a:schemeClr val="tx1">
                  <a:lumMod val="50000"/>
                  <a:lumOff val="50000"/>
                </a:schemeClr>
              </a:solidFill>
              <a:latin typeface="Tahoma" pitchFamily="34" charset="0"/>
              <a:ea typeface="Tahoma" pitchFamily="34" charset="0"/>
              <a:cs typeface="Tahoma" pitchFamily="34" charset="0"/>
            </a:endParaRPr>
          </a:p>
          <a:p>
            <a:pPr lvl="1" algn="just">
              <a:spcAft>
                <a:spcPts val="600"/>
              </a:spcAft>
              <a:buClr>
                <a:srgbClr val="8DC02F"/>
              </a:buClr>
              <a:buSzPct val="100000"/>
            </a:pPr>
            <a:endParaRPr lang="sk-SK" sz="1700" dirty="0">
              <a:solidFill>
                <a:schemeClr val="tx1">
                  <a:lumMod val="50000"/>
                  <a:lumOff val="50000"/>
                </a:schemeClr>
              </a:solidFill>
              <a:latin typeface="Tahoma" pitchFamily="34" charset="0"/>
              <a:ea typeface="Tahoma" pitchFamily="34" charset="0"/>
              <a:cs typeface="Tahoma" pitchFamily="34" charset="0"/>
            </a:endParaRPr>
          </a:p>
          <a:p>
            <a:pPr marL="342900" indent="-342900" algn="just">
              <a:spcAft>
                <a:spcPts val="600"/>
              </a:spcAft>
              <a:buClr>
                <a:srgbClr val="8DC02F"/>
              </a:buClr>
              <a:buSzPct val="100000"/>
              <a:buFont typeface="Wingdings" pitchFamily="2" charset="2"/>
              <a:buChar char="q"/>
            </a:pPr>
            <a:endParaRPr lang="sk-SK" sz="1700" dirty="0">
              <a:solidFill>
                <a:schemeClr val="tx1">
                  <a:lumMod val="50000"/>
                  <a:lumOff val="50000"/>
                </a:schemeClr>
              </a:solidFill>
              <a:latin typeface="Tahoma" pitchFamily="34" charset="0"/>
              <a:ea typeface="Tahoma" pitchFamily="34" charset="0"/>
              <a:cs typeface="Tahoma" pitchFamily="34" charset="0"/>
            </a:endParaRPr>
          </a:p>
          <a:p>
            <a:pPr marL="342900" lvl="0" indent="-342900" algn="just">
              <a:spcAft>
                <a:spcPts val="600"/>
              </a:spcAft>
              <a:buClr>
                <a:srgbClr val="8DC02F"/>
              </a:buClr>
              <a:buSzPct val="100000"/>
              <a:buFont typeface="Wingdings" pitchFamily="2" charset="2"/>
              <a:buChar char="q"/>
            </a:pPr>
            <a:endParaRPr lang="sk-SK" sz="1700" dirty="0" smtClean="0">
              <a:solidFill>
                <a:srgbClr val="7030A0"/>
              </a:solidFill>
              <a:latin typeface="Tahoma" pitchFamily="34" charset="0"/>
              <a:ea typeface="Tahoma" pitchFamily="34" charset="0"/>
              <a:cs typeface="Tahoma" pitchFamily="34" charset="0"/>
            </a:endParaRPr>
          </a:p>
        </p:txBody>
      </p:sp>
      <p:sp>
        <p:nvSpPr>
          <p:cNvPr id="3" name="Zástupný symbol čísla snímky 2"/>
          <p:cNvSpPr>
            <a:spLocks noGrp="1"/>
          </p:cNvSpPr>
          <p:nvPr>
            <p:ph type="sldNum" sz="quarter" idx="15"/>
          </p:nvPr>
        </p:nvSpPr>
        <p:spPr/>
        <p:txBody>
          <a:bodyPr/>
          <a:lstStyle/>
          <a:p>
            <a:fld id="{6B7719EF-B0F4-4E1D-8160-3C9517835573}" type="slidenum">
              <a:rPr lang="sk-SK" smtClean="0"/>
              <a:pPr/>
              <a:t>33</a:t>
            </a:fld>
            <a:endParaRPr lang="sk-SK" dirty="0"/>
          </a:p>
        </p:txBody>
      </p:sp>
    </p:spTree>
    <p:extLst>
      <p:ext uri="{BB962C8B-B14F-4D97-AF65-F5344CB8AC3E}">
        <p14:creationId xmlns:p14="http://schemas.microsoft.com/office/powerpoint/2010/main" val="5279534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180" y="108223"/>
            <a:ext cx="6323880" cy="1008112"/>
          </a:xfrm>
        </p:spPr>
        <p:txBody>
          <a:bodyPr/>
          <a:lstStyle/>
          <a:p>
            <a:r>
              <a:rPr lang="sk-SK" sz="2800" b="0" dirty="0" smtClean="0">
                <a:solidFill>
                  <a:schemeClr val="tx1">
                    <a:lumMod val="50000"/>
                    <a:lumOff val="50000"/>
                  </a:schemeClr>
                </a:solidFill>
              </a:rPr>
              <a:t>Dávať pozor na :</a:t>
            </a:r>
            <a:endParaRPr lang="sk-SK" sz="2800" dirty="0">
              <a:solidFill>
                <a:srgbClr val="FF0000"/>
              </a:solidFill>
            </a:endParaRPr>
          </a:p>
        </p:txBody>
      </p:sp>
      <p:sp>
        <p:nvSpPr>
          <p:cNvPr id="10" name="Obdĺžnik 9"/>
          <p:cNvSpPr/>
          <p:nvPr/>
        </p:nvSpPr>
        <p:spPr>
          <a:xfrm>
            <a:off x="324248" y="1146051"/>
            <a:ext cx="10369152" cy="6093976"/>
          </a:xfrm>
          <a:prstGeom prst="rect">
            <a:avLst/>
          </a:prstGeom>
        </p:spPr>
        <p:txBody>
          <a:bodyPr wrap="square">
            <a:spAutoFit/>
          </a:bodyPr>
          <a:lstStyle/>
          <a:p>
            <a:pPr marL="342900" lvl="0" indent="-342900">
              <a:buAutoNum type="arabicPeriod"/>
            </a:pPr>
            <a:r>
              <a:rPr lang="sk-SK" sz="1300" b="1" dirty="0" smtClean="0">
                <a:latin typeface="Tahoma" panose="020B0604030504040204" pitchFamily="34" charset="0"/>
                <a:ea typeface="Tahoma" panose="020B0604030504040204" pitchFamily="34" charset="0"/>
                <a:cs typeface="Tahoma" panose="020B0604030504040204" pitchFamily="34" charset="0"/>
              </a:rPr>
              <a:t>Potvrdenie </a:t>
            </a:r>
            <a:r>
              <a:rPr lang="sk-SK" sz="1300" b="1" dirty="0">
                <a:latin typeface="Tahoma" panose="020B0604030504040204" pitchFamily="34" charset="0"/>
                <a:ea typeface="Tahoma" panose="020B0604030504040204" pitchFamily="34" charset="0"/>
                <a:cs typeface="Tahoma" panose="020B0604030504040204" pitchFamily="34" charset="0"/>
              </a:rPr>
              <a:t>o odovzdaní/prevzatí úverovej dokumentácie   </a:t>
            </a:r>
            <a:r>
              <a:rPr lang="sk-SK" sz="1300" b="1" dirty="0" smtClean="0">
                <a:latin typeface="Tahoma" panose="020B0604030504040204" pitchFamily="34" charset="0"/>
                <a:ea typeface="Tahoma" panose="020B0604030504040204" pitchFamily="34" charset="0"/>
                <a:cs typeface="Tahoma" panose="020B0604030504040204" pitchFamily="34" charset="0"/>
              </a:rPr>
              <a:t>a kontaktu na klienta</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       komplet vypísané, </a:t>
            </a:r>
            <a:r>
              <a:rPr lang="sk-SK" sz="1300" b="1" u="sng" dirty="0">
                <a:latin typeface="Tahoma" panose="020B0604030504040204" pitchFamily="34" charset="0"/>
                <a:ea typeface="Tahoma" panose="020B0604030504040204" pitchFamily="34" charset="0"/>
                <a:cs typeface="Tahoma" panose="020B0604030504040204" pitchFamily="34" charset="0"/>
              </a:rPr>
              <a:t>Podpis klienta </a:t>
            </a:r>
            <a:r>
              <a:rPr lang="sk-SK" sz="1300" b="1" u="sng" dirty="0" smtClean="0">
                <a:latin typeface="Tahoma" panose="020B0604030504040204" pitchFamily="34" charset="0"/>
                <a:ea typeface="Tahoma" panose="020B0604030504040204" pitchFamily="34" charset="0"/>
                <a:cs typeface="Tahoma" panose="020B0604030504040204" pitchFamily="34" charset="0"/>
              </a:rPr>
              <a:t>musí </a:t>
            </a:r>
            <a:r>
              <a:rPr lang="sk-SK" sz="1300" b="1" u="sng" dirty="0">
                <a:latin typeface="Tahoma" panose="020B0604030504040204" pitchFamily="34" charset="0"/>
                <a:ea typeface="Tahoma" panose="020B0604030504040204" pitchFamily="34" charset="0"/>
                <a:cs typeface="Tahoma" panose="020B0604030504040204" pitchFamily="34" charset="0"/>
              </a:rPr>
              <a:t>byť zhodný </a:t>
            </a:r>
            <a:r>
              <a:rPr lang="sk-SK" sz="1300" b="1" u="sng" dirty="0" smtClean="0">
                <a:latin typeface="Tahoma" panose="020B0604030504040204" pitchFamily="34" charset="0"/>
                <a:ea typeface="Tahoma" panose="020B0604030504040204" pitchFamily="34" charset="0"/>
                <a:cs typeface="Tahoma" panose="020B0604030504040204" pitchFamily="34" charset="0"/>
              </a:rPr>
              <a:t> s</a:t>
            </a:r>
            <a:r>
              <a:rPr lang="sk-SK" sz="1300" b="1" u="sng" dirty="0">
                <a:latin typeface="Tahoma" panose="020B0604030504040204" pitchFamily="34" charset="0"/>
                <a:ea typeface="Tahoma" panose="020B0604030504040204" pitchFamily="34" charset="0"/>
                <a:cs typeface="Tahoma" panose="020B0604030504040204" pitchFamily="34" charset="0"/>
              </a:rPr>
              <a:t> </a:t>
            </a:r>
            <a:r>
              <a:rPr lang="sk-SK" sz="1300" b="1" u="sng" dirty="0" smtClean="0">
                <a:latin typeface="Tahoma" panose="020B0604030504040204" pitchFamily="34" charset="0"/>
                <a:ea typeface="Tahoma" panose="020B0604030504040204" pitchFamily="34" charset="0"/>
                <a:cs typeface="Tahoma" panose="020B0604030504040204" pitchFamily="34" charset="0"/>
              </a:rPr>
              <a:t>podpisom  </a:t>
            </a:r>
            <a:r>
              <a:rPr lang="sk-SK" sz="1300" b="1" u="sng" dirty="0">
                <a:latin typeface="Tahoma" panose="020B0604030504040204" pitchFamily="34" charset="0"/>
                <a:ea typeface="Tahoma" panose="020B0604030504040204" pitchFamily="34" charset="0"/>
                <a:cs typeface="Tahoma" panose="020B0604030504040204" pitchFamily="34" charset="0"/>
              </a:rPr>
              <a:t>klienta na žiadosti o úver a všetkých ďalších </a:t>
            </a:r>
            <a:r>
              <a:rPr lang="sk-SK" sz="1300" b="1" u="sng" dirty="0" smtClean="0">
                <a:latin typeface="Tahoma" panose="020B0604030504040204" pitchFamily="34" charset="0"/>
                <a:ea typeface="Tahoma" panose="020B0604030504040204" pitchFamily="34" charset="0"/>
                <a:cs typeface="Tahoma" panose="020B0604030504040204" pitchFamily="34" charset="0"/>
              </a:rPr>
              <a:t>  </a:t>
            </a:r>
          </a:p>
          <a:p>
            <a:pPr lvl="0"/>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u="sng" dirty="0" smtClean="0">
                <a:latin typeface="Tahoma" panose="020B0604030504040204" pitchFamily="34" charset="0"/>
                <a:ea typeface="Tahoma" panose="020B0604030504040204" pitchFamily="34" charset="0"/>
                <a:cs typeface="Tahoma" panose="020B0604030504040204" pitchFamily="34" charset="0"/>
              </a:rPr>
              <a:t>zmluvných dokumentoch </a:t>
            </a:r>
            <a:endParaRPr lang="sk-SK" sz="1300" b="1" u="sng" dirty="0">
              <a:latin typeface="Tahoma" panose="020B0604030504040204" pitchFamily="34" charset="0"/>
              <a:ea typeface="Tahoma" panose="020B0604030504040204" pitchFamily="34" charset="0"/>
              <a:cs typeface="Tahoma" panose="020B0604030504040204" pitchFamily="34" charset="0"/>
            </a:endParaRPr>
          </a:p>
          <a:p>
            <a:pPr marL="342900" indent="-342900">
              <a:buAutoNum type="arabicPeriod" startAt="2"/>
            </a:pPr>
            <a:r>
              <a:rPr lang="sk-SK" sz="1300" b="1" dirty="0" smtClean="0">
                <a:latin typeface="Tahoma" panose="020B0604030504040204" pitchFamily="34" charset="0"/>
                <a:ea typeface="Tahoma" panose="020B0604030504040204" pitchFamily="34" charset="0"/>
                <a:cs typeface="Tahoma" panose="020B0604030504040204" pitchFamily="34" charset="0"/>
              </a:rPr>
              <a:t>Žiadosť - musí byť vypísaná čitateľne,</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ne</a:t>
            </a:r>
            <a:r>
              <a:rPr lang="sk-SK" sz="1300" b="1" dirty="0" smtClean="0">
                <a:latin typeface="Tahoma" panose="020B0604030504040204" pitchFamily="34" charset="0"/>
                <a:ea typeface="Tahoma" panose="020B0604030504040204" pitchFamily="34" charset="0"/>
                <a:cs typeface="Tahoma" panose="020B0604030504040204" pitchFamily="34" charset="0"/>
              </a:rPr>
              <a:t>zabúdať na výdavky </a:t>
            </a:r>
            <a:r>
              <a:rPr lang="sk-SK" sz="1300" b="1" dirty="0">
                <a:latin typeface="Tahoma" panose="020B0604030504040204" pitchFamily="34" charset="0"/>
                <a:ea typeface="Tahoma" panose="020B0604030504040204" pitchFamily="34" charset="0"/>
                <a:cs typeface="Tahoma" panose="020B0604030504040204" pitchFamily="34" charset="0"/>
              </a:rPr>
              <a:t>domácnosti,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správne uvedené zamestnanie, dátum nástupu do zamestnania, správne IČO zamestnávateľa, prípadne informácia o PN klienta</a:t>
            </a:r>
            <a:r>
              <a:rPr lang="sk-SK" sz="1300" b="1" dirty="0" smtClean="0">
                <a:latin typeface="Tahoma" panose="020B0604030504040204" pitchFamily="34" charset="0"/>
                <a:ea typeface="Tahoma" panose="020B0604030504040204" pitchFamily="34" charset="0"/>
                <a:cs typeface="Tahoma" panose="020B0604030504040204" pitchFamily="34" charset="0"/>
              </a:rPr>
              <a:t>.  ŠFRB uviesť  vždy, tzn. keď spláca klient/spláca iná spoločnosť, výmery nehnuteľnosti musia byť presné (totožné s údajmi napr. v Znaleckom posudku a nižšie uvedeným)    </a:t>
            </a:r>
          </a:p>
          <a:p>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príjem klienta uvádzať presne a nezaokrúhľovať nahor    </a:t>
            </a:r>
            <a:endPar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endParaRPr>
          </a:p>
          <a:p>
            <a:r>
              <a:rPr lang="sk-SK" sz="1300" b="1" dirty="0" smtClean="0">
                <a:latin typeface="Tahoma" panose="020B0604030504040204" pitchFamily="34" charset="0"/>
                <a:ea typeface="Tahoma" panose="020B0604030504040204" pitchFamily="34" charset="0"/>
                <a:cs typeface="Tahoma" panose="020B0604030504040204" pitchFamily="34" charset="0"/>
              </a:rPr>
              <a:t>          - potvrdenie </a:t>
            </a:r>
            <a:r>
              <a:rPr lang="sk-SK" sz="1300" b="1" dirty="0">
                <a:latin typeface="Tahoma" panose="020B0604030504040204" pitchFamily="34" charset="0"/>
                <a:ea typeface="Tahoma" panose="020B0604030504040204" pitchFamily="34" charset="0"/>
                <a:cs typeface="Tahoma" panose="020B0604030504040204" pitchFamily="34" charset="0"/>
              </a:rPr>
              <a:t>o príjme musí byť originál, na našom tlačive a nesmie byť staršie </a:t>
            </a:r>
            <a:r>
              <a:rPr lang="sk-SK" sz="1300" b="1" dirty="0" smtClean="0">
                <a:latin typeface="Tahoma" panose="020B0604030504040204" pitchFamily="34" charset="0"/>
                <a:ea typeface="Tahoma" panose="020B0604030504040204" pitchFamily="34" charset="0"/>
                <a:cs typeface="Tahoma" panose="020B0604030504040204" pitchFamily="34" charset="0"/>
              </a:rPr>
              <a:t>ako 30 </a:t>
            </a:r>
            <a:r>
              <a:rPr lang="sk-SK" sz="1300" b="1" dirty="0">
                <a:latin typeface="Tahoma" panose="020B0604030504040204" pitchFamily="34" charset="0"/>
                <a:ea typeface="Tahoma" panose="020B0604030504040204" pitchFamily="34" charset="0"/>
                <a:cs typeface="Tahoma" panose="020B0604030504040204" pitchFamily="34" charset="0"/>
              </a:rPr>
              <a:t>dní, musí </a:t>
            </a:r>
            <a:r>
              <a:rPr lang="sk-SK" sz="1300" b="1" dirty="0" smtClean="0">
                <a:latin typeface="Tahoma" panose="020B0604030504040204" pitchFamily="34" charset="0"/>
                <a:ea typeface="Tahoma" panose="020B0604030504040204" pitchFamily="34" charset="0"/>
                <a:cs typeface="Tahoma" panose="020B0604030504040204" pitchFamily="34" charset="0"/>
              </a:rPr>
              <a:t>byť presné, čitateľné</a:t>
            </a:r>
            <a:endParaRPr lang="sk-SK" sz="1300" b="1" dirty="0">
              <a:latin typeface="Tahoma" panose="020B0604030504040204" pitchFamily="34" charset="0"/>
              <a:ea typeface="Tahoma" panose="020B0604030504040204" pitchFamily="34" charset="0"/>
              <a:cs typeface="Tahoma" panose="020B0604030504040204" pitchFamily="34" charset="0"/>
            </a:endParaRPr>
          </a:p>
          <a:p>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žiadosť na poslednej strane - PFA overí podpis klienta </a:t>
            </a:r>
            <a:r>
              <a:rPr lang="sk-SK" sz="1300" b="1" dirty="0">
                <a:latin typeface="Tahoma" panose="020B0604030504040204" pitchFamily="34" charset="0"/>
                <a:ea typeface="Tahoma" panose="020B0604030504040204" pitchFamily="34" charset="0"/>
                <a:cs typeface="Tahoma" panose="020B0604030504040204" pitchFamily="34" charset="0"/>
              </a:rPr>
              <a:t>(uvedie svoje meno </a:t>
            </a:r>
            <a:r>
              <a:rPr lang="sk-SK" sz="1300" b="1" dirty="0" smtClean="0">
                <a:latin typeface="Tahoma" panose="020B0604030504040204" pitchFamily="34" charset="0"/>
                <a:ea typeface="Tahoma" panose="020B0604030504040204" pitchFamily="34" charset="0"/>
                <a:cs typeface="Tahoma" panose="020B0604030504040204" pitchFamily="34" charset="0"/>
              </a:rPr>
              <a:t>a priezvisko</a:t>
            </a:r>
            <a:r>
              <a:rPr lang="sk-SK" sz="1300" b="1" dirty="0">
                <a:latin typeface="Tahoma" panose="020B0604030504040204" pitchFamily="34" charset="0"/>
                <a:ea typeface="Tahoma" panose="020B0604030504040204" pitchFamily="34" charset="0"/>
                <a:cs typeface="Tahoma" panose="020B0604030504040204" pitchFamily="34" charset="0"/>
              </a:rPr>
              <a:t>, NBS </a:t>
            </a:r>
            <a:r>
              <a:rPr lang="sk-SK" sz="1300" b="1" dirty="0" smtClean="0">
                <a:latin typeface="Tahoma" panose="020B0604030504040204" pitchFamily="34" charset="0"/>
                <a:ea typeface="Tahoma" panose="020B0604030504040204" pitchFamily="34" charset="0"/>
                <a:cs typeface="Tahoma" panose="020B0604030504040204" pitchFamily="34" charset="0"/>
              </a:rPr>
              <a:t>číslo,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podpis</a:t>
            </a:r>
            <a:r>
              <a:rPr lang="sk-SK" sz="1300" b="1" dirty="0" smtClean="0">
                <a:latin typeface="Tahoma" panose="020B0604030504040204" pitchFamily="34" charset="0"/>
                <a:ea typeface="Tahoma" panose="020B0604030504040204" pitchFamily="34" charset="0"/>
                <a:cs typeface="Tahoma" panose="020B0604030504040204" pitchFamily="34" charset="0"/>
              </a:rPr>
              <a:t>)</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          - </a:t>
            </a:r>
            <a:r>
              <a:rPr lang="sk-SK" sz="1300" b="1" dirty="0">
                <a:latin typeface="Tahoma" panose="020B0604030504040204" pitchFamily="34" charset="0"/>
                <a:ea typeface="Tahoma" panose="020B0604030504040204" pitchFamily="34" charset="0"/>
                <a:cs typeface="Tahoma" panose="020B0604030504040204" pitchFamily="34" charset="0"/>
              </a:rPr>
              <a:t>ak sú v žiadosti dvaja, vopred musí byť </a:t>
            </a:r>
            <a:r>
              <a:rPr lang="sk-SK" sz="1300" b="1" dirty="0" err="1">
                <a:latin typeface="Tahoma" panose="020B0604030504040204" pitchFamily="34" charset="0"/>
                <a:ea typeface="Tahoma" panose="020B0604030504040204" pitchFamily="34" charset="0"/>
                <a:cs typeface="Tahoma" panose="020B0604030504040204" pitchFamily="34" charset="0"/>
              </a:rPr>
              <a:t>odkomunikované</a:t>
            </a:r>
            <a:r>
              <a:rPr lang="sk-SK" sz="1300" b="1" dirty="0">
                <a:latin typeface="Tahoma" panose="020B0604030504040204" pitchFamily="34" charset="0"/>
                <a:ea typeface="Tahoma" panose="020B0604030504040204" pitchFamily="34" charset="0"/>
                <a:cs typeface="Tahoma" panose="020B0604030504040204" pitchFamily="34" charset="0"/>
              </a:rPr>
              <a:t>, kto chce účet, ten musí byť v žiadosti ako prvý</a:t>
            </a:r>
          </a:p>
          <a:p>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 výmera nehnuteľnosti musí byť uvádzaná </a:t>
            </a:r>
            <a:r>
              <a:rPr lang="sk-SK" sz="1300" b="1" u="sng" dirty="0" smtClean="0">
                <a:solidFill>
                  <a:srgbClr val="7030A0"/>
                </a:solidFill>
                <a:latin typeface="Tahoma" panose="020B0604030504040204" pitchFamily="34" charset="0"/>
                <a:ea typeface="Tahoma" panose="020B0604030504040204" pitchFamily="34" charset="0"/>
                <a:cs typeface="Tahoma" panose="020B0604030504040204" pitchFamily="34" charset="0"/>
              </a:rPr>
              <a:t>presne na dve desatinné miesta podľa ZP</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Pri ohodnotení bankovou  </a:t>
            </a:r>
          </a:p>
          <a:p>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cenou (byt) údaj je  uvedený v</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nadobúdacom titule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alebo v ročnom zúčtovaní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nákladov na byt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od správcu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bytového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p>
          <a:p>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domu.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Postačí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dokladovať jeden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z uvedených dokladov, obidva z nich sú rovnocenné</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p>
          <a:p>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PLATÍ LEN PRI PRENOSE ÚVERU</a:t>
            </a:r>
          </a:p>
          <a:p>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Predložiť </a:t>
            </a:r>
            <a:r>
              <a:rPr lang="sk-SK" sz="1300" b="1" dirty="0">
                <a:latin typeface="Tahoma" panose="020B0604030504040204" pitchFamily="34" charset="0"/>
                <a:ea typeface="Tahoma" panose="020B0604030504040204" pitchFamily="34" charset="0"/>
                <a:cs typeface="Tahoma" panose="020B0604030504040204" pitchFamily="34" charset="0"/>
              </a:rPr>
              <a:t>PFA overené kópie OP predávajúcich a záložcov</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4.    LV </a:t>
            </a:r>
            <a:r>
              <a:rPr lang="sk-SK" sz="1300" b="1" dirty="0">
                <a:latin typeface="Tahoma" panose="020B0604030504040204" pitchFamily="34" charset="0"/>
                <a:ea typeface="Tahoma" panose="020B0604030504040204" pitchFamily="34" charset="0"/>
                <a:cs typeface="Tahoma" panose="020B0604030504040204" pitchFamily="34" charset="0"/>
              </a:rPr>
              <a:t>/</a:t>
            </a:r>
            <a:r>
              <a:rPr lang="sk-SK" sz="1300" b="1" dirty="0" smtClean="0">
                <a:latin typeface="Tahoma" panose="020B0604030504040204" pitchFamily="34" charset="0"/>
                <a:ea typeface="Tahoma" panose="020B0604030504040204" pitchFamily="34" charset="0"/>
                <a:cs typeface="Tahoma" panose="020B0604030504040204" pitchFamily="34" charset="0"/>
              </a:rPr>
              <a:t>nehnuteľnosť  :</a:t>
            </a:r>
          </a:p>
          <a:p>
            <a:r>
              <a:rPr lang="sk-SK" sz="1300" b="1" dirty="0" smtClean="0">
                <a:latin typeface="Tahoma" panose="020B0604030504040204" pitchFamily="34" charset="0"/>
                <a:ea typeface="Tahoma" panose="020B0604030504040204" pitchFamily="34" charset="0"/>
                <a:cs typeface="Tahoma" panose="020B0604030504040204" pitchFamily="34" charset="0"/>
              </a:rPr>
              <a:t>           - skontrolovať aktuálnosť  (OP)  s podkladmi k úveru, napr. ne/akceptovateľná nehnuteľnosť</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 skontrolovať a </a:t>
            </a:r>
            <a:r>
              <a:rPr lang="sk-SK" sz="13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predložiť</a:t>
            </a:r>
            <a:r>
              <a:rPr lang="sk-SK" sz="1300" b="1" dirty="0" smtClean="0">
                <a:latin typeface="Tahoma" panose="020B0604030504040204" pitchFamily="34" charset="0"/>
                <a:ea typeface="Tahoma" panose="020B0604030504040204" pitchFamily="34" charset="0"/>
                <a:cs typeface="Tahoma" panose="020B0604030504040204" pitchFamily="34" charset="0"/>
              </a:rPr>
              <a:t> aktuálne LV na nehnuteľnosť, ktorá je predmetom účelu úveru a zabezpečenia; vecné    </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bremená či sú akceptovateľné </a:t>
            </a:r>
            <a:r>
              <a:rPr lang="sk-SK" sz="1300" b="1" dirty="0">
                <a:latin typeface="Tahoma" panose="020B0604030504040204" pitchFamily="34" charset="0"/>
                <a:ea typeface="Tahoma" panose="020B0604030504040204" pitchFamily="34" charset="0"/>
                <a:cs typeface="Tahoma" panose="020B0604030504040204" pitchFamily="34" charset="0"/>
              </a:rPr>
              <a:t>; nesúlad pri parcelách - výmera, </a:t>
            </a:r>
            <a:r>
              <a:rPr lang="sk-SK" sz="1300" b="1" dirty="0" smtClean="0">
                <a:latin typeface="Tahoma" panose="020B0604030504040204" pitchFamily="34" charset="0"/>
                <a:ea typeface="Tahoma" panose="020B0604030504040204" pitchFamily="34" charset="0"/>
                <a:cs typeface="Tahoma" panose="020B0604030504040204" pitchFamily="34" charset="0"/>
              </a:rPr>
              <a:t>zlé </a:t>
            </a:r>
            <a:r>
              <a:rPr lang="sk-SK" sz="1300" b="1" dirty="0">
                <a:latin typeface="Tahoma" panose="020B0604030504040204" pitchFamily="34" charset="0"/>
                <a:ea typeface="Tahoma" panose="020B0604030504040204" pitchFamily="34" charset="0"/>
                <a:cs typeface="Tahoma" panose="020B0604030504040204" pitchFamily="34" charset="0"/>
              </a:rPr>
              <a:t>zakreslenie, typ nehnuteľnosti je odlišný od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skutočnosti, využitím </a:t>
            </a:r>
            <a:r>
              <a:rPr lang="sk-SK" sz="1300" b="1" dirty="0">
                <a:latin typeface="Tahoma" panose="020B0604030504040204" pitchFamily="34" charset="0"/>
                <a:ea typeface="Tahoma" panose="020B0604030504040204" pitchFamily="34" charset="0"/>
                <a:cs typeface="Tahoma" panose="020B0604030504040204" pitchFamily="34" charset="0"/>
              </a:rPr>
              <a:t>spĺňa skutkový stav, na LV sa musí  skutkový stav = právnemu stavu nehnuteľnosť.       </a:t>
            </a:r>
          </a:p>
          <a:p>
            <a:pPr marL="0" lvl="1"/>
            <a:r>
              <a:rPr lang="sk-SK" sz="1300" b="1" dirty="0" smtClean="0">
                <a:latin typeface="Tahoma" panose="020B0604030504040204" pitchFamily="34" charset="0"/>
                <a:ea typeface="Tahoma" panose="020B0604030504040204" pitchFamily="34" charset="0"/>
                <a:cs typeface="Tahoma" panose="020B0604030504040204" pitchFamily="34" charset="0"/>
              </a:rPr>
              <a:t>           - prístupová cesta musí byť </a:t>
            </a:r>
            <a:r>
              <a:rPr lang="sk-SK" sz="1300" b="1" dirty="0">
                <a:latin typeface="Tahoma" panose="020B0604030504040204" pitchFamily="34" charset="0"/>
                <a:ea typeface="Tahoma" panose="020B0604030504040204" pitchFamily="34" charset="0"/>
                <a:cs typeface="Tahoma" panose="020B0604030504040204" pitchFamily="34" charset="0"/>
              </a:rPr>
              <a:t>presne  </a:t>
            </a:r>
            <a:r>
              <a:rPr lang="sk-SK" sz="1300" b="1" dirty="0" smtClean="0">
                <a:latin typeface="Tahoma" panose="020B0604030504040204" pitchFamily="34" charset="0"/>
                <a:ea typeface="Tahoma" panose="020B0604030504040204" pitchFamily="34" charset="0"/>
                <a:cs typeface="Tahoma" panose="020B0604030504040204" pitchFamily="34" charset="0"/>
              </a:rPr>
              <a:t>identifikovaná;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ne</a:t>
            </a:r>
            <a:r>
              <a:rPr lang="sk-SK" sz="1300" b="1" dirty="0" smtClean="0">
                <a:latin typeface="Tahoma" panose="020B0604030504040204" pitchFamily="34" charset="0"/>
                <a:ea typeface="Tahoma" panose="020B0604030504040204" pitchFamily="34" charset="0"/>
                <a:cs typeface="Tahoma" panose="020B0604030504040204" pitchFamily="34" charset="0"/>
              </a:rPr>
              <a:t>akceptujeme </a:t>
            </a:r>
            <a:r>
              <a:rPr lang="sk-SK" sz="1300" b="1" dirty="0">
                <a:latin typeface="Tahoma" panose="020B0604030504040204" pitchFamily="34" charset="0"/>
                <a:ea typeface="Tahoma" panose="020B0604030504040204" pitchFamily="34" charset="0"/>
                <a:cs typeface="Tahoma" panose="020B0604030504040204" pitchFamily="34" charset="0"/>
              </a:rPr>
              <a:t>apartmány, rekreačné domy, chalupy ,....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v</a:t>
            </a:r>
            <a:r>
              <a:rPr lang="sk-SK" sz="1300" b="1" dirty="0">
                <a:latin typeface="Tahoma" panose="020B0604030504040204" pitchFamily="34" charset="0"/>
                <a:ea typeface="Tahoma" panose="020B0604030504040204" pitchFamily="34" charset="0"/>
                <a:cs typeface="Tahoma" panose="020B0604030504040204" pitchFamily="34" charset="0"/>
              </a:rPr>
              <a:t> prípade </a:t>
            </a:r>
            <a:r>
              <a:rPr lang="sk-SK" sz="1300" b="1" dirty="0" smtClean="0">
                <a:latin typeface="Tahoma" panose="020B0604030504040204" pitchFamily="34" charset="0"/>
                <a:ea typeface="Tahoma" panose="020B0604030504040204" pitchFamily="34" charset="0"/>
                <a:cs typeface="Tahoma" panose="020B0604030504040204" pitchFamily="34" charset="0"/>
              </a:rPr>
              <a:t>ŠFRB (</a:t>
            </a:r>
            <a:r>
              <a:rPr lang="sk-SK" sz="1300" b="1" dirty="0">
                <a:latin typeface="Tahoma" panose="020B0604030504040204" pitchFamily="34" charset="0"/>
                <a:ea typeface="Tahoma" panose="020B0604030504040204" pitchFamily="34" charset="0"/>
                <a:cs typeface="Tahoma" panose="020B0604030504040204" pitchFamily="34" charset="0"/>
              </a:rPr>
              <a:t>záložné právo) doložiť </a:t>
            </a:r>
            <a:r>
              <a:rPr lang="sk-SK" sz="1300" b="1" dirty="0" smtClean="0">
                <a:latin typeface="Tahoma" panose="020B0604030504040204" pitchFamily="34" charset="0"/>
                <a:ea typeface="Tahoma" panose="020B0604030504040204" pitchFamily="34" charset="0"/>
                <a:cs typeface="Tahoma" panose="020B0604030504040204" pitchFamily="34" charset="0"/>
              </a:rPr>
              <a:t>k žiadosti </a:t>
            </a:r>
            <a:r>
              <a:rPr lang="sk-SK" sz="1300" b="1" dirty="0">
                <a:latin typeface="Tahoma" panose="020B0604030504040204" pitchFamily="34" charset="0"/>
                <a:ea typeface="Tahoma" panose="020B0604030504040204" pitchFamily="34" charset="0"/>
                <a:cs typeface="Tahoma" panose="020B0604030504040204" pitchFamily="34" charset="0"/>
              </a:rPr>
              <a:t>o úver </a:t>
            </a:r>
            <a:r>
              <a:rPr lang="sk-SK" sz="1300" b="1" i="1" u="sng" dirty="0">
                <a:latin typeface="Tahoma" panose="020B0604030504040204" pitchFamily="34" charset="0"/>
                <a:ea typeface="Tahoma" panose="020B0604030504040204" pitchFamily="34" charset="0"/>
                <a:cs typeface="Tahoma" panose="020B0604030504040204" pitchFamily="34" charset="0"/>
              </a:rPr>
              <a:t> zostatok</a:t>
            </a:r>
            <a:r>
              <a:rPr lang="sk-SK" sz="1300" b="1" u="sng" dirty="0">
                <a:latin typeface="Tahoma" panose="020B0604030504040204" pitchFamily="34" charset="0"/>
                <a:ea typeface="Tahoma" panose="020B0604030504040204" pitchFamily="34" charset="0"/>
                <a:cs typeface="Tahoma" panose="020B0604030504040204" pitchFamily="34" charset="0"/>
              </a:rPr>
              <a:t>  </a:t>
            </a:r>
            <a:r>
              <a:rPr lang="sk-SK" sz="1300" b="1" i="1" u="sng" dirty="0">
                <a:latin typeface="Tahoma" panose="020B0604030504040204" pitchFamily="34" charset="0"/>
                <a:ea typeface="Tahoma" panose="020B0604030504040204" pitchFamily="34" charset="0"/>
                <a:cs typeface="Tahoma" panose="020B0604030504040204" pitchFamily="34" charset="0"/>
              </a:rPr>
              <a:t>úveru s uvedením  poznámky kto úver spláca</a:t>
            </a:r>
            <a:r>
              <a:rPr lang="sk-SK" sz="1300" b="1" dirty="0">
                <a:latin typeface="Tahoma" panose="020B0604030504040204" pitchFamily="34" charset="0"/>
                <a:ea typeface="Tahoma" panose="020B0604030504040204" pitchFamily="34" charset="0"/>
                <a:cs typeface="Tahoma" panose="020B0604030504040204" pitchFamily="34" charset="0"/>
              </a:rPr>
              <a:t>,</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pri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účele (hlavný alebo doplnkový) nadobudnutie nehnuteľnosti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,v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prípade ak nadobúdaná nehnuteľnosť bude </a:t>
            </a:r>
            <a:endPar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endParaRPr>
          </a:p>
          <a:p>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slúžiť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ako zábezpeka, je potrebné od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1.1.2021 predkladať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vždy ZNALECKÝ POSUDOK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(pôvodný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alebo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nový ),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bez </a:t>
            </a:r>
            <a:endPar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endParaRPr>
          </a:p>
          <a:p>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ohľadu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či sa jedná o byt alebo rodinný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dom. </a:t>
            </a:r>
            <a:r>
              <a:rPr lang="sk-SK" sz="1300" b="1" dirty="0" smtClean="0">
                <a:latin typeface="Tahoma" panose="020B0604030504040204" pitchFamily="34" charset="0"/>
                <a:ea typeface="Tahoma" panose="020B0604030504040204" pitchFamily="34" charset="0"/>
                <a:cs typeface="Tahoma" panose="020B0604030504040204" pitchFamily="34" charset="0"/>
              </a:rPr>
              <a:t>ZP musí </a:t>
            </a:r>
            <a:r>
              <a:rPr lang="sk-SK" sz="1300" b="1" dirty="0">
                <a:latin typeface="Tahoma" panose="020B0604030504040204" pitchFamily="34" charset="0"/>
                <a:ea typeface="Tahoma" panose="020B0604030504040204" pitchFamily="34" charset="0"/>
                <a:cs typeface="Tahoma" panose="020B0604030504040204" pitchFamily="34" charset="0"/>
              </a:rPr>
              <a:t>byť na reálny stav nehnuteľnosti, </a:t>
            </a:r>
            <a:r>
              <a:rPr lang="sk-SK" sz="1300" b="1" dirty="0" smtClean="0">
                <a:latin typeface="Tahoma" panose="020B0604030504040204" pitchFamily="34" charset="0"/>
                <a:ea typeface="Tahoma" panose="020B0604030504040204" pitchFamily="34" charset="0"/>
                <a:cs typeface="Tahoma" panose="020B0604030504040204" pitchFamily="34" charset="0"/>
              </a:rPr>
              <a:t>tzn. ak pôvodný </a:t>
            </a:r>
            <a:r>
              <a:rPr lang="sk-SK" sz="1300" b="1" dirty="0">
                <a:latin typeface="Tahoma" panose="020B0604030504040204" pitchFamily="34" charset="0"/>
                <a:ea typeface="Tahoma" panose="020B0604030504040204" pitchFamily="34" charset="0"/>
                <a:cs typeface="Tahoma" panose="020B0604030504040204" pitchFamily="34" charset="0"/>
              </a:rPr>
              <a:t>ZP je na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r>
              <a:rPr lang="sk-SK" sz="1300" b="1" dirty="0" smtClean="0">
                <a:latin typeface="Tahoma" panose="020B0604030504040204" pitchFamily="34" charset="0"/>
                <a:ea typeface="Tahoma" panose="020B0604030504040204" pitchFamily="34" charset="0"/>
                <a:cs typeface="Tahoma" panose="020B0604030504040204" pitchFamily="34" charset="0"/>
              </a:rPr>
              <a:t>              rozostavanú nehnuteľnosť</a:t>
            </a:r>
            <a:r>
              <a:rPr lang="sk-SK" sz="1300" b="1" dirty="0">
                <a:latin typeface="Tahoma" panose="020B0604030504040204" pitchFamily="34" charset="0"/>
                <a:ea typeface="Tahoma" panose="020B0604030504040204" pitchFamily="34" charset="0"/>
                <a:cs typeface="Tahoma" panose="020B0604030504040204" pitchFamily="34" charset="0"/>
              </a:rPr>
              <a:t>, musí </a:t>
            </a:r>
            <a:r>
              <a:rPr lang="sk-SK" sz="1300" b="1" dirty="0" smtClean="0">
                <a:latin typeface="Tahoma" panose="020B0604030504040204" pitchFamily="34" charset="0"/>
                <a:ea typeface="Tahoma" panose="020B0604030504040204" pitchFamily="34" charset="0"/>
                <a:cs typeface="Tahoma" panose="020B0604030504040204" pitchFamily="34" charset="0"/>
              </a:rPr>
              <a:t>byť </a:t>
            </a:r>
            <a:r>
              <a:rPr lang="sk-SK" sz="1300" b="1" dirty="0">
                <a:latin typeface="Tahoma" panose="020B0604030504040204" pitchFamily="34" charset="0"/>
                <a:ea typeface="Tahoma" panose="020B0604030504040204" pitchFamily="34" charset="0"/>
                <a:cs typeface="Tahoma" panose="020B0604030504040204" pitchFamily="34" charset="0"/>
              </a:rPr>
              <a:t>predložený na </a:t>
            </a:r>
            <a:r>
              <a:rPr lang="sk-SK" sz="1300" b="1" dirty="0" smtClean="0">
                <a:latin typeface="Tahoma" panose="020B0604030504040204" pitchFamily="34" charset="0"/>
                <a:ea typeface="Tahoma" panose="020B0604030504040204" pitchFamily="34" charset="0"/>
                <a:cs typeface="Tahoma" panose="020B0604030504040204" pitchFamily="34" charset="0"/>
              </a:rPr>
              <a:t>dokončenú  resp. skolaudovanú </a:t>
            </a:r>
            <a:r>
              <a:rPr lang="sk-SK" sz="1300" b="1" dirty="0">
                <a:latin typeface="Tahoma" panose="020B0604030504040204" pitchFamily="34" charset="0"/>
                <a:ea typeface="Tahoma" panose="020B0604030504040204" pitchFamily="34" charset="0"/>
                <a:cs typeface="Tahoma" panose="020B0604030504040204" pitchFamily="34" charset="0"/>
              </a:rPr>
              <a:t>nehnuteľnosť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pPr lvl="0"/>
            <a:r>
              <a:rPr lang="sk-SK" sz="1300" b="1" dirty="0" smtClean="0">
                <a:latin typeface="Tahoma" panose="020B0604030504040204" pitchFamily="34" charset="0"/>
                <a:ea typeface="Tahoma" panose="020B0604030504040204" pitchFamily="34" charset="0"/>
                <a:cs typeface="Tahoma" panose="020B0604030504040204" pitchFamily="34" charset="0"/>
              </a:rPr>
              <a:t>           - v </a:t>
            </a:r>
            <a:r>
              <a:rPr lang="sk-SK" sz="1300" b="1" dirty="0">
                <a:latin typeface="Tahoma" panose="020B0604030504040204" pitchFamily="34" charset="0"/>
                <a:ea typeface="Tahoma" panose="020B0604030504040204" pitchFamily="34" charset="0"/>
                <a:cs typeface="Tahoma" panose="020B0604030504040204" pitchFamily="34" charset="0"/>
              </a:rPr>
              <a:t>prípade ak je </a:t>
            </a:r>
            <a:r>
              <a:rPr lang="sk-SK" sz="1300" b="1" u="sng" dirty="0">
                <a:solidFill>
                  <a:srgbClr val="FF0000"/>
                </a:solidFill>
                <a:latin typeface="Tahoma" panose="020B0604030504040204" pitchFamily="34" charset="0"/>
                <a:ea typeface="Tahoma" panose="020B0604030504040204" pitchFamily="34" charset="0"/>
                <a:cs typeface="Tahoma" panose="020B0604030504040204" pitchFamily="34" charset="0"/>
              </a:rPr>
              <a:t>ZP starší ako 1 rok  </a:t>
            </a:r>
            <a:r>
              <a:rPr lang="sk-SK" sz="1300" b="1" dirty="0">
                <a:latin typeface="Tahoma" panose="020B0604030504040204" pitchFamily="34" charset="0"/>
                <a:ea typeface="Tahoma" panose="020B0604030504040204" pitchFamily="34" charset="0"/>
                <a:cs typeface="Tahoma" panose="020B0604030504040204" pitchFamily="34" charset="0"/>
              </a:rPr>
              <a:t>a zároveň pri akejkoľvek zmene na nehnuteľnosti </a:t>
            </a:r>
            <a:r>
              <a:rPr lang="sk-SK" sz="1300" b="1" u="sng" dirty="0">
                <a:solidFill>
                  <a:srgbClr val="FF0000"/>
                </a:solidFill>
                <a:latin typeface="Tahoma" panose="020B0604030504040204" pitchFamily="34" charset="0"/>
                <a:ea typeface="Tahoma" panose="020B0604030504040204" pitchFamily="34" charset="0"/>
                <a:cs typeface="Tahoma" panose="020B0604030504040204" pitchFamily="34" charset="0"/>
              </a:rPr>
              <a:t>nezabudnúť doložiť </a:t>
            </a:r>
            <a:endParaRPr lang="sk-SK" sz="1300" b="1" u="sng" dirty="0" smtClean="0">
              <a:solidFill>
                <a:srgbClr val="FF0000"/>
              </a:solidFill>
              <a:latin typeface="Tahoma" panose="020B0604030504040204" pitchFamily="34" charset="0"/>
              <a:ea typeface="Tahoma" panose="020B0604030504040204" pitchFamily="34" charset="0"/>
              <a:cs typeface="Tahoma" panose="020B0604030504040204" pitchFamily="34" charset="0"/>
            </a:endParaRPr>
          </a:p>
          <a:p>
            <a:pPr lvl="0"/>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a:t>
            </a:r>
            <a:r>
              <a:rPr lang="sk-SK" sz="1300" b="1" u="sng" dirty="0" smtClean="0">
                <a:solidFill>
                  <a:srgbClr val="FF0000"/>
                </a:solidFill>
                <a:latin typeface="Tahoma" panose="020B0604030504040204" pitchFamily="34" charset="0"/>
                <a:ea typeface="Tahoma" panose="020B0604030504040204" pitchFamily="34" charset="0"/>
                <a:cs typeface="Tahoma" panose="020B0604030504040204" pitchFamily="34" charset="0"/>
              </a:rPr>
              <a:t>aktuálnu fotodokumentáciu</a:t>
            </a:r>
          </a:p>
          <a:p>
            <a:pPr lvl="0"/>
            <a:r>
              <a:rPr lang="sk-SK" sz="1300" b="1" dirty="0">
                <a:latin typeface="Tahoma" panose="020B0604030504040204" pitchFamily="34" charset="0"/>
                <a:ea typeface="Tahoma" panose="020B0604030504040204" pitchFamily="34" charset="0"/>
                <a:cs typeface="Tahoma" panose="020B0604030504040204" pitchFamily="34" charset="0"/>
              </a:rPr>
              <a:t>           - hodnota nehnuteľnosti sa musí </a:t>
            </a:r>
            <a:r>
              <a:rPr lang="sk-SK" sz="1300" b="1" dirty="0" smtClean="0">
                <a:latin typeface="Tahoma" panose="020B0604030504040204" pitchFamily="34" charset="0"/>
                <a:ea typeface="Tahoma" panose="020B0604030504040204" pitchFamily="34" charset="0"/>
                <a:cs typeface="Tahoma" panose="020B0604030504040204" pitchFamily="34" charset="0"/>
              </a:rPr>
              <a:t>zadávať </a:t>
            </a:r>
            <a:r>
              <a:rPr lang="sk-SK" sz="1300" b="1" dirty="0">
                <a:latin typeface="Tahoma" panose="020B0604030504040204" pitchFamily="34" charset="0"/>
                <a:ea typeface="Tahoma" panose="020B0604030504040204" pitchFamily="34" charset="0"/>
                <a:cs typeface="Tahoma" panose="020B0604030504040204" pitchFamily="34" charset="0"/>
              </a:rPr>
              <a:t>do žiadosti na 2 desatinné čísla,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nie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zaokrúhlene</a:t>
            </a:r>
            <a:endPar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3" name="Obdĺžnik 2"/>
          <p:cNvSpPr/>
          <p:nvPr/>
        </p:nvSpPr>
        <p:spPr>
          <a:xfrm>
            <a:off x="9235132" y="7237015"/>
            <a:ext cx="341760" cy="276999"/>
          </a:xfrm>
          <a:prstGeom prst="rect">
            <a:avLst/>
          </a:prstGeom>
        </p:spPr>
        <p:txBody>
          <a:bodyPr wrap="none">
            <a:spAutoFit/>
          </a:bodyPr>
          <a:lstStyle/>
          <a:p>
            <a:r>
              <a:rPr lang="sk-SK" sz="1200" dirty="0" smtClean="0">
                <a:solidFill>
                  <a:schemeClr val="bg1"/>
                </a:solidFill>
              </a:rPr>
              <a:t>33</a:t>
            </a:r>
            <a:endParaRPr lang="sk-SK" sz="1200" dirty="0">
              <a:solidFill>
                <a:schemeClr val="bg1"/>
              </a:solidFill>
            </a:endParaRPr>
          </a:p>
        </p:txBody>
      </p:sp>
    </p:spTree>
    <p:extLst>
      <p:ext uri="{BB962C8B-B14F-4D97-AF65-F5344CB8AC3E}">
        <p14:creationId xmlns:p14="http://schemas.microsoft.com/office/powerpoint/2010/main" val="37252178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180" y="108223"/>
            <a:ext cx="6323880" cy="1008112"/>
          </a:xfrm>
        </p:spPr>
        <p:txBody>
          <a:bodyPr/>
          <a:lstStyle/>
          <a:p>
            <a:r>
              <a:rPr lang="sk-SK" sz="2800" b="0" dirty="0" smtClean="0">
                <a:solidFill>
                  <a:schemeClr val="tx1">
                    <a:lumMod val="50000"/>
                    <a:lumOff val="50000"/>
                  </a:schemeClr>
                </a:solidFill>
              </a:rPr>
              <a:t>Dávať pozor na :</a:t>
            </a:r>
            <a:endParaRPr lang="sk-SK" sz="2800" dirty="0">
              <a:solidFill>
                <a:srgbClr val="FF0000"/>
              </a:solidFill>
            </a:endParaRPr>
          </a:p>
        </p:txBody>
      </p:sp>
      <p:sp>
        <p:nvSpPr>
          <p:cNvPr id="10" name="Obdĺžnik 9"/>
          <p:cNvSpPr/>
          <p:nvPr/>
        </p:nvSpPr>
        <p:spPr>
          <a:xfrm>
            <a:off x="324248" y="1500475"/>
            <a:ext cx="10369152" cy="5309146"/>
          </a:xfrm>
          <a:prstGeom prst="rect">
            <a:avLst/>
          </a:prstGeom>
        </p:spPr>
        <p:txBody>
          <a:bodyPr wrap="square" anchor="ctr" anchorCtr="0">
            <a:spAutoFit/>
          </a:bodyPr>
          <a:lstStyle/>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Potvrdenie </a:t>
            </a:r>
            <a:r>
              <a:rPr lang="sk-SK" sz="1300" b="1" dirty="0">
                <a:latin typeface="Tahoma" panose="020B0604030504040204" pitchFamily="34" charset="0"/>
                <a:ea typeface="Tahoma" panose="020B0604030504040204" pitchFamily="34" charset="0"/>
                <a:cs typeface="Tahoma" panose="020B0604030504040204" pitchFamily="34" charset="0"/>
              </a:rPr>
              <a:t>o príjme musí byť originál, na našom tlačive a nesmie byť staršie ako 30 dní, musí byť  presné a čitateľné</a:t>
            </a:r>
          </a:p>
          <a:p>
            <a:r>
              <a:rPr lang="sk-SK" sz="1300" b="1" dirty="0" smtClean="0">
                <a:latin typeface="Tahoma" panose="020B0604030504040204" pitchFamily="34" charset="0"/>
                <a:ea typeface="Tahoma" panose="020B0604030504040204" pitchFamily="34" charset="0"/>
                <a:cs typeface="Tahoma" panose="020B0604030504040204" pitchFamily="34" charset="0"/>
              </a:rPr>
              <a:t>   -  doplnková </a:t>
            </a:r>
            <a:r>
              <a:rPr lang="sk-SK" sz="1300" b="1" dirty="0">
                <a:latin typeface="Tahoma" panose="020B0604030504040204" pitchFamily="34" charset="0"/>
                <a:ea typeface="Tahoma" panose="020B0604030504040204" pitchFamily="34" charset="0"/>
                <a:cs typeface="Tahoma" panose="020B0604030504040204" pitchFamily="34" charset="0"/>
              </a:rPr>
              <a:t>nehnuteľnosť </a:t>
            </a:r>
            <a:r>
              <a:rPr lang="sk-SK" sz="1300" b="1" dirty="0" smtClean="0">
                <a:latin typeface="Tahoma" panose="020B0604030504040204" pitchFamily="34" charset="0"/>
                <a:ea typeface="Tahoma" panose="020B0604030504040204" pitchFamily="34" charset="0"/>
                <a:cs typeface="Tahoma" panose="020B0604030504040204" pitchFamily="34" charset="0"/>
              </a:rPr>
              <a:t>(napr</a:t>
            </a:r>
            <a:r>
              <a:rPr lang="sk-SK" sz="1300" b="1" dirty="0">
                <a:latin typeface="Tahoma" panose="020B0604030504040204" pitchFamily="34" charset="0"/>
                <a:ea typeface="Tahoma" panose="020B0604030504040204" pitchFamily="34" charset="0"/>
                <a:cs typeface="Tahoma" panose="020B0604030504040204" pitchFamily="34" charset="0"/>
              </a:rPr>
              <a:t>. hospodárska budova, altánok, letná </a:t>
            </a:r>
            <a:r>
              <a:rPr lang="sk-SK" sz="1300" b="1" dirty="0" smtClean="0">
                <a:latin typeface="Tahoma" panose="020B0604030504040204" pitchFamily="34" charset="0"/>
                <a:ea typeface="Tahoma" panose="020B0604030504040204" pitchFamily="34" charset="0"/>
                <a:cs typeface="Tahoma" panose="020B0604030504040204" pitchFamily="34" charset="0"/>
              </a:rPr>
              <a:t>kuchyňa) ktoré nie sú </a:t>
            </a:r>
            <a:r>
              <a:rPr lang="sk-SK" sz="1300" b="1" dirty="0">
                <a:latin typeface="Tahoma" panose="020B0604030504040204" pitchFamily="34" charset="0"/>
                <a:ea typeface="Tahoma" panose="020B0604030504040204" pitchFamily="34" charset="0"/>
                <a:cs typeface="Tahoma" panose="020B0604030504040204" pitchFamily="34" charset="0"/>
              </a:rPr>
              <a:t>zapísané na </a:t>
            </a:r>
            <a:r>
              <a:rPr lang="sk-SK" sz="1300" b="1" dirty="0" smtClean="0">
                <a:latin typeface="Tahoma" panose="020B0604030504040204" pitchFamily="34" charset="0"/>
                <a:ea typeface="Tahoma" panose="020B0604030504040204" pitchFamily="34" charset="0"/>
                <a:cs typeface="Tahoma" panose="020B0604030504040204" pitchFamily="34" charset="0"/>
              </a:rPr>
              <a:t>LV, </a:t>
            </a:r>
            <a:r>
              <a:rPr lang="sk-SK" sz="1300" b="1" dirty="0">
                <a:latin typeface="Tahoma" panose="020B0604030504040204" pitchFamily="34" charset="0"/>
                <a:ea typeface="Tahoma" panose="020B0604030504040204" pitchFamily="34" charset="0"/>
                <a:cs typeface="Tahoma" panose="020B0604030504040204" pitchFamily="34" charset="0"/>
              </a:rPr>
              <a:t>ani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zakreslené </a:t>
            </a:r>
            <a:r>
              <a:rPr lang="sk-SK" sz="1300" b="1" dirty="0">
                <a:latin typeface="Tahoma" panose="020B0604030504040204" pitchFamily="34" charset="0"/>
                <a:ea typeface="Tahoma" panose="020B0604030504040204" pitchFamily="34" charset="0"/>
                <a:cs typeface="Tahoma" panose="020B0604030504040204" pitchFamily="34" charset="0"/>
              </a:rPr>
              <a:t>v </a:t>
            </a:r>
            <a:r>
              <a:rPr lang="sk-SK" sz="1300" b="1" dirty="0" smtClean="0">
                <a:latin typeface="Tahoma" panose="020B0604030504040204" pitchFamily="34" charset="0"/>
                <a:ea typeface="Tahoma" panose="020B0604030504040204" pitchFamily="34" charset="0"/>
                <a:cs typeface="Tahoma" panose="020B0604030504040204" pitchFamily="34" charset="0"/>
              </a:rPr>
              <a:t>katastrálnej </a:t>
            </a:r>
            <a:r>
              <a:rPr lang="sk-SK" sz="1300" b="1" dirty="0">
                <a:latin typeface="Tahoma" panose="020B0604030504040204" pitchFamily="34" charset="0"/>
                <a:ea typeface="Tahoma" panose="020B0604030504040204" pitchFamily="34" charset="0"/>
                <a:cs typeface="Tahoma" panose="020B0604030504040204" pitchFamily="34" charset="0"/>
              </a:rPr>
              <a:t>mape </a:t>
            </a:r>
            <a:r>
              <a:rPr lang="sk-SK" sz="1300" b="1" dirty="0" smtClean="0">
                <a:latin typeface="Tahoma" panose="020B0604030504040204" pitchFamily="34" charset="0"/>
                <a:ea typeface="Tahoma" panose="020B0604030504040204" pitchFamily="34" charset="0"/>
                <a:cs typeface="Tahoma" panose="020B0604030504040204" pitchFamily="34" charset="0"/>
              </a:rPr>
              <a:t>alebo </a:t>
            </a:r>
            <a:r>
              <a:rPr lang="sk-SK" sz="1300" b="1" dirty="0">
                <a:latin typeface="Tahoma" panose="020B0604030504040204" pitchFamily="34" charset="0"/>
                <a:ea typeface="Tahoma" panose="020B0604030504040204" pitchFamily="34" charset="0"/>
                <a:cs typeface="Tahoma" panose="020B0604030504040204" pitchFamily="34" charset="0"/>
              </a:rPr>
              <a:t>sú </a:t>
            </a:r>
            <a:r>
              <a:rPr lang="sk-SK" sz="1300" b="1" dirty="0" smtClean="0">
                <a:latin typeface="Tahoma" panose="020B0604030504040204" pitchFamily="34" charset="0"/>
                <a:ea typeface="Tahoma" panose="020B0604030504040204" pitchFamily="34" charset="0"/>
                <a:cs typeface="Tahoma" panose="020B0604030504040204" pitchFamily="34" charset="0"/>
              </a:rPr>
              <a:t>zakreslené v</a:t>
            </a:r>
            <a:r>
              <a:rPr lang="sk-SK" sz="1300" b="1" dirty="0">
                <a:latin typeface="Tahoma" panose="020B0604030504040204" pitchFamily="34" charset="0"/>
                <a:ea typeface="Tahoma" panose="020B0604030504040204" pitchFamily="34" charset="0"/>
                <a:cs typeface="Tahoma" panose="020B0604030504040204" pitchFamily="34" charset="0"/>
              </a:rPr>
              <a:t> katastrálnej </a:t>
            </a:r>
            <a:r>
              <a:rPr lang="sk-SK" sz="1300" b="1" dirty="0" smtClean="0">
                <a:latin typeface="Tahoma" panose="020B0604030504040204" pitchFamily="34" charset="0"/>
                <a:ea typeface="Tahoma" panose="020B0604030504040204" pitchFamily="34" charset="0"/>
                <a:cs typeface="Tahoma" panose="020B0604030504040204" pitchFamily="34" charset="0"/>
              </a:rPr>
              <a:t>mape, </a:t>
            </a:r>
            <a:r>
              <a:rPr lang="sk-SK" sz="1300" b="1" dirty="0">
                <a:latin typeface="Tahoma" panose="020B0604030504040204" pitchFamily="34" charset="0"/>
                <a:ea typeface="Tahoma" panose="020B0604030504040204" pitchFamily="34" charset="0"/>
                <a:cs typeface="Tahoma" panose="020B0604030504040204" pitchFamily="34" charset="0"/>
              </a:rPr>
              <a:t>akceptujeme bez obmedzenia, ak ich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zastavaná </a:t>
            </a:r>
            <a:r>
              <a:rPr lang="sk-SK" sz="1300" b="1" dirty="0">
                <a:latin typeface="Tahoma" panose="020B0604030504040204" pitchFamily="34" charset="0"/>
                <a:ea typeface="Tahoma" panose="020B0604030504040204" pitchFamily="34" charset="0"/>
                <a:cs typeface="Tahoma" panose="020B0604030504040204" pitchFamily="34" charset="0"/>
              </a:rPr>
              <a:t>plocha nepresahuje </a:t>
            </a:r>
            <a:r>
              <a:rPr lang="sk-SK" sz="1300" b="1" dirty="0" smtClean="0">
                <a:latin typeface="Tahoma" panose="020B0604030504040204" pitchFamily="34" charset="0"/>
                <a:ea typeface="Tahoma" panose="020B0604030504040204" pitchFamily="34" charset="0"/>
                <a:cs typeface="Tahoma" panose="020B0604030504040204" pitchFamily="34" charset="0"/>
              </a:rPr>
              <a:t>25 m2; v prípade  </a:t>
            </a:r>
            <a:r>
              <a:rPr lang="sk-SK" sz="1300" b="1" u="sng" dirty="0">
                <a:latin typeface="Tahoma" panose="020B0604030504040204" pitchFamily="34" charset="0"/>
                <a:ea typeface="Tahoma" panose="020B0604030504040204" pitchFamily="34" charset="0"/>
                <a:cs typeface="Tahoma" panose="020B0604030504040204" pitchFamily="34" charset="0"/>
              </a:rPr>
              <a:t>ak nie je zapísaná na LV a zastavaná </a:t>
            </a:r>
            <a:r>
              <a:rPr lang="sk-SK" sz="1300" b="1" u="sng" dirty="0" smtClean="0">
                <a:latin typeface="Tahoma" panose="020B0604030504040204" pitchFamily="34" charset="0"/>
                <a:ea typeface="Tahoma" panose="020B0604030504040204" pitchFamily="34" charset="0"/>
                <a:cs typeface="Tahoma" panose="020B0604030504040204" pitchFamily="34" charset="0"/>
              </a:rPr>
              <a:t>plocha je viac ako 25 </a:t>
            </a:r>
            <a:r>
              <a:rPr lang="sk-SK" sz="1300" b="1" u="sng" dirty="0">
                <a:latin typeface="Tahoma" panose="020B0604030504040204" pitchFamily="34" charset="0"/>
                <a:ea typeface="Tahoma" panose="020B0604030504040204" pitchFamily="34" charset="0"/>
                <a:cs typeface="Tahoma" panose="020B0604030504040204" pitchFamily="34" charset="0"/>
              </a:rPr>
              <a:t>m2 , </a:t>
            </a:r>
            <a:endParaRPr lang="sk-SK" sz="1300" b="1" u="sng"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u="sng" dirty="0" smtClean="0">
                <a:latin typeface="Tahoma" panose="020B0604030504040204" pitchFamily="34" charset="0"/>
                <a:ea typeface="Tahoma" panose="020B0604030504040204" pitchFamily="34" charset="0"/>
                <a:cs typeface="Tahoma" panose="020B0604030504040204" pitchFamily="34" charset="0"/>
              </a:rPr>
              <a:t>bola ohodnotená </a:t>
            </a:r>
            <a:r>
              <a:rPr lang="sk-SK" sz="1300" b="1" u="sng" dirty="0">
                <a:latin typeface="Tahoma" panose="020B0604030504040204" pitchFamily="34" charset="0"/>
                <a:ea typeface="Tahoma" panose="020B0604030504040204" pitchFamily="34" charset="0"/>
                <a:cs typeface="Tahoma" panose="020B0604030504040204" pitchFamily="34" charset="0"/>
              </a:rPr>
              <a:t>v </a:t>
            </a:r>
            <a:r>
              <a:rPr lang="sk-SK" sz="1300" b="1" u="sng" dirty="0" smtClean="0">
                <a:latin typeface="Tahoma" panose="020B0604030504040204" pitchFamily="34" charset="0"/>
                <a:ea typeface="Tahoma" panose="020B0604030504040204" pitchFamily="34" charset="0"/>
                <a:cs typeface="Tahoma" panose="020B0604030504040204" pitchFamily="34" charset="0"/>
              </a:rPr>
              <a:t>ZP, </a:t>
            </a:r>
            <a:r>
              <a:rPr lang="sk-SK" sz="1300" b="1" u="sng" dirty="0">
                <a:latin typeface="Tahoma" panose="020B0604030504040204" pitchFamily="34" charset="0"/>
                <a:ea typeface="Tahoma" panose="020B0604030504040204" pitchFamily="34" charset="0"/>
                <a:cs typeface="Tahoma" panose="020B0604030504040204" pitchFamily="34" charset="0"/>
              </a:rPr>
              <a:t>odpočíta sa z hodnoty  nehnuteľnosti, bude predmetom zabezpečenia, ale nebudeme sa </a:t>
            </a:r>
            <a:r>
              <a:rPr lang="sk-SK" sz="1300" b="1" u="sng" dirty="0" smtClean="0">
                <a:latin typeface="Tahoma" panose="020B0604030504040204" pitchFamily="34" charset="0"/>
                <a:ea typeface="Tahoma" panose="020B0604030504040204" pitchFamily="34" charset="0"/>
                <a:cs typeface="Tahoma" panose="020B0604030504040204" pitchFamily="34" charset="0"/>
              </a:rPr>
              <a:t> </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u="sng" dirty="0" smtClean="0">
                <a:latin typeface="Tahoma" panose="020B0604030504040204" pitchFamily="34" charset="0"/>
                <a:ea typeface="Tahoma" panose="020B0604030504040204" pitchFamily="34" charset="0"/>
                <a:cs typeface="Tahoma" panose="020B0604030504040204" pitchFamily="34" charset="0"/>
              </a:rPr>
              <a:t>počítať  s jej  </a:t>
            </a:r>
            <a:r>
              <a:rPr lang="sk-SK" sz="1300" b="1" u="sng" dirty="0">
                <a:latin typeface="Tahoma" panose="020B0604030504040204" pitchFamily="34" charset="0"/>
                <a:ea typeface="Tahoma" panose="020B0604030504040204" pitchFamily="34" charset="0"/>
                <a:cs typeface="Tahoma" panose="020B0604030504040204" pitchFamily="34" charset="0"/>
              </a:rPr>
              <a:t>hodnotou, </a:t>
            </a:r>
            <a:r>
              <a:rPr lang="sk-SK" sz="1300" b="1" u="sng" dirty="0" smtClean="0">
                <a:latin typeface="Tahoma" panose="020B0604030504040204" pitchFamily="34" charset="0"/>
                <a:ea typeface="Tahoma" panose="020B0604030504040204" pitchFamily="34" charset="0"/>
                <a:cs typeface="Tahoma" panose="020B0604030504040204" pitchFamily="34" charset="0"/>
              </a:rPr>
              <a:t>nevyžadujeme k</a:t>
            </a:r>
            <a:r>
              <a:rPr lang="sk-SK" sz="1300" b="1" u="sng" dirty="0">
                <a:latin typeface="Tahoma" panose="020B0604030504040204" pitchFamily="34" charset="0"/>
                <a:ea typeface="Tahoma" panose="020B0604030504040204" pitchFamily="34" charset="0"/>
                <a:cs typeface="Tahoma" panose="020B0604030504040204" pitchFamily="34" charset="0"/>
              </a:rPr>
              <a:t> týmto nehnuteľnostiam </a:t>
            </a:r>
            <a:r>
              <a:rPr lang="sk-SK" sz="1300" b="1" u="sng" dirty="0" smtClean="0">
                <a:latin typeface="Tahoma" panose="020B0604030504040204" pitchFamily="34" charset="0"/>
                <a:ea typeface="Tahoma" panose="020B0604030504040204" pitchFamily="34" charset="0"/>
                <a:cs typeface="Tahoma" panose="020B0604030504040204" pitchFamily="34" charset="0"/>
              </a:rPr>
              <a:t>žiadne </a:t>
            </a:r>
            <a:r>
              <a:rPr lang="sk-SK" sz="1300" b="1" u="sng" dirty="0">
                <a:latin typeface="Tahoma" panose="020B0604030504040204" pitchFamily="34" charset="0"/>
                <a:ea typeface="Tahoma" panose="020B0604030504040204" pitchFamily="34" charset="0"/>
                <a:cs typeface="Tahoma" panose="020B0604030504040204" pitchFamily="34" charset="0"/>
              </a:rPr>
              <a:t>ďalšie úkony na katastri </a:t>
            </a:r>
            <a:r>
              <a:rPr lang="sk-SK" sz="1300" b="1" u="sng" dirty="0" smtClean="0">
                <a:latin typeface="Tahoma" panose="020B0604030504040204" pitchFamily="34" charset="0"/>
                <a:ea typeface="Tahoma" panose="020B0604030504040204" pitchFamily="34" charset="0"/>
                <a:cs typeface="Tahoma" panose="020B0604030504040204" pitchFamily="34" charset="0"/>
              </a:rPr>
              <a:t>; ak garáž nie je </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u="sng" dirty="0" smtClean="0">
                <a:latin typeface="Tahoma" panose="020B0604030504040204" pitchFamily="34" charset="0"/>
                <a:ea typeface="Tahoma" panose="020B0604030504040204" pitchFamily="34" charset="0"/>
                <a:cs typeface="Tahoma" panose="020B0604030504040204" pitchFamily="34" charset="0"/>
              </a:rPr>
              <a:t>na LV, bez ohľadu na výmeru musí sa odpočítať vždy</a:t>
            </a:r>
          </a:p>
          <a:p>
            <a:pPr algn="just"/>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do </a:t>
            </a:r>
            <a:r>
              <a:rPr lang="sk-SK" sz="1300" b="1" dirty="0">
                <a:latin typeface="Tahoma" panose="020B0604030504040204" pitchFamily="34" charset="0"/>
                <a:ea typeface="Tahoma" panose="020B0604030504040204" pitchFamily="34" charset="0"/>
                <a:cs typeface="Tahoma" panose="020B0604030504040204" pitchFamily="34" charset="0"/>
              </a:rPr>
              <a:t>žiadosti  zadať výmeru podlahovej plochy bytu vrátane pivnice,  avšak bez plochy loggie a balkónov </a:t>
            </a:r>
            <a:r>
              <a:rPr lang="sk-SK" sz="1400" dirty="0">
                <a:solidFill>
                  <a:srgbClr val="7030A0"/>
                </a:solidFill>
              </a:rPr>
              <a:t>(</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údaj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je</a:t>
            </a:r>
            <a:endPar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uvedený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v nadobúdacom titule alebo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v ročnom zúčtovaní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nákladov na byt od správcu bytového domu.  Postačí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p>
          <a:p>
            <a:pPr algn="just"/>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dokladovať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jeden z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uvedených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dokladov, obidva z nich sú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rovnocenné, </a:t>
            </a:r>
            <a:r>
              <a:rPr lang="sk-SK" sz="1300" b="1" u="sng" dirty="0" smtClean="0">
                <a:solidFill>
                  <a:srgbClr val="7030A0"/>
                </a:solidFill>
                <a:latin typeface="Tahoma" panose="020B0604030504040204" pitchFamily="34" charset="0"/>
                <a:ea typeface="Tahoma" panose="020B0604030504040204" pitchFamily="34" charset="0"/>
                <a:cs typeface="Tahoma" panose="020B0604030504040204" pitchFamily="34" charset="0"/>
              </a:rPr>
              <a:t>platí len pri prenose úveru a ohodnotení   </a:t>
            </a:r>
          </a:p>
          <a:p>
            <a:pPr algn="just"/>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u="sng" dirty="0" smtClean="0">
                <a:solidFill>
                  <a:srgbClr val="7030A0"/>
                </a:solidFill>
                <a:latin typeface="Tahoma" panose="020B0604030504040204" pitchFamily="34" charset="0"/>
                <a:ea typeface="Tahoma" panose="020B0604030504040204" pitchFamily="34" charset="0"/>
                <a:cs typeface="Tahoma" panose="020B0604030504040204" pitchFamily="34" charset="0"/>
              </a:rPr>
              <a:t>bankovou cenou</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V</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a:latin typeface="Tahoma" panose="020B0604030504040204" pitchFamily="34" charset="0"/>
                <a:ea typeface="Tahoma" panose="020B0604030504040204" pitchFamily="34" charset="0"/>
                <a:cs typeface="Tahoma" panose="020B0604030504040204" pitchFamily="34" charset="0"/>
              </a:rPr>
              <a:t>prípade, ak je </a:t>
            </a:r>
            <a:r>
              <a:rPr lang="sk-SK" sz="1300" b="1" dirty="0" smtClean="0">
                <a:latin typeface="Tahoma" panose="020B0604030504040204" pitchFamily="34" charset="0"/>
                <a:ea typeface="Tahoma" panose="020B0604030504040204" pitchFamily="34" charset="0"/>
                <a:cs typeface="Tahoma" panose="020B0604030504040204" pitchFamily="34" charset="0"/>
              </a:rPr>
              <a:t>výmera </a:t>
            </a:r>
            <a:r>
              <a:rPr lang="sk-SK" sz="1300" b="1" dirty="0">
                <a:latin typeface="Tahoma" panose="020B0604030504040204" pitchFamily="34" charset="0"/>
                <a:ea typeface="Tahoma" panose="020B0604030504040204" pitchFamily="34" charset="0"/>
                <a:cs typeface="Tahoma" panose="020B0604030504040204" pitchFamily="34" charset="0"/>
              </a:rPr>
              <a:t>pivnice viac ako 5 </a:t>
            </a:r>
            <a:r>
              <a:rPr lang="sk-SK" sz="1300" b="1" dirty="0" smtClean="0">
                <a:latin typeface="Tahoma" panose="020B0604030504040204" pitchFamily="34" charset="0"/>
                <a:ea typeface="Tahoma" panose="020B0604030504040204" pitchFamily="34" charset="0"/>
                <a:cs typeface="Tahoma" panose="020B0604030504040204" pitchFamily="34" charset="0"/>
              </a:rPr>
              <a:t>m2,banka akceptuje </a:t>
            </a:r>
            <a:r>
              <a:rPr lang="sk-SK" sz="1300" b="1" dirty="0">
                <a:latin typeface="Tahoma" panose="020B0604030504040204" pitchFamily="34" charset="0"/>
                <a:ea typeface="Tahoma" panose="020B0604030504040204" pitchFamily="34" charset="0"/>
                <a:cs typeface="Tahoma" panose="020B0604030504040204" pitchFamily="34" charset="0"/>
              </a:rPr>
              <a:t>pri ocenení </a:t>
            </a:r>
            <a:r>
              <a:rPr lang="sk-SK" sz="1300" b="1" dirty="0" smtClean="0">
                <a:latin typeface="Tahoma" panose="020B0604030504040204" pitchFamily="34" charset="0"/>
                <a:ea typeface="Tahoma" panose="020B0604030504040204" pitchFamily="34" charset="0"/>
                <a:cs typeface="Tahoma" panose="020B0604030504040204" pitchFamily="34" charset="0"/>
              </a:rPr>
              <a:t>bankovou cenou  </a:t>
            </a:r>
          </a:p>
          <a:p>
            <a:pPr algn="just"/>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započítanie </a:t>
            </a:r>
            <a:r>
              <a:rPr lang="sk-SK" sz="1300" b="1" dirty="0">
                <a:latin typeface="Tahoma" panose="020B0604030504040204" pitchFamily="34" charset="0"/>
                <a:ea typeface="Tahoma" panose="020B0604030504040204" pitchFamily="34" charset="0"/>
                <a:cs typeface="Tahoma" panose="020B0604030504040204" pitchFamily="34" charset="0"/>
              </a:rPr>
              <a:t>maximálnej </a:t>
            </a:r>
            <a:r>
              <a:rPr lang="sk-SK" sz="1300" b="1" dirty="0" smtClean="0">
                <a:latin typeface="Tahoma" panose="020B0604030504040204" pitchFamily="34" charset="0"/>
                <a:ea typeface="Tahoma" panose="020B0604030504040204" pitchFamily="34" charset="0"/>
                <a:cs typeface="Tahoma" panose="020B0604030504040204" pitchFamily="34" charset="0"/>
              </a:rPr>
              <a:t>výmery </a:t>
            </a:r>
            <a:r>
              <a:rPr lang="sk-SK" sz="1300" b="1" dirty="0">
                <a:latin typeface="Tahoma" panose="020B0604030504040204" pitchFamily="34" charset="0"/>
                <a:ea typeface="Tahoma" panose="020B0604030504040204" pitchFamily="34" charset="0"/>
                <a:cs typeface="Tahoma" panose="020B0604030504040204" pitchFamily="34" charset="0"/>
              </a:rPr>
              <a:t>pivnice 5 </a:t>
            </a:r>
            <a:r>
              <a:rPr lang="sk-SK" sz="1300" b="1" dirty="0" smtClean="0">
                <a:latin typeface="Tahoma" panose="020B0604030504040204" pitchFamily="34" charset="0"/>
                <a:ea typeface="Tahoma" panose="020B0604030504040204" pitchFamily="34" charset="0"/>
                <a:cs typeface="Tahoma" panose="020B0604030504040204" pitchFamily="34" charset="0"/>
              </a:rPr>
              <a:t>m2.</a:t>
            </a:r>
          </a:p>
          <a:p>
            <a:r>
              <a:rPr lang="sk-SK" sz="1300" b="1" dirty="0" smtClean="0">
                <a:latin typeface="Tahoma" panose="020B0604030504040204" pitchFamily="34" charset="0"/>
                <a:ea typeface="Tahoma" panose="020B0604030504040204" pitchFamily="34" charset="0"/>
                <a:cs typeface="Tahoma" panose="020B0604030504040204" pitchFamily="34" charset="0"/>
              </a:rPr>
              <a:t>5.  Pri prenose a ťarche predávajúceho musí byť doložená Úverová Zmluva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a všetky Dodatky </a:t>
            </a:r>
            <a:r>
              <a:rPr lang="sk-SK" sz="1300" b="1" dirty="0" smtClean="0">
                <a:latin typeface="Tahoma" panose="020B0604030504040204" pitchFamily="34" charset="0"/>
                <a:ea typeface="Tahoma" panose="020B0604030504040204" pitchFamily="34" charset="0"/>
                <a:cs typeface="Tahoma" panose="020B0604030504040204" pitchFamily="34" charset="0"/>
              </a:rPr>
              <a:t>, Záložná Zmluva a všetky     </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Dodatky (so všetkými stranami – komplet a musia byť podpísané ) a</a:t>
            </a:r>
            <a:r>
              <a:rPr lang="sk-SK" sz="1300" b="1" dirty="0">
                <a:latin typeface="Tahoma" panose="020B0604030504040204" pitchFamily="34" charset="0"/>
                <a:ea typeface="Tahoma" panose="020B0604030504040204" pitchFamily="34" charset="0"/>
                <a:cs typeface="Tahoma" panose="020B0604030504040204" pitchFamily="34" charset="0"/>
              </a:rPr>
              <a:t> PFA </a:t>
            </a:r>
            <a:r>
              <a:rPr lang="sk-SK" sz="1300" b="1" dirty="0" smtClean="0">
                <a:latin typeface="Tahoma" panose="020B0604030504040204" pitchFamily="34" charset="0"/>
                <a:ea typeface="Tahoma" panose="020B0604030504040204" pitchFamily="34" charset="0"/>
                <a:cs typeface="Tahoma" panose="020B0604030504040204" pitchFamily="34" charset="0"/>
              </a:rPr>
              <a:t>overí  kópie </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6.    Fotodokumentácia musí byť predložená podľa požiadaviek, vytlačená  </a:t>
            </a:r>
            <a:r>
              <a:rPr lang="sk-SK" sz="1300" b="1" dirty="0">
                <a:latin typeface="Tahoma" panose="020B0604030504040204" pitchFamily="34" charset="0"/>
                <a:ea typeface="Tahoma" panose="020B0604030504040204" pitchFamily="34" charset="0"/>
                <a:cs typeface="Tahoma" panose="020B0604030504040204" pitchFamily="34" charset="0"/>
              </a:rPr>
              <a:t>v papierovej </a:t>
            </a:r>
            <a:r>
              <a:rPr lang="sk-SK" sz="1300" b="1" dirty="0" smtClean="0">
                <a:latin typeface="Tahoma" panose="020B0604030504040204" pitchFamily="34" charset="0"/>
                <a:ea typeface="Tahoma" panose="020B0604030504040204" pitchFamily="34" charset="0"/>
                <a:cs typeface="Tahoma" panose="020B0604030504040204" pitchFamily="34" charset="0"/>
              </a:rPr>
              <a:t>forme</a:t>
            </a:r>
          </a:p>
          <a:p>
            <a:pPr lvl="0"/>
            <a:r>
              <a:rPr lang="sk-SK" sz="1300" b="1" dirty="0">
                <a:latin typeface="Tahoma" panose="020B0604030504040204" pitchFamily="34" charset="0"/>
                <a:ea typeface="Tahoma" panose="020B0604030504040204" pitchFamily="34" charset="0"/>
                <a:cs typeface="Tahoma" panose="020B0604030504040204" pitchFamily="34" charset="0"/>
              </a:rPr>
              <a:t>7</a:t>
            </a:r>
            <a:r>
              <a:rPr lang="sk-SK" sz="1300" b="1" dirty="0" smtClean="0">
                <a:latin typeface="Tahoma" panose="020B0604030504040204" pitchFamily="34" charset="0"/>
                <a:ea typeface="Tahoma" panose="020B0604030504040204" pitchFamily="34" charset="0"/>
                <a:cs typeface="Tahoma" panose="020B0604030504040204" pitchFamily="34" charset="0"/>
              </a:rPr>
              <a:t>.    Podklady k</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úveru </a:t>
            </a:r>
            <a:r>
              <a:rPr lang="sk-SK" sz="1300" b="1" dirty="0">
                <a:latin typeface="Tahoma" panose="020B0604030504040204" pitchFamily="34" charset="0"/>
                <a:ea typeface="Tahoma" panose="020B0604030504040204" pitchFamily="34" charset="0"/>
                <a:cs typeface="Tahoma" panose="020B0604030504040204" pitchFamily="34" charset="0"/>
              </a:rPr>
              <a:t>musí priniesť na pobočku PFA </a:t>
            </a:r>
            <a:r>
              <a:rPr lang="sk-SK" sz="1300" b="1" dirty="0" smtClean="0">
                <a:latin typeface="Tahoma" panose="020B0604030504040204" pitchFamily="34" charset="0"/>
                <a:ea typeface="Tahoma" panose="020B0604030504040204" pitchFamily="34" charset="0"/>
                <a:cs typeface="Tahoma" panose="020B0604030504040204" pitchFamily="34" charset="0"/>
              </a:rPr>
              <a:t>osobne, </a:t>
            </a:r>
            <a:r>
              <a:rPr lang="sk-SK" sz="1300" b="1" dirty="0">
                <a:latin typeface="Tahoma" panose="020B0604030504040204" pitchFamily="34" charset="0"/>
                <a:ea typeface="Tahoma" panose="020B0604030504040204" pitchFamily="34" charset="0"/>
                <a:cs typeface="Tahoma" panose="020B0604030504040204" pitchFamily="34" charset="0"/>
              </a:rPr>
              <a:t>nesmie posielať po </a:t>
            </a:r>
            <a:r>
              <a:rPr lang="sk-SK" sz="1300" b="1" dirty="0" smtClean="0">
                <a:latin typeface="Tahoma" panose="020B0604030504040204" pitchFamily="34" charset="0"/>
                <a:ea typeface="Tahoma" panose="020B0604030504040204" pitchFamily="34" charset="0"/>
                <a:cs typeface="Tahoma" panose="020B0604030504040204" pitchFamily="34" charset="0"/>
              </a:rPr>
              <a:t>kolegoch/niekom inom</a:t>
            </a:r>
          </a:p>
          <a:p>
            <a:pPr lvl="0"/>
            <a:r>
              <a:rPr lang="sk-SK" sz="1300" b="1" dirty="0">
                <a:latin typeface="Tahoma" panose="020B0604030504040204" pitchFamily="34" charset="0"/>
                <a:ea typeface="Tahoma" panose="020B0604030504040204" pitchFamily="34" charset="0"/>
                <a:cs typeface="Tahoma" panose="020B0604030504040204" pitchFamily="34" charset="0"/>
              </a:rPr>
              <a:t>8</a:t>
            </a:r>
            <a:r>
              <a:rPr lang="sk-SK" sz="1300" b="1" dirty="0" smtClean="0">
                <a:latin typeface="Tahoma" panose="020B0604030504040204" pitchFamily="34" charset="0"/>
                <a:ea typeface="Tahoma" panose="020B0604030504040204" pitchFamily="34" charset="0"/>
                <a:cs typeface="Tahoma" panose="020B0604030504040204" pitchFamily="34" charset="0"/>
              </a:rPr>
              <a:t>.    Nemôžu sa vyskytovať situácie, kde PFA prinesie originál  dokumentu a na pobočke povie spravte si kópiu dokumentu    </a:t>
            </a:r>
          </a:p>
          <a:p>
            <a:pPr lvl="0"/>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okrem  „Protokolu“</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9.  V prípade ak klientovi spracovávate 2(3,4) hypotéky musia byť predložené podklady na pobočke pre všetky Hypotéky </a:t>
            </a:r>
          </a:p>
          <a:p>
            <a:pPr lvl="0"/>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naraz, v jeden deň, komplet, bezchybne  </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10. V </a:t>
            </a:r>
            <a:r>
              <a:rPr lang="sk-SK" sz="1300" b="1" dirty="0">
                <a:latin typeface="Tahoma" panose="020B0604030504040204" pitchFamily="34" charset="0"/>
                <a:ea typeface="Tahoma" panose="020B0604030504040204" pitchFamily="34" charset="0"/>
                <a:cs typeface="Tahoma" panose="020B0604030504040204" pitchFamily="34" charset="0"/>
              </a:rPr>
              <a:t>prípade že nehnuteľnosť  ktorej sa týka predmet  účelu úveru nie je zhodná s nehnuteľnosťou ktorú klient zakladá (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       nie </a:t>
            </a:r>
            <a:r>
              <a:rPr lang="sk-SK" sz="1300" b="1" dirty="0">
                <a:latin typeface="Tahoma" panose="020B0604030504040204" pitchFamily="34" charset="0"/>
                <a:ea typeface="Tahoma" panose="020B0604030504040204" pitchFamily="34" charset="0"/>
                <a:cs typeface="Tahoma" panose="020B0604030504040204" pitchFamily="34" charset="0"/>
              </a:rPr>
              <a:t>je predmetom záložného práva ), </a:t>
            </a:r>
            <a:r>
              <a:rPr lang="sk-SK" sz="1300" b="1" dirty="0" smtClean="0">
                <a:latin typeface="Tahoma" panose="020B0604030504040204" pitchFamily="34" charset="0"/>
                <a:ea typeface="Tahoma" panose="020B0604030504040204" pitchFamily="34" charset="0"/>
                <a:cs typeface="Tahoma" panose="020B0604030504040204" pitchFamily="34" charset="0"/>
              </a:rPr>
              <a:t>dôkladne a </a:t>
            </a:r>
            <a:r>
              <a:rPr lang="sk-SK" sz="1300" b="1" dirty="0">
                <a:latin typeface="Tahoma" panose="020B0604030504040204" pitchFamily="34" charset="0"/>
                <a:ea typeface="Tahoma" panose="020B0604030504040204" pitchFamily="34" charset="0"/>
                <a:cs typeface="Tahoma" panose="020B0604030504040204" pitchFamily="34" charset="0"/>
              </a:rPr>
              <a:t>jasne uviesť v </a:t>
            </a:r>
            <a:r>
              <a:rPr lang="sk-SK" sz="1300" b="1" dirty="0" smtClean="0">
                <a:latin typeface="Tahoma" panose="020B0604030504040204" pitchFamily="34" charset="0"/>
                <a:ea typeface="Tahoma" panose="020B0604030504040204" pitchFamily="34" charset="0"/>
                <a:cs typeface="Tahoma" panose="020B0604030504040204" pitchFamily="34" charset="0"/>
              </a:rPr>
              <a:t>žiadosti </a:t>
            </a:r>
            <a:r>
              <a:rPr lang="sk-SK" sz="1300" b="1" dirty="0">
                <a:latin typeface="Tahoma" panose="020B0604030504040204" pitchFamily="34" charset="0"/>
                <a:ea typeface="Tahoma" panose="020B0604030504040204" pitchFamily="34" charset="0"/>
                <a:cs typeface="Tahoma" panose="020B0604030504040204" pitchFamily="34" charset="0"/>
              </a:rPr>
              <a:t>o úver  a  upozorniť na to pobočku, následne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pPr lvl="0"/>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skontrolovať </a:t>
            </a:r>
            <a:r>
              <a:rPr lang="sk-SK" sz="1300" b="1" dirty="0">
                <a:latin typeface="Tahoma" panose="020B0604030504040204" pitchFamily="34" charset="0"/>
                <a:ea typeface="Tahoma" panose="020B0604030504040204" pitchFamily="34" charset="0"/>
                <a:cs typeface="Tahoma" panose="020B0604030504040204" pitchFamily="34" charset="0"/>
              </a:rPr>
              <a:t>pri podpise úverovej a záložnej </a:t>
            </a:r>
            <a:r>
              <a:rPr lang="sk-SK" sz="1300" b="1" dirty="0" smtClean="0">
                <a:latin typeface="Tahoma" panose="020B0604030504040204" pitchFamily="34" charset="0"/>
                <a:ea typeface="Tahoma" panose="020B0604030504040204" pitchFamily="34" charset="0"/>
                <a:cs typeface="Tahoma" panose="020B0604030504040204" pitchFamily="34" charset="0"/>
              </a:rPr>
              <a:t>zmluve</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11. Pri vydokladovaní 50% a 60% hypotéky musí byť ale pri zadávaní účel úveru uvedený na celú výšku požadovanej </a:t>
            </a:r>
          </a:p>
          <a:p>
            <a:pPr lvl="0"/>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hypotéky. Účel úveru nie to isté ako dokladovanie </a:t>
            </a:r>
            <a:endParaRPr lang="sk-SK" sz="1400" dirty="0"/>
          </a:p>
        </p:txBody>
      </p:sp>
      <p:sp>
        <p:nvSpPr>
          <p:cNvPr id="3" name="Obdĺžnik 2"/>
          <p:cNvSpPr/>
          <p:nvPr/>
        </p:nvSpPr>
        <p:spPr>
          <a:xfrm>
            <a:off x="9163124" y="7224722"/>
            <a:ext cx="341760" cy="276999"/>
          </a:xfrm>
          <a:prstGeom prst="rect">
            <a:avLst/>
          </a:prstGeom>
        </p:spPr>
        <p:txBody>
          <a:bodyPr wrap="none">
            <a:spAutoFit/>
          </a:bodyPr>
          <a:lstStyle/>
          <a:p>
            <a:r>
              <a:rPr lang="sk-SK" sz="1200" dirty="0" smtClean="0">
                <a:solidFill>
                  <a:schemeClr val="bg1"/>
                </a:solidFill>
              </a:rPr>
              <a:t>34</a:t>
            </a:r>
            <a:endParaRPr lang="sk-SK" sz="1200" dirty="0">
              <a:solidFill>
                <a:schemeClr val="bg1"/>
              </a:solidFill>
            </a:endParaRPr>
          </a:p>
        </p:txBody>
      </p:sp>
    </p:spTree>
    <p:extLst>
      <p:ext uri="{BB962C8B-B14F-4D97-AF65-F5344CB8AC3E}">
        <p14:creationId xmlns:p14="http://schemas.microsoft.com/office/powerpoint/2010/main" val="393784524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180" y="108223"/>
            <a:ext cx="6323880" cy="1008112"/>
          </a:xfrm>
        </p:spPr>
        <p:txBody>
          <a:bodyPr/>
          <a:lstStyle/>
          <a:p>
            <a:r>
              <a:rPr lang="sk-SK" sz="2800" b="0" dirty="0" smtClean="0">
                <a:solidFill>
                  <a:schemeClr val="tx1">
                    <a:lumMod val="50000"/>
                    <a:lumOff val="50000"/>
                  </a:schemeClr>
                </a:solidFill>
              </a:rPr>
              <a:t>Dávať pozor na :</a:t>
            </a:r>
            <a:endParaRPr lang="sk-SK" sz="2800" dirty="0">
              <a:solidFill>
                <a:srgbClr val="FF0000"/>
              </a:solidFill>
            </a:endParaRPr>
          </a:p>
        </p:txBody>
      </p:sp>
      <p:sp>
        <p:nvSpPr>
          <p:cNvPr id="10" name="Obdĺžnik 9"/>
          <p:cNvSpPr/>
          <p:nvPr/>
        </p:nvSpPr>
        <p:spPr>
          <a:xfrm>
            <a:off x="293763" y="1081203"/>
            <a:ext cx="10387260" cy="6140142"/>
          </a:xfrm>
          <a:prstGeom prst="rect">
            <a:avLst/>
          </a:prstGeom>
        </p:spPr>
        <p:txBody>
          <a:bodyPr wrap="square" anchor="ctr" anchorCtr="0">
            <a:spAutoFit/>
          </a:bodyPr>
          <a:lstStyle/>
          <a:p>
            <a:r>
              <a:rPr lang="sk-SK" sz="1300" b="1" dirty="0" smtClean="0">
                <a:latin typeface="Tahoma" panose="020B0604030504040204" pitchFamily="34" charset="0"/>
                <a:ea typeface="Tahoma" panose="020B0604030504040204" pitchFamily="34" charset="0"/>
                <a:cs typeface="Tahoma" panose="020B0604030504040204" pitchFamily="34" charset="0"/>
              </a:rPr>
              <a:t>12. </a:t>
            </a:r>
            <a:r>
              <a:rPr lang="sk-SK" sz="1300" b="1" dirty="0">
                <a:latin typeface="Tahoma" panose="020B0604030504040204" pitchFamily="34" charset="0"/>
                <a:ea typeface="Tahoma" panose="020B0604030504040204" pitchFamily="34" charset="0"/>
                <a:cs typeface="Tahoma" panose="020B0604030504040204" pitchFamily="34" charset="0"/>
              </a:rPr>
              <a:t>Podklady pre spracovanie úverov sa môžu odovzdávať len na pobočkách totožných : </a:t>
            </a:r>
          </a:p>
          <a:p>
            <a:r>
              <a:rPr lang="sk-SK" sz="1300" b="1" dirty="0">
                <a:latin typeface="Tahoma" panose="020B0604030504040204" pitchFamily="34" charset="0"/>
                <a:ea typeface="Tahoma" panose="020B0604030504040204" pitchFamily="34" charset="0"/>
                <a:cs typeface="Tahoma" panose="020B0604030504040204" pitchFamily="34" charset="0"/>
              </a:rPr>
              <a:t>	s miestom bydliska klienta</a:t>
            </a:r>
          </a:p>
          <a:p>
            <a:r>
              <a:rPr lang="sk-SK" sz="1300" b="1" dirty="0">
                <a:latin typeface="Tahoma" panose="020B0604030504040204" pitchFamily="34" charset="0"/>
                <a:ea typeface="Tahoma" panose="020B0604030504040204" pitchFamily="34" charset="0"/>
                <a:cs typeface="Tahoma" panose="020B0604030504040204" pitchFamily="34" charset="0"/>
              </a:rPr>
              <a:t>	prípadne s miestom kúpy nehnuteľnosti, </a:t>
            </a:r>
            <a:r>
              <a:rPr lang="sk-SK" sz="1300" b="1" dirty="0" err="1">
                <a:latin typeface="Tahoma" panose="020B0604030504040204" pitchFamily="34" charset="0"/>
                <a:ea typeface="Tahoma" panose="020B0604030504040204" pitchFamily="34" charset="0"/>
                <a:cs typeface="Tahoma" panose="020B0604030504040204" pitchFamily="34" charset="0"/>
              </a:rPr>
              <a:t>t.z</a:t>
            </a:r>
            <a:r>
              <a:rPr lang="sk-SK" sz="1300" b="1" dirty="0">
                <a:latin typeface="Tahoma" panose="020B0604030504040204" pitchFamily="34" charset="0"/>
                <a:ea typeface="Tahoma" panose="020B0604030504040204" pitchFamily="34" charset="0"/>
                <a:cs typeface="Tahoma" panose="020B0604030504040204" pitchFamily="34" charset="0"/>
              </a:rPr>
              <a:t>. že klient si kupuje nehnuteľnosť v mieste kde sa sťahuje za </a:t>
            </a:r>
            <a:r>
              <a:rPr lang="sk-SK" sz="1300" b="1" dirty="0" smtClean="0">
                <a:latin typeface="Tahoma" panose="020B0604030504040204" pitchFamily="34" charset="0"/>
                <a:ea typeface="Tahoma" panose="020B0604030504040204" pitchFamily="34" charset="0"/>
                <a:cs typeface="Tahoma" panose="020B0604030504040204" pitchFamily="34" charset="0"/>
              </a:rPr>
              <a:t>	prácou </a:t>
            </a:r>
            <a:r>
              <a:rPr lang="sk-SK" sz="1300" b="1" dirty="0">
                <a:latin typeface="Tahoma" panose="020B0604030504040204" pitchFamily="34" charset="0"/>
                <a:ea typeface="Tahoma" panose="020B0604030504040204" pitchFamily="34" charset="0"/>
                <a:cs typeface="Tahoma" panose="020B0604030504040204" pitchFamily="34" charset="0"/>
              </a:rPr>
              <a:t>a je reálny </a:t>
            </a:r>
            <a:r>
              <a:rPr lang="sk-SK" sz="1300" b="1" dirty="0" smtClean="0">
                <a:latin typeface="Tahoma" panose="020B0604030504040204" pitchFamily="34" charset="0"/>
                <a:ea typeface="Tahoma" panose="020B0604030504040204" pitchFamily="34" charset="0"/>
                <a:cs typeface="Tahoma" panose="020B0604030504040204" pitchFamily="34" charset="0"/>
              </a:rPr>
              <a:t>predpoklad </a:t>
            </a:r>
            <a:r>
              <a:rPr lang="sk-SK" sz="1300" b="1" dirty="0">
                <a:latin typeface="Tahoma" panose="020B0604030504040204" pitchFamily="34" charset="0"/>
                <a:ea typeface="Tahoma" panose="020B0604030504040204" pitchFamily="34" charset="0"/>
                <a:cs typeface="Tahoma" panose="020B0604030504040204" pitchFamily="34" charset="0"/>
              </a:rPr>
              <a:t>spolupráce s pobočkou </a:t>
            </a:r>
          </a:p>
          <a:p>
            <a:r>
              <a:rPr lang="sk-SK" sz="1300" b="1" dirty="0">
                <a:latin typeface="Tahoma" panose="020B0604030504040204" pitchFamily="34" charset="0"/>
                <a:ea typeface="Tahoma" panose="020B0604030504040204" pitchFamily="34" charset="0"/>
                <a:cs typeface="Tahoma" panose="020B0604030504040204" pitchFamily="34" charset="0"/>
              </a:rPr>
              <a:t>	prípadne v mieste práce, </a:t>
            </a:r>
            <a:r>
              <a:rPr lang="sk-SK" sz="1300" b="1" dirty="0" err="1">
                <a:latin typeface="Tahoma" panose="020B0604030504040204" pitchFamily="34" charset="0"/>
                <a:ea typeface="Tahoma" panose="020B0604030504040204" pitchFamily="34" charset="0"/>
                <a:cs typeface="Tahoma" panose="020B0604030504040204" pitchFamily="34" charset="0"/>
              </a:rPr>
              <a:t>t.z</a:t>
            </a:r>
            <a:r>
              <a:rPr lang="sk-SK" sz="1300" b="1" dirty="0">
                <a:latin typeface="Tahoma" panose="020B0604030504040204" pitchFamily="34" charset="0"/>
                <a:ea typeface="Tahoma" panose="020B0604030504040204" pitchFamily="34" charset="0"/>
                <a:cs typeface="Tahoma" panose="020B0604030504040204" pitchFamily="34" charset="0"/>
              </a:rPr>
              <a:t>. že je predpoklad reálne spolupráce s danou pobočkou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a:latin typeface="Tahoma" panose="020B0604030504040204" pitchFamily="34" charset="0"/>
                <a:ea typeface="Tahoma" panose="020B0604030504040204" pitchFamily="34" charset="0"/>
                <a:cs typeface="Tahoma" panose="020B0604030504040204" pitchFamily="34" charset="0"/>
              </a:rPr>
              <a:t>13. Peňažné prostriedky budú bankou poskytnuté v lehote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5 kalendárnych dní </a:t>
            </a:r>
            <a:r>
              <a:rPr lang="sk-SK" sz="1300" b="1" dirty="0">
                <a:latin typeface="Tahoma" panose="020B0604030504040204" pitchFamily="34" charset="0"/>
                <a:ea typeface="Tahoma" panose="020B0604030504040204" pitchFamily="34" charset="0"/>
                <a:cs typeface="Tahoma" panose="020B0604030504040204" pitchFamily="34" charset="0"/>
              </a:rPr>
              <a:t>po splnení všetkých podmienok čerpania a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prijatí </a:t>
            </a:r>
            <a:r>
              <a:rPr lang="sk-SK" sz="1300" b="1" dirty="0">
                <a:latin typeface="Tahoma" panose="020B0604030504040204" pitchFamily="34" charset="0"/>
                <a:ea typeface="Tahoma" panose="020B0604030504040204" pitchFamily="34" charset="0"/>
                <a:cs typeface="Tahoma" panose="020B0604030504040204" pitchFamily="34" charset="0"/>
              </a:rPr>
              <a:t>kompletnej žiadosti o </a:t>
            </a:r>
            <a:r>
              <a:rPr lang="sk-SK" sz="1300" b="1" dirty="0" smtClean="0">
                <a:latin typeface="Tahoma" panose="020B0604030504040204" pitchFamily="34" charset="0"/>
                <a:ea typeface="Tahoma" panose="020B0604030504040204" pitchFamily="34" charset="0"/>
                <a:cs typeface="Tahoma" panose="020B0604030504040204" pitchFamily="34" charset="0"/>
              </a:rPr>
              <a:t>čerpanie. </a:t>
            </a:r>
            <a:r>
              <a:rPr lang="sk-SK" sz="13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Jedným z podkladov je aj predloženie LV s plombou – tento dokument predkladá      </a:t>
            </a:r>
          </a:p>
          <a:p>
            <a:r>
              <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      klient, resp. PFA pokiaľ sa tak klient s PFA dohodne </a:t>
            </a:r>
          </a:p>
          <a:p>
            <a:r>
              <a:rPr lang="sk-SK" sz="1300" b="1" dirty="0" smtClean="0">
                <a:latin typeface="Tahoma" panose="020B0604030504040204" pitchFamily="34" charset="0"/>
                <a:ea typeface="Tahoma" panose="020B0604030504040204" pitchFamily="34" charset="0"/>
                <a:cs typeface="Tahoma" panose="020B0604030504040204" pitchFamily="34" charset="0"/>
              </a:rPr>
              <a:t>14. Akceptácia </a:t>
            </a:r>
            <a:r>
              <a:rPr lang="sk-SK" sz="1300" b="1" dirty="0">
                <a:latin typeface="Tahoma" panose="020B0604030504040204" pitchFamily="34" charset="0"/>
                <a:ea typeface="Tahoma" panose="020B0604030504040204" pitchFamily="34" charset="0"/>
                <a:cs typeface="Tahoma" panose="020B0604030504040204" pitchFamily="34" charset="0"/>
              </a:rPr>
              <a:t>nie </a:t>
            </a:r>
            <a:r>
              <a:rPr lang="sk-SK" sz="1300" b="1" dirty="0" smtClean="0">
                <a:latin typeface="Tahoma" panose="020B0604030504040204" pitchFamily="34" charset="0"/>
                <a:ea typeface="Tahoma" panose="020B0604030504040204" pitchFamily="34" charset="0"/>
                <a:cs typeface="Tahoma" panose="020B0604030504040204" pitchFamily="34" charset="0"/>
              </a:rPr>
              <a:t>originálu </a:t>
            </a:r>
            <a:r>
              <a:rPr lang="sk-SK" sz="1300" b="1" dirty="0">
                <a:latin typeface="Tahoma" panose="020B0604030504040204" pitchFamily="34" charset="0"/>
                <a:ea typeface="Tahoma" panose="020B0604030504040204" pitchFamily="34" charset="0"/>
                <a:cs typeface="Tahoma" panose="020B0604030504040204" pitchFamily="34" charset="0"/>
              </a:rPr>
              <a:t>predloženého znaleckého </a:t>
            </a:r>
            <a:r>
              <a:rPr lang="sk-SK" sz="1300" b="1" dirty="0" smtClean="0">
                <a:latin typeface="Tahoma" panose="020B0604030504040204" pitchFamily="34" charset="0"/>
                <a:ea typeface="Tahoma" panose="020B0604030504040204" pitchFamily="34" charset="0"/>
                <a:cs typeface="Tahoma" panose="020B0604030504040204" pitchFamily="34" charset="0"/>
              </a:rPr>
              <a:t>posudku, musí spĺňať náležitosti : </a:t>
            </a:r>
            <a:r>
              <a:rPr lang="sk-SK" sz="1300" b="1" dirty="0">
                <a:latin typeface="Tahoma" panose="020B0604030504040204" pitchFamily="34" charset="0"/>
                <a:ea typeface="Tahoma" panose="020B0604030504040204" pitchFamily="34" charset="0"/>
                <a:cs typeface="Tahoma" panose="020B0604030504040204" pitchFamily="34" charset="0"/>
              </a:rPr>
              <a:t> </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 </a:t>
            </a:r>
            <a:r>
              <a:rPr lang="sk-SK" sz="1300" b="1" dirty="0" err="1" smtClean="0">
                <a:latin typeface="Tahoma" panose="020B0604030504040204" pitchFamily="34" charset="0"/>
                <a:ea typeface="Tahoma" panose="020B0604030504040204" pitchFamily="34" charset="0"/>
                <a:cs typeface="Tahoma" panose="020B0604030504040204" pitchFamily="34" charset="0"/>
              </a:rPr>
              <a:t>neoriginál</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dirty="0">
                <a:latin typeface="Tahoma" panose="020B0604030504040204" pitchFamily="34" charset="0"/>
                <a:ea typeface="Tahoma" panose="020B0604030504040204" pitchFamily="34" charset="0"/>
                <a:cs typeface="Tahoma" panose="020B0604030504040204" pitchFamily="34" charset="0"/>
              </a:rPr>
              <a:t>sa chápe ako „nový znalecký posudok“, to znamená, že prvá a záverečná strana vytvárajú „obálku“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na </a:t>
            </a:r>
            <a:r>
              <a:rPr lang="sk-SK" sz="1300" b="1" dirty="0">
                <a:latin typeface="Tahoma" panose="020B0604030504040204" pitchFamily="34" charset="0"/>
                <a:ea typeface="Tahoma" panose="020B0604030504040204" pitchFamily="34" charset="0"/>
                <a:cs typeface="Tahoma" panose="020B0604030504040204" pitchFamily="34" charset="0"/>
              </a:rPr>
              <a:t>pôvodný znalecký posudok.</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 v</a:t>
            </a:r>
            <a:r>
              <a:rPr lang="sk-SK" sz="1300" b="1" dirty="0">
                <a:latin typeface="Tahoma" panose="020B0604030504040204" pitchFamily="34" charset="0"/>
                <a:ea typeface="Tahoma" panose="020B0604030504040204" pitchFamily="34" charset="0"/>
                <a:cs typeface="Tahoma" panose="020B0604030504040204" pitchFamily="34" charset="0"/>
              </a:rPr>
              <a:t> takto vytvorenej „obálke“ sa nachádza pôvodný znalecký posudok s pôvodnými údajmi, dátumami... Nič sa tam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nezmení</a:t>
            </a:r>
            <a:r>
              <a:rPr lang="sk-SK" sz="1300" b="1" dirty="0">
                <a:latin typeface="Tahoma" panose="020B0604030504040204" pitchFamily="34" charset="0"/>
                <a:ea typeface="Tahoma" panose="020B0604030504040204" pitchFamily="34" charset="0"/>
                <a:cs typeface="Tahoma" panose="020B0604030504040204" pitchFamily="34" charset="0"/>
              </a:rPr>
              <a:t>.</a:t>
            </a:r>
          </a:p>
          <a:p>
            <a:pPr marL="0" lvl="1"/>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na </a:t>
            </a:r>
            <a:r>
              <a:rPr lang="sk-SK" sz="1300" b="1" dirty="0">
                <a:latin typeface="Tahoma" panose="020B0604030504040204" pitchFamily="34" charset="0"/>
                <a:ea typeface="Tahoma" panose="020B0604030504040204" pitchFamily="34" charset="0"/>
                <a:cs typeface="Tahoma" panose="020B0604030504040204" pitchFamily="34" charset="0"/>
              </a:rPr>
              <a:t>„obálke“ sa musí nachádzať znalecká doložka a informácia že sa jedná kópiu / rovnopis / opis pôvodného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znaleckého </a:t>
            </a:r>
            <a:r>
              <a:rPr lang="sk-SK" sz="1300" b="1" dirty="0">
                <a:latin typeface="Tahoma" panose="020B0604030504040204" pitchFamily="34" charset="0"/>
                <a:ea typeface="Tahoma" panose="020B0604030504040204" pitchFamily="34" charset="0"/>
                <a:cs typeface="Tahoma" panose="020B0604030504040204" pitchFamily="34" charset="0"/>
              </a:rPr>
              <a:t>posudku</a:t>
            </a:r>
            <a:r>
              <a:rPr lang="sk-SK" sz="1300" b="1" dirty="0" smtClean="0">
                <a:latin typeface="Tahoma" panose="020B0604030504040204" pitchFamily="34" charset="0"/>
                <a:ea typeface="Tahoma" panose="020B0604030504040204" pitchFamily="34" charset="0"/>
                <a:cs typeface="Tahoma" panose="020B0604030504040204" pitchFamily="34" charset="0"/>
              </a:rPr>
              <a:t>.</a:t>
            </a:r>
          </a:p>
          <a:p>
            <a:endParaRPr lang="sk-SK" sz="1300" b="1"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smtClean="0">
                <a:latin typeface="Tahoma" panose="020B0604030504040204" pitchFamily="34" charset="0"/>
                <a:ea typeface="Tahoma" panose="020B0604030504040204" pitchFamily="34" charset="0"/>
                <a:cs typeface="Tahoma" panose="020B0604030504040204" pitchFamily="34" charset="0"/>
              </a:rPr>
              <a:t>Tu </a:t>
            </a:r>
            <a:r>
              <a:rPr lang="sk-SK" sz="1300" b="1" dirty="0">
                <a:latin typeface="Tahoma" panose="020B0604030504040204" pitchFamily="34" charset="0"/>
                <a:ea typeface="Tahoma" panose="020B0604030504040204" pitchFamily="34" charset="0"/>
                <a:cs typeface="Tahoma" panose="020B0604030504040204" pitchFamily="34" charset="0"/>
              </a:rPr>
              <a:t>je vyhláška ak by náhodou</a:t>
            </a:r>
          </a:p>
          <a:p>
            <a:r>
              <a:rPr lang="sk-SK" sz="1300" u="sng" dirty="0" smtClean="0">
                <a:latin typeface="Tahoma" panose="020B0604030504040204" pitchFamily="34" charset="0"/>
                <a:ea typeface="Tahoma" panose="020B0604030504040204" pitchFamily="34" charset="0"/>
                <a:cs typeface="Tahoma" panose="020B0604030504040204" pitchFamily="34" charset="0"/>
                <a:hlinkClick r:id="rId3"/>
              </a:rPr>
              <a:t>28/2018 </a:t>
            </a:r>
            <a:r>
              <a:rPr lang="sk-SK" sz="1300" u="sng" dirty="0">
                <a:latin typeface="Tahoma" panose="020B0604030504040204" pitchFamily="34" charset="0"/>
                <a:ea typeface="Tahoma" panose="020B0604030504040204" pitchFamily="34" charset="0"/>
                <a:cs typeface="Tahoma" panose="020B0604030504040204" pitchFamily="34" charset="0"/>
                <a:hlinkClick r:id="rId3"/>
              </a:rPr>
              <a:t>Z. z. Vyhláška o znalcoch, tlmočníkoch a prekladateľoch | Aktuálne znenie (epi.sk</a:t>
            </a:r>
            <a:r>
              <a:rPr lang="sk-SK" sz="1300" u="sng" dirty="0" smtClean="0">
                <a:latin typeface="Tahoma" panose="020B0604030504040204" pitchFamily="34" charset="0"/>
                <a:ea typeface="Tahoma" panose="020B0604030504040204" pitchFamily="34" charset="0"/>
                <a:cs typeface="Tahoma" panose="020B0604030504040204" pitchFamily="34" charset="0"/>
                <a:hlinkClick r:id="rId3"/>
              </a:rPr>
              <a:t>)</a:t>
            </a:r>
            <a:endParaRPr lang="sk-SK" sz="1300" u="sng"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smtClean="0">
                <a:latin typeface="Tahoma" panose="020B0604030504040204" pitchFamily="34" charset="0"/>
                <a:ea typeface="Tahoma" panose="020B0604030504040204" pitchFamily="34" charset="0"/>
                <a:cs typeface="Tahoma" panose="020B0604030504040204" pitchFamily="34" charset="0"/>
              </a:rPr>
              <a:t>15. Zoznam</a:t>
            </a:r>
            <a:r>
              <a:rPr lang="sk-SK" sz="1300" b="1" dirty="0">
                <a:latin typeface="Tahoma" panose="020B0604030504040204" pitchFamily="34" charset="0"/>
                <a:ea typeface="Tahoma" panose="020B0604030504040204" pitchFamily="34" charset="0"/>
                <a:cs typeface="Tahoma" panose="020B0604030504040204" pitchFamily="34" charset="0"/>
              </a:rPr>
              <a:t>, ktoré údaje musí obsahovať poistná </a:t>
            </a:r>
            <a:r>
              <a:rPr lang="sk-SK" sz="1300" b="1" dirty="0" smtClean="0">
                <a:latin typeface="Tahoma" panose="020B0604030504040204" pitchFamily="34" charset="0"/>
                <a:ea typeface="Tahoma" panose="020B0604030504040204" pitchFamily="34" charset="0"/>
                <a:cs typeface="Tahoma" panose="020B0604030504040204" pitchFamily="34" charset="0"/>
              </a:rPr>
              <a:t>zmluva zakladanej nehnuteľnosti:</a:t>
            </a:r>
            <a:endParaRPr lang="sk-SK" sz="1300" b="1" dirty="0">
              <a:latin typeface="Tahoma" panose="020B0604030504040204" pitchFamily="34" charset="0"/>
              <a:ea typeface="Tahoma" panose="020B0604030504040204" pitchFamily="34" charset="0"/>
              <a:cs typeface="Tahoma" panose="020B0604030504040204" pitchFamily="34" charset="0"/>
            </a:endParaRPr>
          </a:p>
          <a:p>
            <a:r>
              <a:rPr lang="sk-SK" sz="1300" b="1" dirty="0" smtClean="0">
                <a:latin typeface="Tahoma" panose="020B0604030504040204" pitchFamily="34" charset="0"/>
                <a:ea typeface="Tahoma" panose="020B0604030504040204" pitchFamily="34" charset="0"/>
                <a:cs typeface="Tahoma" panose="020B0604030504040204" pitchFamily="34" charset="0"/>
              </a:rPr>
              <a:t>		Byt</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číslo </a:t>
            </a:r>
            <a:r>
              <a:rPr lang="sk-SK" sz="1300" b="1" dirty="0">
                <a:latin typeface="Tahoma" panose="020B0604030504040204" pitchFamily="34" charset="0"/>
                <a:ea typeface="Tahoma" panose="020B0604030504040204" pitchFamily="34" charset="0"/>
                <a:cs typeface="Tahoma" panose="020B0604030504040204" pitchFamily="34" charset="0"/>
              </a:rPr>
              <a:t>bytu, adresa ulice, popisné číslo, PSČ, mesto</a:t>
            </a:r>
          </a:p>
          <a:p>
            <a:r>
              <a:rPr lang="sk-SK" sz="1300" b="1" dirty="0" smtClean="0">
                <a:latin typeface="Tahoma" panose="020B0604030504040204" pitchFamily="34" charset="0"/>
                <a:ea typeface="Tahoma" panose="020B0604030504040204" pitchFamily="34" charset="0"/>
                <a:cs typeface="Tahoma" panose="020B0604030504040204" pitchFamily="34" charset="0"/>
              </a:rPr>
              <a:t>		Rodinný dom:            </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adresa </a:t>
            </a:r>
            <a:r>
              <a:rPr lang="sk-SK" sz="1300" b="1" dirty="0">
                <a:latin typeface="Tahoma" panose="020B0604030504040204" pitchFamily="34" charset="0"/>
                <a:ea typeface="Tahoma" panose="020B0604030504040204" pitchFamily="34" charset="0"/>
                <a:cs typeface="Tahoma" panose="020B0604030504040204" pitchFamily="34" charset="0"/>
              </a:rPr>
              <a:t>ulice, popisné číslo, PSČ, mesto</a:t>
            </a:r>
          </a:p>
          <a:p>
            <a:r>
              <a:rPr lang="sk-SK" sz="1300" b="1" dirty="0" smtClean="0">
                <a:latin typeface="Tahoma" panose="020B0604030504040204" pitchFamily="34" charset="0"/>
                <a:ea typeface="Tahoma" panose="020B0604030504040204" pitchFamily="34" charset="0"/>
                <a:cs typeface="Tahoma" panose="020B0604030504040204" pitchFamily="34" charset="0"/>
              </a:rPr>
              <a:t>		Rozostavaný </a:t>
            </a:r>
            <a:r>
              <a:rPr lang="sk-SK" sz="1300" b="1" dirty="0">
                <a:latin typeface="Tahoma" panose="020B0604030504040204" pitchFamily="34" charset="0"/>
                <a:ea typeface="Tahoma" panose="020B0604030504040204" pitchFamily="34" charset="0"/>
                <a:cs typeface="Tahoma" panose="020B0604030504040204" pitchFamily="34" charset="0"/>
              </a:rPr>
              <a:t>rodinný dom: </a:t>
            </a:r>
            <a:r>
              <a:rPr lang="sk-SK" sz="1300" b="1" dirty="0" smtClean="0">
                <a:latin typeface="Tahoma" panose="020B0604030504040204" pitchFamily="34" charset="0"/>
                <a:ea typeface="Tahoma" panose="020B0604030504040204" pitchFamily="34" charset="0"/>
                <a:cs typeface="Tahoma" panose="020B0604030504040204" pitchFamily="34" charset="0"/>
              </a:rPr>
              <a:t> číslo </a:t>
            </a:r>
            <a:r>
              <a:rPr lang="sk-SK" sz="1300" b="1" dirty="0">
                <a:latin typeface="Tahoma" panose="020B0604030504040204" pitchFamily="34" charset="0"/>
                <a:ea typeface="Tahoma" panose="020B0604030504040204" pitchFamily="34" charset="0"/>
                <a:cs typeface="Tahoma" panose="020B0604030504040204" pitchFamily="34" charset="0"/>
              </a:rPr>
              <a:t>LV, katastrálne územie, obec, okres</a:t>
            </a:r>
          </a:p>
          <a:p>
            <a:endParaRPr lang="sk-SK" sz="1300" dirty="0">
              <a:latin typeface="Tahoma" panose="020B0604030504040204" pitchFamily="34" charset="0"/>
              <a:ea typeface="Tahoma" panose="020B0604030504040204" pitchFamily="34" charset="0"/>
              <a:cs typeface="Tahoma" panose="020B0604030504040204" pitchFamily="34" charset="0"/>
            </a:endParaRPr>
          </a:p>
          <a:p>
            <a:r>
              <a:rPr lang="sk-SK" sz="13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16. </a:t>
            </a:r>
            <a:r>
              <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rPr>
              <a:t>Nezabudnúť klientovi vysvetliť aktuálne platný „Štatút marketingovej kampane“ :</a:t>
            </a:r>
          </a:p>
          <a:p>
            <a:pPr marL="0" lvl="1">
              <a:buClr>
                <a:srgbClr val="8DC02F"/>
              </a:buClr>
              <a:buSzPct val="100000"/>
            </a:pPr>
            <a:r>
              <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rPr>
              <a:t>	     „Hypotéka bez poplatku“  </a:t>
            </a:r>
          </a:p>
          <a:p>
            <a:pPr marL="0" lvl="1">
              <a:buClr>
                <a:srgbClr val="8DC02F"/>
              </a:buClr>
              <a:buSzPct val="100000"/>
            </a:pPr>
            <a:r>
              <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rPr>
              <a:t>	     „Vyplatenie bonusu vo výške nákladov klienta na predčasné splatenie prenášaného úveru na bývanie“ </a:t>
            </a:r>
          </a:p>
          <a:p>
            <a:pPr marL="1278834" lvl="3" algn="just">
              <a:buClr>
                <a:srgbClr val="8DC02F"/>
              </a:buClr>
              <a:buSzPct val="100000"/>
            </a:pPr>
            <a:r>
              <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rPr>
              <a:t>„Hypotéka so zľavou z poplatku za poskytnutie“ </a:t>
            </a:r>
          </a:p>
          <a:p>
            <a:pPr marL="1278834" lvl="3" algn="just">
              <a:buClr>
                <a:srgbClr val="8DC02F"/>
              </a:buClr>
              <a:buSzPct val="100000"/>
            </a:pPr>
            <a:endPar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endParaRPr>
          </a:p>
          <a:p>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600" b="1" u="sng" dirty="0" smtClean="0">
                <a:solidFill>
                  <a:srgbClr val="FF0000"/>
                </a:solidFill>
                <a:latin typeface="Tahoma" panose="020B0604030504040204" pitchFamily="34" charset="0"/>
                <a:ea typeface="Tahoma" panose="020B0604030504040204" pitchFamily="34" charset="0"/>
                <a:cs typeface="Tahoma" panose="020B0604030504040204" pitchFamily="34" charset="0"/>
              </a:rPr>
              <a:t>Na pobočke sa nerobia kópie podkladov, netlačí pobočka z mailu dokumenty. </a:t>
            </a:r>
            <a:endParaRPr lang="sk-SK" sz="1600" b="1" u="sng"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4" name="Obdĺžnik 3"/>
          <p:cNvSpPr/>
          <p:nvPr/>
        </p:nvSpPr>
        <p:spPr>
          <a:xfrm>
            <a:off x="9163124" y="7224722"/>
            <a:ext cx="341760" cy="276999"/>
          </a:xfrm>
          <a:prstGeom prst="rect">
            <a:avLst/>
          </a:prstGeom>
        </p:spPr>
        <p:txBody>
          <a:bodyPr wrap="none">
            <a:spAutoFit/>
          </a:bodyPr>
          <a:lstStyle/>
          <a:p>
            <a:r>
              <a:rPr lang="sk-SK" sz="1200" dirty="0" smtClean="0">
                <a:solidFill>
                  <a:schemeClr val="bg1"/>
                </a:solidFill>
              </a:rPr>
              <a:t>35</a:t>
            </a:r>
            <a:endParaRPr lang="sk-SK" sz="1200" dirty="0">
              <a:solidFill>
                <a:schemeClr val="bg1"/>
              </a:solidFill>
            </a:endParaRPr>
          </a:p>
        </p:txBody>
      </p:sp>
    </p:spTree>
    <p:extLst>
      <p:ext uri="{BB962C8B-B14F-4D97-AF65-F5344CB8AC3E}">
        <p14:creationId xmlns:p14="http://schemas.microsoft.com/office/powerpoint/2010/main" val="21794718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450156" y="180231"/>
            <a:ext cx="6624736" cy="792088"/>
          </a:xfrm>
          <a:prstGeom prst="rect">
            <a:avLst/>
          </a:prstGeom>
        </p:spPr>
        <p:txBody>
          <a:bodyPr anchor="b" anchorCtr="0"/>
          <a:lstStyle>
            <a:lvl1pPr algn="l" defTabSz="1043056" rtl="0" eaLnBrk="1" latinLnBrk="0" hangingPunct="1">
              <a:spcBef>
                <a:spcPct val="0"/>
              </a:spcBef>
              <a:buNone/>
              <a:defRPr sz="2500" b="1" kern="1200">
                <a:solidFill>
                  <a:schemeClr val="bg1"/>
                </a:solidFill>
                <a:latin typeface="Tahoma" pitchFamily="34" charset="0"/>
                <a:ea typeface="+mj-ea"/>
                <a:cs typeface="Tahoma" pitchFamily="34" charset="0"/>
              </a:defRPr>
            </a:lvl1pPr>
          </a:lstStyle>
          <a:p>
            <a:r>
              <a:rPr lang="sk-SK" sz="2400" dirty="0" smtClean="0"/>
              <a:t>Prečo práve PRIMA BANKA </a:t>
            </a:r>
            <a:endParaRPr lang="sk-SK" sz="2400" dirty="0"/>
          </a:p>
        </p:txBody>
      </p:sp>
      <p:sp>
        <p:nvSpPr>
          <p:cNvPr id="12" name="Zaoblený obdĺžnik 11"/>
          <p:cNvSpPr/>
          <p:nvPr/>
        </p:nvSpPr>
        <p:spPr>
          <a:xfrm>
            <a:off x="7673230" y="1332359"/>
            <a:ext cx="2448272" cy="1462798"/>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k-SK" sz="2800" b="1" dirty="0" smtClean="0">
                <a:ea typeface="Calibri"/>
                <a:cs typeface="Times New Roman"/>
              </a:rPr>
              <a:t>0 €</a:t>
            </a:r>
          </a:p>
          <a:p>
            <a:pPr algn="ctr">
              <a:spcAft>
                <a:spcPts val="600"/>
              </a:spcAft>
            </a:pPr>
            <a:r>
              <a:rPr lang="sk-SK" sz="1800" b="1" dirty="0">
                <a:ea typeface="Calibri"/>
                <a:cs typeface="Times New Roman"/>
              </a:rPr>
              <a:t>p</a:t>
            </a:r>
            <a:r>
              <a:rPr lang="sk-SK" sz="1800" b="1" dirty="0" smtClean="0">
                <a:effectLst/>
                <a:ea typeface="Calibri"/>
                <a:cs typeface="Times New Roman"/>
              </a:rPr>
              <a:t>oplatok za poskytnutia s osobným účtom</a:t>
            </a:r>
            <a:endParaRPr lang="sk-SK" sz="1800" b="1" dirty="0">
              <a:effectLst/>
              <a:ea typeface="Calibri"/>
              <a:cs typeface="Times New Roman"/>
            </a:endParaRPr>
          </a:p>
        </p:txBody>
      </p:sp>
      <p:sp>
        <p:nvSpPr>
          <p:cNvPr id="13" name="Zaoblený obdĺžnik 12"/>
          <p:cNvSpPr/>
          <p:nvPr/>
        </p:nvSpPr>
        <p:spPr>
          <a:xfrm>
            <a:off x="882204" y="1332359"/>
            <a:ext cx="2115691" cy="1462799"/>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2000" b="1" dirty="0" smtClean="0">
                <a:ea typeface="Calibri"/>
                <a:cs typeface="Times New Roman"/>
              </a:rPr>
              <a:t>Jednotná sadzba pre každého</a:t>
            </a:r>
            <a:endParaRPr lang="sk-SK" sz="2000" b="1" dirty="0">
              <a:effectLst/>
              <a:ea typeface="Calibri"/>
              <a:cs typeface="Times New Roman"/>
            </a:endParaRPr>
          </a:p>
        </p:txBody>
      </p:sp>
      <p:sp>
        <p:nvSpPr>
          <p:cNvPr id="14" name="Zaoblený obdĺžnik 13"/>
          <p:cNvSpPr/>
          <p:nvPr/>
        </p:nvSpPr>
        <p:spPr>
          <a:xfrm>
            <a:off x="7839521" y="3344868"/>
            <a:ext cx="2115691" cy="144387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k-SK" sz="1800" b="1" dirty="0">
                <a:ea typeface="Calibri"/>
                <a:cs typeface="Times New Roman"/>
              </a:rPr>
              <a:t>maximálna splatnosť </a:t>
            </a:r>
          </a:p>
          <a:p>
            <a:pPr algn="ctr"/>
            <a:r>
              <a:rPr lang="sk-SK" sz="3200" b="1" dirty="0" smtClean="0">
                <a:ea typeface="Calibri"/>
                <a:cs typeface="Times New Roman"/>
              </a:rPr>
              <a:t>40</a:t>
            </a:r>
            <a:r>
              <a:rPr lang="sk-SK" sz="2800" b="1" dirty="0" smtClean="0">
                <a:ea typeface="Calibri"/>
                <a:cs typeface="Times New Roman"/>
              </a:rPr>
              <a:t> rokov</a:t>
            </a:r>
          </a:p>
        </p:txBody>
      </p:sp>
      <p:sp>
        <p:nvSpPr>
          <p:cNvPr id="16" name="Zaoblený obdĺžnik 15"/>
          <p:cNvSpPr/>
          <p:nvPr/>
        </p:nvSpPr>
        <p:spPr>
          <a:xfrm>
            <a:off x="882204" y="3302465"/>
            <a:ext cx="2146688" cy="1486278"/>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2400" b="1" dirty="0" smtClean="0">
                <a:ea typeface="Calibri"/>
                <a:cs typeface="Times New Roman"/>
              </a:rPr>
              <a:t>Bez háčikov</a:t>
            </a:r>
          </a:p>
          <a:p>
            <a:pPr algn="ctr">
              <a:lnSpc>
                <a:spcPct val="115000"/>
              </a:lnSpc>
              <a:spcAft>
                <a:spcPts val="1000"/>
              </a:spcAft>
            </a:pPr>
            <a:r>
              <a:rPr lang="sk-SK" sz="2000" b="1" dirty="0" smtClean="0">
                <a:effectLst/>
                <a:ea typeface="Calibri"/>
                <a:cs typeface="Times New Roman"/>
              </a:rPr>
              <a:t>Jednoducho a  rýchlo</a:t>
            </a:r>
            <a:endParaRPr lang="sk-SK" sz="2000" b="1" dirty="0">
              <a:effectLst/>
              <a:ea typeface="Calibri"/>
              <a:cs typeface="Times New Roman"/>
            </a:endParaRPr>
          </a:p>
        </p:txBody>
      </p:sp>
      <p:sp>
        <p:nvSpPr>
          <p:cNvPr id="1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37</a:t>
            </a:fld>
            <a:endParaRPr lang="sk-SK" sz="1250" dirty="0">
              <a:solidFill>
                <a:prstClr val="white"/>
              </a:solidFill>
            </a:endParaRPr>
          </a:p>
        </p:txBody>
      </p:sp>
      <p:pic>
        <p:nvPicPr>
          <p:cNvPr id="5" name="Obrázo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447755">
            <a:off x="7442456" y="5261286"/>
            <a:ext cx="2540579" cy="1460833"/>
          </a:xfrm>
          <a:prstGeom prst="rect">
            <a:avLst/>
          </a:prstGeom>
        </p:spPr>
      </p:pic>
      <p:pic>
        <p:nvPicPr>
          <p:cNvPr id="6" name="Obrázo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08449" y="1147451"/>
            <a:ext cx="2476500" cy="1778000"/>
          </a:xfrm>
          <a:prstGeom prst="rect">
            <a:avLst/>
          </a:prstGeom>
        </p:spPr>
      </p:pic>
      <p:pic>
        <p:nvPicPr>
          <p:cNvPr id="7" name="Obrázok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94572" y="5267250"/>
            <a:ext cx="2476500" cy="1778000"/>
          </a:xfrm>
          <a:prstGeom prst="rect">
            <a:avLst/>
          </a:prstGeom>
        </p:spPr>
      </p:pic>
      <p:pic>
        <p:nvPicPr>
          <p:cNvPr id="4" name="Obrázok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82204" y="5319225"/>
            <a:ext cx="2348589" cy="1174295"/>
          </a:xfrm>
          <a:prstGeom prst="rect">
            <a:avLst/>
          </a:prstGeom>
        </p:spPr>
      </p:pic>
    </p:spTree>
    <p:extLst>
      <p:ext uri="{BB962C8B-B14F-4D97-AF65-F5344CB8AC3E}">
        <p14:creationId xmlns:p14="http://schemas.microsoft.com/office/powerpoint/2010/main" val="22313148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450156" y="180231"/>
            <a:ext cx="6624736" cy="734169"/>
          </a:xfrm>
          <a:prstGeom prst="rect">
            <a:avLst/>
          </a:prstGeom>
        </p:spPr>
        <p:txBody>
          <a:bodyPr anchor="b" anchorCtr="0"/>
          <a:lstStyle>
            <a:lvl1pPr algn="l" defTabSz="1043056" rtl="0" eaLnBrk="1" latinLnBrk="0" hangingPunct="1">
              <a:spcBef>
                <a:spcPct val="0"/>
              </a:spcBef>
              <a:buNone/>
              <a:defRPr sz="2500" b="1" kern="1200">
                <a:solidFill>
                  <a:schemeClr val="bg1"/>
                </a:solidFill>
                <a:latin typeface="Tahoma" pitchFamily="34" charset="0"/>
                <a:ea typeface="+mj-ea"/>
                <a:cs typeface="Tahoma" pitchFamily="34" charset="0"/>
              </a:defRPr>
            </a:lvl1pPr>
          </a:lstStyle>
          <a:p>
            <a:r>
              <a:rPr lang="sk-SK" sz="2400" dirty="0"/>
              <a:t>Prečo práve PRIMA BANKA</a:t>
            </a:r>
          </a:p>
        </p:txBody>
      </p:sp>
      <p:pic>
        <p:nvPicPr>
          <p:cNvPr id="12" name="Obrázok 11" descr="http://i.ytimg.com/vi/-M1wjSltF3c/maxresdefault.jpg">
            <a:hlinkClick r:id="rId2"/>
          </p:cNvPr>
          <p:cNvPicPr/>
          <p:nvPr/>
        </p:nvPicPr>
        <p:blipFill rotWithShape="1">
          <a:blip r:embed="rId3" cstate="print">
            <a:extLst>
              <a:ext uri="{28A0092B-C50C-407E-A947-70E740481C1C}">
                <a14:useLocalDpi xmlns:a14="http://schemas.microsoft.com/office/drawing/2010/main" val="0"/>
              </a:ext>
            </a:extLst>
          </a:blip>
          <a:srcRect l="48229"/>
          <a:stretch/>
        </p:blipFill>
        <p:spPr bwMode="auto">
          <a:xfrm>
            <a:off x="3906540" y="2285871"/>
            <a:ext cx="2959468" cy="315094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53640926-AAD7-44D8-BBD7-CCE9431645EC}">
              <a14:shadowObscured xmlns:a14="http://schemas.microsoft.com/office/drawing/2010/main"/>
            </a:ext>
          </a:extLst>
        </p:spPr>
      </p:pic>
      <p:sp>
        <p:nvSpPr>
          <p:cNvPr id="13" name="Zaoblený obdĺžnik 12"/>
          <p:cNvSpPr/>
          <p:nvPr/>
        </p:nvSpPr>
        <p:spPr>
          <a:xfrm>
            <a:off x="1480568" y="3634824"/>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Jednotnosť</a:t>
            </a:r>
            <a:endParaRPr lang="sk-SK" sz="1800" dirty="0">
              <a:effectLst/>
              <a:ea typeface="Calibri"/>
              <a:cs typeface="Times New Roman"/>
            </a:endParaRPr>
          </a:p>
        </p:txBody>
      </p:sp>
      <p:sp>
        <p:nvSpPr>
          <p:cNvPr id="14" name="Zaoblený obdĺžnik 13"/>
          <p:cNvSpPr/>
          <p:nvPr/>
        </p:nvSpPr>
        <p:spPr>
          <a:xfrm>
            <a:off x="1507828" y="2410688"/>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Zrozumiteľnosť</a:t>
            </a:r>
            <a:endParaRPr lang="sk-SK" sz="1800" dirty="0">
              <a:effectLst/>
              <a:ea typeface="Calibri"/>
              <a:cs typeface="Times New Roman"/>
            </a:endParaRPr>
          </a:p>
        </p:txBody>
      </p:sp>
      <p:sp>
        <p:nvSpPr>
          <p:cNvPr id="15" name="Zaoblený obdĺžnik 14"/>
          <p:cNvSpPr/>
          <p:nvPr/>
        </p:nvSpPr>
        <p:spPr>
          <a:xfrm>
            <a:off x="1530276" y="1260351"/>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Rýchlosť procesov</a:t>
            </a:r>
            <a:endParaRPr lang="sk-SK" sz="1800" dirty="0">
              <a:effectLst/>
              <a:ea typeface="Calibri"/>
              <a:cs typeface="Times New Roman"/>
            </a:endParaRPr>
          </a:p>
        </p:txBody>
      </p:sp>
      <p:sp>
        <p:nvSpPr>
          <p:cNvPr id="20" name="Rectangle 5"/>
          <p:cNvSpPr>
            <a:spLocks noChangeArrowheads="1"/>
          </p:cNvSpPr>
          <p:nvPr/>
        </p:nvSpPr>
        <p:spPr bwMode="auto">
          <a:xfrm>
            <a:off x="0" y="0"/>
            <a:ext cx="1069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k-SK" sz="2200" b="1" i="0" u="none" strike="noStrike" cap="none" normalizeH="0" baseline="0" smtClean="0">
                <a:ln>
                  <a:noFill/>
                </a:ln>
                <a:solidFill>
                  <a:srgbClr val="A8C900"/>
                </a:solidFill>
                <a:effectLst/>
                <a:latin typeface="Tahoma" pitchFamily="34" charset="0"/>
                <a:ea typeface="Calibri" pitchFamily="34" charset="0"/>
                <a:cs typeface="Tahoma" pitchFamily="34" charset="0"/>
              </a:rPr>
              <a:t>...preto sme Prima!</a:t>
            </a:r>
            <a:r>
              <a:rPr kumimoji="0" lang="sk-SK" sz="1100" b="0" i="0" u="none" strike="noStrike" cap="none" normalizeH="0" baseline="0" smtClean="0">
                <a:ln>
                  <a:noFill/>
                </a:ln>
                <a:solidFill>
                  <a:srgbClr val="A8C900"/>
                </a:solidFill>
                <a:effectLst/>
                <a:latin typeface="Calibri" pitchFamily="34" charset="0"/>
                <a:ea typeface="Calibri" pitchFamily="34" charset="0"/>
                <a:cs typeface="Times New Roman" pitchFamily="18" charset="0"/>
              </a:rPr>
              <a:t> </a:t>
            </a: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Rectangle 10"/>
          <p:cNvSpPr>
            <a:spLocks noChangeArrowheads="1"/>
          </p:cNvSpPr>
          <p:nvPr/>
        </p:nvSpPr>
        <p:spPr bwMode="auto">
          <a:xfrm>
            <a:off x="0" y="457200"/>
            <a:ext cx="1069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22" name="BlokTextu 21"/>
          <p:cNvSpPr txBox="1"/>
          <p:nvPr/>
        </p:nvSpPr>
        <p:spPr>
          <a:xfrm>
            <a:off x="2970436" y="6395566"/>
            <a:ext cx="4817666" cy="769441"/>
          </a:xfrm>
          <a:prstGeom prst="rect">
            <a:avLst/>
          </a:prstGeom>
          <a:noFill/>
        </p:spPr>
        <p:txBody>
          <a:bodyPr wrap="none" rtlCol="0">
            <a:spAutoFit/>
          </a:bodyPr>
          <a:lstStyle/>
          <a:p>
            <a:r>
              <a:rPr lang="sk-SK" sz="4400" b="1" dirty="0">
                <a:solidFill>
                  <a:srgbClr val="A8C900"/>
                </a:solidFill>
              </a:rPr>
              <a:t>...preto sme </a:t>
            </a:r>
            <a:r>
              <a:rPr lang="sk-SK" sz="4400" b="1" dirty="0" err="1" smtClean="0">
                <a:solidFill>
                  <a:srgbClr val="A8C900"/>
                </a:solidFill>
              </a:rPr>
              <a:t>Prima</a:t>
            </a:r>
            <a:r>
              <a:rPr lang="sk-SK" sz="4400" b="1" dirty="0" smtClean="0">
                <a:solidFill>
                  <a:srgbClr val="A8C900"/>
                </a:solidFill>
              </a:rPr>
              <a:t> </a:t>
            </a:r>
            <a:endParaRPr lang="sk-SK" sz="4400" b="1" dirty="0">
              <a:solidFill>
                <a:srgbClr val="A8C900"/>
              </a:solidFill>
            </a:endParaRPr>
          </a:p>
        </p:txBody>
      </p:sp>
      <p:sp>
        <p:nvSpPr>
          <p:cNvPr id="23" name="Šípka dolu 22"/>
          <p:cNvSpPr/>
          <p:nvPr/>
        </p:nvSpPr>
        <p:spPr>
          <a:xfrm>
            <a:off x="5263004" y="6042278"/>
            <a:ext cx="299720" cy="474657"/>
          </a:xfrm>
          <a:prstGeom prst="downArrow">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k-SK"/>
          </a:p>
        </p:txBody>
      </p:sp>
      <p:sp>
        <p:nvSpPr>
          <p:cNvPr id="24" name="Zaoblený obdĺžnik 23"/>
          <p:cNvSpPr/>
          <p:nvPr/>
        </p:nvSpPr>
        <p:spPr>
          <a:xfrm>
            <a:off x="4307537" y="4500711"/>
            <a:ext cx="2407315" cy="161287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600"/>
              </a:spcAft>
            </a:pPr>
            <a:r>
              <a:rPr lang="sk-SK" sz="1800" b="1" dirty="0" smtClean="0">
                <a:effectLst/>
                <a:ea typeface="Calibri"/>
                <a:cs typeface="Times New Roman"/>
              </a:rPr>
              <a:t>Férovosť</a:t>
            </a:r>
            <a:endParaRPr lang="sk-SK" sz="1800" b="1" dirty="0">
              <a:effectLst/>
              <a:ea typeface="Calibri"/>
              <a:cs typeface="Times New Roman"/>
            </a:endParaRPr>
          </a:p>
          <a:p>
            <a:pPr algn="ctr">
              <a:spcAft>
                <a:spcPts val="600"/>
              </a:spcAft>
            </a:pPr>
            <a:r>
              <a:rPr lang="sk-SK" sz="1800" b="1" dirty="0" smtClean="0">
                <a:effectLst/>
                <a:ea typeface="Calibri"/>
                <a:cs typeface="Times New Roman"/>
              </a:rPr>
              <a:t>Jednoduchosť</a:t>
            </a:r>
            <a:endParaRPr lang="sk-SK" sz="1800" b="1" dirty="0">
              <a:effectLst/>
              <a:ea typeface="Calibri"/>
              <a:cs typeface="Times New Roman"/>
            </a:endParaRPr>
          </a:p>
          <a:p>
            <a:pPr algn="ctr">
              <a:spcAft>
                <a:spcPts val="600"/>
              </a:spcAft>
            </a:pPr>
            <a:r>
              <a:rPr lang="sk-SK" sz="1800" b="1" dirty="0" smtClean="0">
                <a:effectLst/>
                <a:ea typeface="Calibri"/>
                <a:cs typeface="Times New Roman"/>
              </a:rPr>
              <a:t>Transparentnosť </a:t>
            </a:r>
            <a:r>
              <a:rPr lang="sk-SK" sz="1800" b="1" dirty="0">
                <a:effectLst/>
                <a:ea typeface="Calibri"/>
                <a:cs typeface="Times New Roman"/>
              </a:rPr>
              <a:t> </a:t>
            </a:r>
            <a:endParaRPr lang="sk-SK" sz="1800" dirty="0">
              <a:effectLst/>
              <a:ea typeface="Calibri"/>
              <a:cs typeface="Times New Roman"/>
            </a:endParaRPr>
          </a:p>
        </p:txBody>
      </p:sp>
      <p:sp>
        <p:nvSpPr>
          <p:cNvPr id="26" name="Zaoblený obdĺžnik 25"/>
          <p:cNvSpPr/>
          <p:nvPr/>
        </p:nvSpPr>
        <p:spPr>
          <a:xfrm>
            <a:off x="7506940" y="4714944"/>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Bez háčikov</a:t>
            </a:r>
            <a:endParaRPr lang="sk-SK" sz="1800" dirty="0">
              <a:effectLst/>
              <a:ea typeface="Calibri"/>
              <a:cs typeface="Times New Roman"/>
            </a:endParaRPr>
          </a:p>
        </p:txBody>
      </p:sp>
      <p:sp>
        <p:nvSpPr>
          <p:cNvPr id="27" name="Zaoblený obdĺžnik 26"/>
          <p:cNvSpPr/>
          <p:nvPr/>
        </p:nvSpPr>
        <p:spPr>
          <a:xfrm>
            <a:off x="1458268" y="4788743"/>
            <a:ext cx="2080618" cy="1086440"/>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600"/>
              </a:spcAft>
            </a:pPr>
            <a:r>
              <a:rPr lang="sk-SK" sz="1800" b="1" dirty="0" smtClean="0">
                <a:effectLst/>
                <a:ea typeface="Calibri"/>
                <a:cs typeface="Times New Roman"/>
              </a:rPr>
              <a:t>Dostupnosť</a:t>
            </a:r>
          </a:p>
          <a:p>
            <a:pPr algn="ctr">
              <a:spcAft>
                <a:spcPts val="600"/>
              </a:spcAft>
            </a:pPr>
            <a:r>
              <a:rPr lang="sk-SK" sz="1800" b="1" dirty="0" smtClean="0">
                <a:ea typeface="Calibri"/>
                <a:cs typeface="Times New Roman"/>
              </a:rPr>
              <a:t>Pobočky 120 Bankomaty 316</a:t>
            </a:r>
            <a:endParaRPr lang="sk-SK" sz="1800" dirty="0">
              <a:effectLst/>
              <a:ea typeface="Calibri"/>
              <a:cs typeface="Times New Roman"/>
            </a:endParaRPr>
          </a:p>
        </p:txBody>
      </p:sp>
      <p:sp>
        <p:nvSpPr>
          <p:cNvPr id="28" name="Zaoblený obdĺžnik 27"/>
          <p:cNvSpPr/>
          <p:nvPr/>
        </p:nvSpPr>
        <p:spPr>
          <a:xfrm>
            <a:off x="7471062" y="3492599"/>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Nezavádzame </a:t>
            </a:r>
          </a:p>
          <a:p>
            <a:pPr algn="ctr">
              <a:spcAft>
                <a:spcPts val="600"/>
              </a:spcAft>
            </a:pPr>
            <a:r>
              <a:rPr lang="sk-SK" sz="1800" b="1" dirty="0" smtClean="0">
                <a:effectLst/>
                <a:ea typeface="Calibri"/>
                <a:cs typeface="Times New Roman"/>
              </a:rPr>
              <a:t>klienta</a:t>
            </a:r>
            <a:endParaRPr lang="sk-SK" sz="1800" dirty="0">
              <a:effectLst/>
              <a:ea typeface="Calibri"/>
              <a:cs typeface="Times New Roman"/>
            </a:endParaRPr>
          </a:p>
        </p:txBody>
      </p:sp>
      <p:sp>
        <p:nvSpPr>
          <p:cNvPr id="29" name="Zaoblený obdĺžnik 28"/>
          <p:cNvSpPr/>
          <p:nvPr/>
        </p:nvSpPr>
        <p:spPr>
          <a:xfrm>
            <a:off x="7418852" y="1258560"/>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Spoľahlivosť</a:t>
            </a:r>
            <a:endParaRPr lang="sk-SK" sz="1800" dirty="0">
              <a:effectLst/>
              <a:ea typeface="Calibri"/>
              <a:cs typeface="Times New Roman"/>
            </a:endParaRPr>
          </a:p>
        </p:txBody>
      </p:sp>
      <p:sp>
        <p:nvSpPr>
          <p:cNvPr id="30" name="Zaoblený obdĺžnik 29"/>
          <p:cNvSpPr/>
          <p:nvPr/>
        </p:nvSpPr>
        <p:spPr>
          <a:xfrm>
            <a:off x="7425181" y="2340471"/>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Férovosť</a:t>
            </a:r>
            <a:endParaRPr lang="sk-SK" sz="1800" dirty="0">
              <a:effectLst/>
              <a:ea typeface="Calibri"/>
              <a:cs typeface="Times New Roman"/>
            </a:endParaRPr>
          </a:p>
        </p:txBody>
      </p:sp>
      <p:sp>
        <p:nvSpPr>
          <p:cNvPr id="31" name="Zaoblený obdĺžnik 30"/>
          <p:cNvSpPr/>
          <p:nvPr/>
        </p:nvSpPr>
        <p:spPr>
          <a:xfrm>
            <a:off x="4016637" y="1188343"/>
            <a:ext cx="2554199"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a typeface="Calibri"/>
                <a:cs typeface="Times New Roman"/>
              </a:rPr>
              <a:t>Bez dodatočných podmienok</a:t>
            </a:r>
            <a:endParaRPr lang="sk-SK" sz="1800" b="1" dirty="0">
              <a:effectLst/>
              <a:ea typeface="Calibri"/>
              <a:cs typeface="Times New Roman"/>
            </a:endParaRPr>
          </a:p>
        </p:txBody>
      </p:sp>
      <p:sp>
        <p:nvSpPr>
          <p:cNvPr id="33" name="Zástupný symbol čísla snímky 1"/>
          <p:cNvSpPr>
            <a:spLocks noGrp="1"/>
          </p:cNvSpPr>
          <p:nvPr>
            <p:ph type="sldNum" sz="quarter" idx="15"/>
          </p:nvPr>
        </p:nvSpPr>
        <p:spPr>
          <a:xfrm>
            <a:off x="9523164" y="7159626"/>
            <a:ext cx="479326" cy="401637"/>
          </a:xfrm>
        </p:spPr>
        <p:txBody>
          <a:bodyPr/>
          <a:lstStyle/>
          <a:p>
            <a:fld id="{6B7719EF-B0F4-4E1D-8160-3C9517835573}" type="slidenum">
              <a:rPr lang="sk-SK" smtClean="0"/>
              <a:pPr/>
              <a:t>38</a:t>
            </a:fld>
            <a:endParaRPr lang="sk-SK" dirty="0"/>
          </a:p>
        </p:txBody>
      </p:sp>
    </p:spTree>
    <p:extLst>
      <p:ext uri="{BB962C8B-B14F-4D97-AF65-F5344CB8AC3E}">
        <p14:creationId xmlns:p14="http://schemas.microsoft.com/office/powerpoint/2010/main" val="154111248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4" name="Obrázok 3"/>
          <p:cNvPicPr>
            <a:picLocks noChangeAspect="1"/>
          </p:cNvPicPr>
          <p:nvPr/>
        </p:nvPicPr>
        <p:blipFill>
          <a:blip r:embed="rId3"/>
          <a:stretch>
            <a:fillRect/>
          </a:stretch>
        </p:blipFill>
        <p:spPr>
          <a:xfrm>
            <a:off x="522164" y="1154651"/>
            <a:ext cx="9937103" cy="5202989"/>
          </a:xfrm>
          <a:prstGeom prst="rect">
            <a:avLst/>
          </a:prstGeom>
        </p:spPr>
      </p:pic>
      <p:sp>
        <p:nvSpPr>
          <p:cNvPr id="3" name="AutoShape 6" descr="data:image/jpeg;base64,/9j/4AAQSkZJRgABAQAAAQABAAD/2wCEAAkGBhQSEBQUExQVFBUVFhYXFhgUFBUYFxUXFxgXGBgVFBYXHCgfFxkkGRQXHy8iIycpLC4sFR8xNTAqNSYrLCkBCQoKDgwOGg8PGiwkHx8qLCwpKSwsLCwsLCwpLCkpKSksLCwsLCwsLCwpLCwpLCwpLCwsKSwsLCksKSksLCwsLP/AABEIAMIBAwMBIgACEQEDEQH/xAAbAAABBQEBAAAAAAAAAAAAAAAFAAECAwYEB//EAEgQAAIBAwIDBAcFBgMFBwUAAAECEQADIRIxBAVBBiJRYRMycYGRobEjQnLB0QcUJFJigjM0shWiwuHwFkODkpPD8SVTY9LT/8QAGgEAAgMBAQAAAAAAAAAAAAAAAAECAwQFBv/EAC4RAAICAQMCBAUEAwEAAAAAAAABAhEDEiExBEEUMlFxEyIzUvBCYYGRobHhI//aAAwDAQACEQMRAD8AqpU9KK9GcgYVJTTRTigC0ZFUEVdbNRuDNRXI2V0qeKdkI3G+3nTsRCKcCnikBTAalFTK0+mkOiunFS000UAIU80oojyjgg5cMJ+xulR/UqyI99RnNRVslGOp0gdSq26gEaTMgE+R6ioU4yUlaE1TojSqVKKkRI0oqemlpoAhSqYFPFAEIp4qUUgKBEYpaanSoGR0UtNSpRQIhppaamRSigCGmlU4pUBZVFKKnppaaVjIRTxUgtPFFgJFpXRUkp7y1C9xlEUf7T2/tLKEgaOEs5M7y2MDwNBAtX8zusdF24+p7ltgJ0iAjFQAFUCIiJ881m6htNSRfhSaaOZ0gkeBIpBaO8Jyq1+73b7620XQgVGVZ1Rkkq381EuE5LYHE8OoDut5DcAcjAjZtIzn2e+p+ISW4vhNvYyi2Sdq6V5exiASW2Eb5Ige8RWp51bVXX0duwVVysKj6pGAGYwpydvLrWu4ddSjUEDgZAyAdseW4+IrPLq9k0i1YPVmA4fs6EuWw/fd4hAuoLLQblyN7a48AzY2BNBrHKblxiltGcidh0HWcCthy4m1xXEG6+9tpZ4VZGmFBJgAAwB4ChvKedWuGtqWdmukiVT0bEWgZ7/8oYsPMhZHWoxzTVvkk8ceOAFzPh9NwwImCB7h0+Pwo1ylxr0qZKWHDR4lHxPjAWuDnvF2rnFMbRDWyuos2tIJuDV6wEgGfKGOcUOu8YxkLKF2AJBOxBVlB8x7jJBpOUskargFFQlfqV3R3j5Ej4GKjFNYRo75kycxU4ro41UUjHN3JsYCninilVhEYCpCkBTxSAWmm008VICmBDTS01ZppaaQFUVLTU9NKKYFempRU4paaAK4paat002mgVFUUqs0U9AFJWkVqzTTEVAkRUUiKsApOtF0BBBUropwKT1G9wFwy94ZUQQSWICjI3npVHM4d0l9cs4jRpWD6Ru7gSDMx0itb2a5PauWdVy2HOsxqkxAUjG2+aMvymwBPoreJPqKT8+tcjqOujHI41wdHF0zcLvkyXCc0dbLoqW3RrgYi4rMZIJBEMoxo6+NQXmN43BdlPSjuqYWbagQFtIMAd49Dud62K8oQjKIPJUX5kjPuipDl1sbKPnWeXXx+z/Jaulf3AEc04goO9du3W9UhISyMjV6oBuHIHRQZrlHLeIuMWIuy4hiwCiBGkQTgDvQIrSXLIGwI97D86G8TxTplbjj2nUPg81UutfaKLPDruzhXsjcIAIAGZyIzGY0jOPnXRb7Gbd5feG6x4Nnaq+A7akPovqI/nQHH4kz8R8K1Nq4GUMpDAiQQZBHiDUZdZn4uiSwY/QBf9jrZjUxxgaAF6z11GuleyfDRBt6tvWZjt1iY+VGNNKqHnyPmTLPhwXCPMePAXiL6AEBHc+ICz08hO3h5bQ003aAfxl78b/nVXDcQCFBPeyDMQTiCD0MEyPLHhXe6PqbioyOX1GGm5RLtNLTU1E7VIJXTsxFYWnirNFLRRYEIpBanFOBRYEdNOFqVKkA2mn0VJaegCGilpqdPFAFemnipxTRQBDTSqyKVAHOVpoqxlptNRsCEVMrilFWIKTGinTTRV2moaaQGv7J/wCX/vb6LRe7d0qWIJ0gmBuYE488UJ7Kj+H/AL2/KjSnNeT6t/8AtL3O/h+mvYw3Cc/4jimJZzZTEJagNGcXLhBYn8Omtxc7PWJEoXwfXe4/h/Ox8awXLR9o3t6fibevSuJtiRjo2/tXxrofDjFKkZdTbdswPO+XIrXtK6YLRpLLEbRpNZq9euKRpu3Bv98uOnS5qFavn9gar5gbvtHnWT4i1kbjfYnxFaowi47pFDlJPkqsPcZjr0kQveAIyZwRt900S4ftI3BjXJKal1p0ILAEjwbO9PbSOE3n7VemfVufoOlA+0R/h3/t/wBQrkZkviNLizoY38lnsdu+GAIOCJHmDsalNZ3sbxZewVOyGAfI5j3fmK0ANZXs6LlujyntDeYcyvL93Ux8wY+dc1m53VIP3gQR5QQR766+0rf/AFK4OkmMeI6Hr7KE2+5bQLBHpCDvmRM104r5UY5chvg7pMjGCenTp75xt4eddemhNriYZipGGgj4yD4UUs3gwBE9fcREj5j412OlzKS0t7nPz46dpbEtNNpqwCnithmK9FPpqcU8UAV6acLU4pRQBDTTxUqVADaaelSoAUUopUqQCpUqajcBRS0CpRSioEiorTotWVIUBRWFqLLV2mmIoA1HZj/A/ub8qLoM++hXZsfYf3N+VEOKulLbMN1UsMTsJ2GTttXkeq+vL3O/h+mvYw3LO87b4P8AxN8a9I4lrYYAlFw25UdV8a875Bb9OHKoltRB+0HpbjTq9bV9mpxsFO+5rZjsvb1eu+QdhZXYj+S2PGulKUnVIyqK33M3z3iLR9PDWzl+q+JrMXLClhGcH1THUfy1qeb8vCemAZ+5qiSp2HWVzWTukXGgMrQDM27JjIjvIimd+tXQc64X9/8ACqSi+51WJ/dDJ2upv07tz9aB9ov8s/sH1FdPDPdUlDHoyFcwTAbvKANUkdfvRtXN2g/y1z8P5iubl+q/c2Y/Iegdhh9g/wCP/hFaUVmOwp+xf8Y/0itOKxz8xfHg807Sj+Oufi/4aBQVtgSSNecdI6+/rRrtSpHMmM4J9x7q/rQnh7+pDiO9GfIdK6cNooyT5FccIbxAnvAkbE+NdFjicSpyGIPykEVRxC6fSkZmDET47CoFjplN9Tew4O4G4wasve0QpVTNBwd/Uo8YyJ84+G2fMVfQCzfJAPqsGaM5xAkeWfnRvll4XXVCdLNETscZj3zjw8a6eDqk1plyYcuBx3jwWU9WNb/L6A1HTW1NMzcEYpRU4paaLAhFKKlpp4pgQpVLTT6aAIRSipxSigCEUqnFKlYGaHafSbfpO4Nn7ysGPRgAoZf/ADEZrQ27gYBlIIPUVkOXdjPTcKjsxFxhMkk4ORM01m3xXAnI1W5yekefhXGw9U4Op7o6mXBGW8djZhaeuLl3ObV5QQwBONJMGfDO9ENFdSM1JWjnyi4umQimirYpRTEaPs//AIA/E31osu491C+Rj7Ee1vrRJTkV5HqvrS92d/D9NexjeznFpN5A6hwslcAnNw9d46x41L9lPaG/xbXzeuM+hbenJxqLTEnyHwrI8n56lnjLzMpbUTbXSFJzpyC2wzBjMH3HXfsqWX4jAHct+qAvVtysT766ClZmqgl2ks9ziTJ9W51P8prz/k1uWbJGOkeI8RXovaThwLfEtmNN37xyQpxvmvNuzPErdZipYQMg4IyNwZFXxfzIpfDDzJHCmSDLjpB+8M5rP8//AMtd/D+Yo8x/hWGqYZfCRk7x7fCs/wA8P8Nd/Aa5+X6r9zXj8iN52D/wX/EP9NalayXYE/Z3Pan0NasGseTzM0R4PNe1rxzFt4JX2SVXf5/GgjWw1s9IcHf6H40f7W/59v7P9IoB6CEaMd8HrHX4V08b+RfnYxz8zLzcOu7MQNMH4b/Go3LPdMQDM+0lSP8Ao019pN0GY0eHSBt47mq0YqrRkahidhoOBG2frU2RTJNlROCHPl/KREe7NXWeJ0lNRzCkN4mQPcZ2plYOvsb3gwOv6VG4NOicgAZjwY7+FIA5wXM5Gl4kaQDG+CM9AcDwBn4kAtZJH065yvzGYj2UY4HjmW1pldalNGYUgBZ1bSmnJ/FWzH1ehVMyZMFu0dqcYpGTBmI9rFQfeRV+mgHEca7KAqqMC44O+HIjOI9X2edEOC5vrV2KxoLAwDk6jpCg5MgVpxdVGXP56meWNrg79NNpri4bmupwCulTgHfvEwq46kAn3URIrTDLGauJFxrkr004WpxT6anYisCn01YFpaaQFemlVmmnpABxxIi3ofARpCwRIURPhB6edS4y0b/CXwdwqxHUsGM+UECuPhOACtJEZiJkCcED3fWp3hxNt7iW1V7d0rkwPRgbg5zA28ceYrztbHa5MLxIfhksXQwYXVDRsVICkqfHJ+VankHaP0rW7L67buVVYOmdXqxIggz1+ND+2HJGa56JXUiwWRdSlSy4iSCQSAB0FDe0/EkLwpXUDasopMEQ6nIDbH2g01J9mLbuekcHd4V3a0166l1G0lXuaTqHhgTRhez9ud7h/wDFf9a8r5jafiHN4iWOmWXdjpU6iPGCJPlRXsx2rvWLq27rNctHGclPBhOY6ZrO5SfEn/Zrio94o9F7HAjhEkzLOc5++1GOIvaEZt9ILbE7Cdhk+wUH7IN/B2v7/wDW1G5rDJ7kmjyjln7rLm1ZuuQ1uWvXQkliACqW1OOsFulE+Wdq7FoFriLwysVWbQuvJIY9+Lq4AB6HehvB8clolNI7xRROMg7z1NAea8QgsLKMftF/7wD7j/0V0Yx2TZlb3o3XM73Cvaa56SzcLKzWw6XdbYOkEel1JPnG9AeXqLrHRbS0QJm3cvL1GMsw+XSgukabZ0lQbduO9MfZr5e2ifKeYqtxArodQKnBMbFZgjqIq7GoNleTUkWm/dT7Nsow1ZIYqVIEatKncjxrk52f4a5+A1ouNvO3CkulsBSAjIoBYa19aCZ6ZkT4Cszzk/w138BrLJpz29S6CaibzsAfs7ntT6GtaprHfs+P2dz/AMP6NWuBrLk8zLo8Hm/bWx/9RDdITr5CMeH6UCTiCEuFsw4GBnr0o525kceDE9234YwKBC/IvBu9DDrB3wcfnXTxVoX52Mc/MzruEHWPFBMb5C1QgYK3WCp2zgEZGxqZtjWxG5tgbZHhVNi+dLah/Jt4nfHSpPYiqLJDJ4QwzkEY+INSN4qE1ZkHI8ZPQe6oqVZcHciCN9jHypOCAJGoZ2G0HqPf061FvYCIuDUTG5mJ3Ezv5+HjXRxQhVVZUyragBtIBaTicke6q+IXD6dICAkSJAg5YkggYHx6VyJxjC7GDCgCAdLBhqzPSek7eFZdUu4uCy9xFwW5c6i+kFgf5gckAeakgDeux+L6jTqKejDH+rVAJOSAPrNcB4xFlo1GVJjxO4GMjOcfnQ9bbB2gGcwDMbMPDOcb04zd2yLSZrOzI7xAfUokrO8zEifEam2+9Wja3WJ5DzhLTs7aiB3G0rKjzU+tJJGIjz6VqOB4tyC7wFYiBuQSQFVY38z8MV2elzrTT5MeSDuzuVYqQipaKQWt9lNDaKbRU4pRUdQ6K9FKrKVGphQBLxJ8JPwrh4bnjzlZlogKZ2+7G+SK6XfB9h+hrp7Kop4q3H8zEQekvLZzEZrhTOvE4edRc4pwDKu894TGokiJgjHShl3gAS6we7MwQQQN8HNd9xAeKmcCJE9R6pPzqlSQeIJ2C3I36gEz9Kq0gBrDuqjOk6QdIMgTgTO+AK6uNjWCYB0HpkklcCmvMgA1GDpjAYnH4R51zcVxKu66ZMD+Vv08qqpyexoUkj1jsmI4O15hj8XY0YLUH7LP/B2N8rG3UE7iu67zFAjnWndmZuKBjBJOYAzOOhFZJLdl1nlJuLqtSSD3cCMxE9K4hbturBrcibZGq4T0u+AFGrnK+FJts3FMxX1fRcPcKmCJGpiAcj4VZZs8DB0niGiJ+zQEEAkDLyMN4dRW9TSSVGPTuBOO4tQyoLZACWwIGB3F2ztmuHibWhQ0aIMj7urBkDzg/wDxWi4m3wZbJ4oPpBEJa8IGNfl8qH83tcMVCtf4gb+taVvb6rkjb5U4SS7DkmzVcekcutmVIZEMiZJ1JMz1mayPN7n8Pc/AfpXTZ4427Rs6w6XAHQmVIEqZgkwTAkb0M5u/2Lifun6VWo7/AMkm9j0P9nS9y4fK39GrYnFY/wDZw32dwR0tGf7W/Stcay5PMy6PB5326/zu/wB23QJkkXJE5H+rymjP7QbIPGKcYVME5PrbDrQJtS+nOehWdomceUzXRxL5EZJ+Zlq4aRP+GMb7DHnVFi/iDggLv+Ideu/zq8XDrUET9nM+cHEVVYuKwMHpMf3DoasshRYiDS2nGVOfIQJPUVc97bujVkwTBEwZSeh/OqLXDQGiRt7N/DaoXkYL4icgHLSAIMdKoyeqB7FN9u8CzCDIIOJBAIB+AyJ61QUNxQSpQqZHdMxky2M5O/sA2q26G0faATIMtp9WVEZO4k9JFULfXaYCAERC6pnrnumelUsiTuJDJOXc5K+qIAYgfDrtGaq4ziYB0AiCqjocEgROQATHievmuL40CFTuhhhsHrOlTjBP+nyrnsJIOfVgsxJgmdxseo3oiu7EF7CgKRpUa2LuZgddKSdsy2TiJrXC8noUclks28qxPfuRtpC40menyFYBLrZlSyrkFiQIxH9RjYY+laXheNXuekIZMoEZSVUYaXdB3/GIgkZM1qw/Ld9yElZruGdmUFoE5AHQHYEzk+YxVsVTa4+0baurBkYwpUEz0hQN9vlVt+6qCWIH5+wV1VOluzMoNukh4pormbm9ofeJ/tb9Kpbndv8AqPuH60vEY+8kXeFzdos7aVcrc0tD78+wGlR4jF9wvC5vtYBDalOkycj3jfMV09l1a3xCagSArju6TPcfOSI3+VYTlvar0J1XNbqyrhdOHOWOYo/yvt7w+vUA4MMO8n8yldwT41z8ipmuLR2Wm+3Of5fkGn6/Oud/8K/5rc+YquzzaxrDelG5MEEbiOoqq9xFsWrmm4jEpHdYSTn9arHZwX2m8BnMZBiIB6R51pOzHJFuFm9GbxUoo1BiFlSTOggRqAHewJnxNZK5xP8AEDaImT7DWq7Ndq7XBpcuPrZpPdQ4I0ACRqg/ezUafYapvc2LcnuKn2di0kXgxBW0AbYtx352lk33Gpegw3D8ovuq+iu2QF7rG0UYFgEBPcXBaWc4Bnp3qwXMf2zG8GRVdQ4K4Cj1hGTJPXpQy129u8INAVwWOoxc05IAz3Z6CpaB6kezrwNwi4NWgMO6EYllAxAcjdhktvOa4uNtstki64SWBUi5dA1eiChcAmAyluskbV5Ov7XeIGwb33Z/4K7uD/anxF9tBGnT3pHeMjERpGM/KhxfYFJM9BucDcuorpf9Is22Uh3XVOb0kAx3gIEGASMbVV/sjiA4JuFwLisAbtwADXdLBgMv3bgjbIA2UTg+Wftgewgs/u6PpLd43GUmWJkjSc5rpf8Aba+/7qmBP+MfEDHc86WljtB/iOBu2Vt+nur4NcuXiEDTbJ1qw7/cDIB497BJglzLkXDuM2kI3kKufDIoHy7tweO4S47WfRqj2wNDNcZidZPdC7AAH31nuzfbm4yOq25VI9a7GDJ7o9GfCiLSu+wNcUErvDpac+iLWjI9R3SfDYia6v8AtNxNoEi8WHhdVXHuMBh8aB8L2mTiHvo1vRFm6JLBlk2zpAxvJA9tW8W32Z9nSptRns0QTcTv7bcWLt6zdTZ7SNuMGWBHtBke6g5vMGvQYIBMxHgMVLiD3U8qm/rXPYfyoh8qoJbuxW+J71v1coY8dj8qpRxB3Hd8tgxIGKuCibZ8iPrXKtneJ9Vup+NOyNBDgOV3bgf0SvciPUVmjvE+GP8AlRy/yC3atekvNxIGpQSbASSRsAz/ANJ2oRyLtHxHCh1ssoDwTKgmV26eBNd9ztHc4i2y8S7tbBVotKkg5AjVA6xG0T4CotJomv3M9zC9bts2gMUMaQwWdMyTGRq0kgjzx5C+IZFUBYdQTM4Kgjaenw6GtJzE8MUi2b5ud3T6QIEJmM6ZI28N4rKcYrMhWTpBMnSApbGAdz7TVDRVLksvcYlxMDSSpmTCwMwGIzM7fSm4NyigrlVRScKZYnJ1H1Og3mrE5datm3aZpfUGnSdPmjDc+Pwpmt+kBWySFBjAaGJOZGfhgQPgrXYidQ4q1aaNTXDMASGhv6ZGf+dGuB7O8RdWRaV1dAQzsgG5GVHh1BzA9lZ23wCwFG851RobB9XBM7jxxuJrT8n1kKpuHSoC6Xuv6IYMHvI4wYwRG3vlHS3b5D2NDwvCGwiKqXL19U0G5ouuI6BcQQBAwB+Vc78DfcybV4k9TbcfUVoP2ccWy8PdVpcLfcCNJg4J72AVMiIA+eND6SL5uwY0BSp0QIMzOr2UTlr2cqXobsM/hq4x39TAHs/xBE+hb8OAw8yCQPnUbfZziWBPoSoEzre2sRuTLYGN/DNbY8H9i1kkkMwaT6IEZUxpgjJXcj7x8q7L3Mm06fRjIKyXGZG+BVWjH9xf4nL2R58Oz17/APF/69v9aVbFOWtGA3/qk75/lpUaMfqw8TlPAOccKFtyvRozkRBqrgWnhHMCReTIHQpcgT/afhUeYXjrKGDgH3yw+FLhAV4En+fiBHn6O20/D0g+Na57nMONOKOorGM5mruCYu8DGkyZPQRNcZbvn2CuvkfEBbjE9QRtPUfpUqEdtx/tyG06YztMx0bce6r+McaGgYA8Seh6kmhvFKDdZ/WzsPeOvsq+80WnIAEgmBGMHwpdyfYA8F/ioP6k+ooxz2yWvnSJ0rJyNvGg/L2+2Qf1p9RRrjc8Q4na0zbxsDHXy2psEAjuPaKN9ks8Q2J7jf6loR6RvGjHZi6fTPJxoPSfvLTEcN8D0jeOo/WrufrDARH2adPEnPyqm/eOps4k/U0/NuYekac91FXp0/8AmkMP9iuYuvD3EUkL6VGjz0sOvlQ/sjeIFwCe81vZZxmdXgNOrPiRXR2QvEWrpndkHyas/wAuunWs5GoSD1HX21FxTsknwbbspwYNvimKkEWLJz0JuWwd87D60S4xu4emKDdlOffY8TbCCLi2lmTjSzN+cUX4w9w+ynBNXYSrajl423qRMHBz5bb0T5bylr1y5pBJ0xktEkqqKIIgknfy8qGcSxFtTmOvy3oryfmOm5ctnVLqNBDEBSJnHX1l+HnVuKSju0VyTeyKjwiDQXvC2ACdByxzuZM+Nc3M+WtZFspe9IHRWGq2Fw9t2Gx8UrS9mLX7xwzajLGd2I1TrwQNzMVwc/taFsjqlq0PYVPEj8qi5Jy2Rb8OoWzL2+Lug94Ie62xIOB4Z6/nRHl/E67PFK6AgWlaA2qdN+0PDzNWcVeJ4lDGQDGQchyY+NXWG1fvZZYY8MJnTnSUYT/5agna4E1TBdvjFBQAFQBEY6NHj7qsjUV093vZJXw6ZG0efSuWxYGqyIgEk+WGnMeMVdfusrEgFwB96YEkkmPZ76qzS/SiqyDqHuiejwpG6mCTtGJzmd9qsurKkGVjAOrTO56+q2d87ZxiuM8QypdZt2C+Kh5MYxJx4Zqm3x8rqLIr4BXYwGBz4GQcdJ86oUGwo7msfagxJlhsJ9VRJzuR0E5xtXVw0aYYa1XunEyAeg9w28KDWONhcgFQ2/tefZtj2TXZxXHgMwBDDSGxIIiQYnqO6R7KTi7oEa7spzAWEuFb7MHshioj7O8zD1VMhsKcjac0O5n2oul277ScZwGhYkw3qjaY2xWb4TjYRzAGpJ6R6wnoekjb47HS2+PslFQIheI+y4UwT3f8VXHeO+VMeXjL4Llyy25S2RLgu2dy24IfBWO8QMiMQTnbp5D2aI9tTcWG0BlTUNLSYGST3jkAHx6+FDud8vF/l9p1sWrd1LwVvR20tyChI1Eqs7TWf5Xyq6GMW3Ii4rmAQC9u4Bke/wCFQni0rayUXKMkn3Nxb7Y249c9fHx9tNXlo40/yN8KeraZHXL0B/MVBuE64nGAPE5yRiqTy1wsC4rgE4Dod4yAGPgKH8yuAldsotU2rmN/j+Xv8K2UVhT/AGJekn0bmfBSfpVHD2ij96RBO4IPwNR5fxtxHU23hpx4H2giCPbWi47tYzQL1rhrwOM6Qwjclkyo9h6UpbcDUW9wamk5woJ3YwDvsIk5PSa673Bpo0m7bUumoTrOGGCQFkYz7IrlRrTAMcsZx6R+6JwPujbaK6OIu2GJd0ExklnxAA2Vh0AEDwqaSItsqXsa9trVz0ltldgVjWJjMCVAnymd/Cp835NocO9xU1gqAVziJkEiPWiN5Bo4vNLdzgglsW9Ft0BR+6VHeYYuNmT1naahxvG2gjErYIUSohHIA8jOdPl4eFSajYK6M9Y7ItcHcuox06gNLSw6x0JA8+hq7lnJns3CXjSy4ZSYmQY28KMco7S2hBNlbbqO4TbtbGRIKgRBOR5mqk5tbIExq70wqd4kkycDx8OlEorsCvuZG63ePtP1NUX7gkznP6USblb52z7MfKuduXFyQCBpx+dV0Ozv7PsPRXPDWsfBqHcu49k1QBpJUExMbxHtz8KLcptLaV1dhlg2CegIj50PXl506dSgEgmPETG/tNJoadBXs5a06xsYQ/GT+daTmNzuGsny3i9DuXJbXChsn1ZEfIRRfiuaBwQquZHUQPmaaQWQ4jmSOwtbsokyMCQNj7xRXll0DirZxJNse2StZO7w9z0vpFTdQDJ9xjPgBRbl/FPb4lLrKCqlSA0bjxHhNCVBZvP2d3goC7CY23zJ90Eml2vtgkacymPZ6TiB/wC5UeQc213RCBDbvaTqYlWC6wc7AksO75U/bRY06ZPccdJxdX/+lVNtbmiVOFGJ5dw+g/asA0QFkSKMcHxSJ6SSG1W3QwogyjBcAQckT76Bcw5fduPjSoB3bGPEDf5US5cbNvvXRrfoqgafeT+n61Vc2rsqjjlLhFosEounuoPvbT1x4mc48K5uI5iowbpnoEB+c7/lT8z5sbgI1C2vgqtLeRIBJ95jwoJ+6yVOTkzIiARg4k4JMjy88Rjji92XS6aUOY2/9HdxPGK47zvpI6WwTG8yXnoPhQ26iam+0aSSTqtD72f5/M/GruIsysAgnxzGZ8RPXwrn/cyXDNiImPKrIOKJvBJJaYdv3OgyvdS5pKnUDoIwRA2JnbeuLiuKuBwzsSejRv8ArXbxa6wBsVAggRHljpVCqRMkEHpFS1JB4WUv00Xco5+1q7qhTKlB4AsCPqfZmvTeTE8Qga7aQuCqkl1zqJwd4BMV5Fa4ObiqoMOTHtAmAf8ArevUeV32UPDaiF8HhttQjTvk7+HWhxUtzOnPG9JueB5SSNN8HQ1y3EuZ2dPGQO+vwp+c8lVOF4goApCypDFvVJMQxInSSPfQfi+0QThivpVaUm1qS5lhDKG7sYZQpiPWmsZc5xeuhhcbgxq3IbiidomAIBwPLHtpPWto7jvdNoM8i7MWLnDo9x7Ycg6gbefWIznyp6A8NCqB+82z7EueM9aVXJ/n4ilw34PLuYv3l/Av0qrhbYZwCYFaR+GsAwpLfign/d2p14dDso+APyE1KgsBXX0vCQYONvzplcq/fQN5SB81o7+5p/L/ALsfKpLwwGy/QUUFg5bDn1WAH8oyPnVh4W6cSpEjGkdDO4z0ovY5fcb1UJ9ik13W+z98/cYe0AfWi0BnW4G6zEggSAIBPSlb5S/3nn2AVqk7L3DvHvf9K6E7IN1KD26v/wBaNSCmZQ8ACZLkmI+6ceGRUuE5ctudJbPl+ZFbBOyo63APYpP1rotdnLQ3Z29mlaNSHpZlFB8D8qVnhYnSAOp/XatmvLLI2QH8RY/nFTNhR6gVfYi0tQ9Jj04N22DH2LP5V1JyK8fusPbA+tagT1M/EfQ04sz4/E1HWGgzlvsu/Uqv956/hrrs9lz/APdX/r8RFHU5ax/m95P51fb5N4tHxNLWyWlAVezIG5uN+FR+QNP/ALItDdWn+okfSKPf7HUbEsfM6fyNP+6tt3QvhLGfjj5VXLK16j012BDRa16BA1EmGbOYnBqD83CPp4kXQugNbW2wDHWQZ1n7pAmPECtHxPDWnt6fRgNA73pGifvHTEZzjzoJxHZ1dRfUCQpEOrXABBAgahkdI6gUtT7lkKT3BnMr1oFz3yiQACdTMzHCLEA5xPWJrPrddnUG0QrEAaWDQSYHSD7ianxLOtwobV0jVIuG24B7jCWBEjLefjWh5jzfhzYck6e6VALq1whFK2keF1GDcJAwF9EBJxMI4+8joZuu4jh2SX8jcPyANJ06cn2AjoJq09lx0FAeV9teIW2iJw73NKgatFwloAEkgb4rtHarjmx+63F9llp/3jT+GzP4pvudPEdngsbZPh5f8qgOz5OwqL8340jFi7/fZA/9yue/zTmhwvDiPNVH1ejSLxFdyriOGLXBathRlFLPEF30hVGQPvLmfve2udeSsJ1aJ3AUmHWdJYA7ENgiTsdupTkbcXbdnvWbi6j3xbKQ4gd0hSe7KiRjpBBFWdpH4i96IW+HuErq1Me4CWQIQoZ8KIkCalpXBB55N3Zwcn5Iv7xou2yRpLo2oqV2BiDkGR8K13DcAlsEJqAO/fbz8TP3jWV4Xk/MACwIQiBBurqIPhEyBFF+B4Hjca7tuPYHPyA+tSr9yhy1OztvcnssAGQkDYa3/Wqf+z/Dj/uh7y5+rUTFsjf9KZgKEx0mcA5baGPRj4Uq6iKVO2KkeZi2BsB8Kim9NSq8oDfIrCs3eUHI3AP1rbcPwaKvdRV9igfSlSqqRNcFq5q+0tKlUUWI4uJuGYkx7apNNSpoBlqNKlTEI01PSoA6uEUFsifbRDSAMCPZSpVBjQ6mmJpUqiSGBqQNNSpsB1NWPtT0qQFEYqoilSpIJcDk1FjSpUCREmnmlSoGxdDUAaVKgB5pz1pUqkhEnGTVD0qVMCNNSpUAf//Z"/>
          <p:cNvSpPr>
            <a:spLocks noChangeAspect="1" noChangeArrowheads="1"/>
          </p:cNvSpPr>
          <p:nvPr/>
        </p:nvSpPr>
        <p:spPr bwMode="auto">
          <a:xfrm>
            <a:off x="201" y="-764875"/>
            <a:ext cx="2261209" cy="159626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00149" tIns="50117" rIns="100149" bIns="50117" numCol="1" anchor="t" anchorCtr="0" compatLnSpc="1">
            <a:prstTxWarp prst="textNoShape">
              <a:avLst/>
            </a:prstTxWarp>
          </a:bodyPr>
          <a:lstStyle/>
          <a:p>
            <a:pPr defTabSz="998566"/>
            <a:endParaRPr lang="cs-CZ">
              <a:solidFill>
                <a:prstClr val="black"/>
              </a:solidFill>
            </a:endParaRPr>
          </a:p>
        </p:txBody>
      </p:sp>
      <p:sp>
        <p:nvSpPr>
          <p:cNvPr id="10" name="Nadpis 1"/>
          <p:cNvSpPr txBox="1">
            <a:spLocks/>
          </p:cNvSpPr>
          <p:nvPr/>
        </p:nvSpPr>
        <p:spPr>
          <a:xfrm>
            <a:off x="209929" y="128593"/>
            <a:ext cx="7242005" cy="741114"/>
          </a:xfrm>
          <a:prstGeom prst="rect">
            <a:avLst/>
          </a:prstGeom>
        </p:spPr>
        <p:txBody>
          <a:bodyPr lIns="87334" tIns="43665" rIns="87334" bIns="43665" anchor="b" anchorCtr="0"/>
          <a:lstStyle>
            <a:lvl1pPr algn="l" defTabSz="913432" rtl="0" eaLnBrk="1" latinLnBrk="0" hangingPunct="1">
              <a:spcBef>
                <a:spcPct val="0"/>
              </a:spcBef>
              <a:buNone/>
              <a:defRPr sz="2200" b="1" kern="1200">
                <a:solidFill>
                  <a:schemeClr val="bg1"/>
                </a:solidFill>
                <a:latin typeface="Tahoma" pitchFamily="34" charset="0"/>
                <a:ea typeface="+mj-ea"/>
                <a:cs typeface="Tahoma" pitchFamily="34" charset="0"/>
              </a:defRPr>
            </a:lvl1pPr>
          </a:lstStyle>
          <a:p>
            <a:r>
              <a:rPr lang="cs-CZ" sz="2400" b="0" dirty="0" err="1" smtClean="0">
                <a:solidFill>
                  <a:prstClr val="white"/>
                </a:solidFill>
              </a:rPr>
              <a:t>Súčasná</a:t>
            </a:r>
            <a:r>
              <a:rPr lang="cs-CZ" sz="2400" b="0" dirty="0" smtClean="0">
                <a:solidFill>
                  <a:prstClr val="white"/>
                </a:solidFill>
              </a:rPr>
              <a:t> </a:t>
            </a:r>
            <a:r>
              <a:rPr lang="cs-CZ" sz="2400" b="0" dirty="0" err="1" smtClean="0">
                <a:solidFill>
                  <a:prstClr val="white"/>
                </a:solidFill>
              </a:rPr>
              <a:t>sieť</a:t>
            </a:r>
            <a:r>
              <a:rPr lang="cs-CZ" sz="2400" b="0" dirty="0" smtClean="0">
                <a:solidFill>
                  <a:prstClr val="white"/>
                </a:solidFill>
              </a:rPr>
              <a:t> </a:t>
            </a:r>
            <a:r>
              <a:rPr lang="cs-CZ" sz="2400" b="0" dirty="0" err="1" smtClean="0">
                <a:solidFill>
                  <a:prstClr val="white"/>
                </a:solidFill>
              </a:rPr>
              <a:t>pobočiek</a:t>
            </a:r>
            <a:endParaRPr lang="cs-CZ" sz="2400" b="0" dirty="0">
              <a:solidFill>
                <a:prstClr val="white"/>
              </a:solidFill>
            </a:endParaRPr>
          </a:p>
          <a:p>
            <a:r>
              <a:rPr lang="cs-CZ" sz="1800" b="0" dirty="0">
                <a:solidFill>
                  <a:prstClr val="white"/>
                </a:solidFill>
              </a:rPr>
              <a:t>…výrazné </a:t>
            </a:r>
            <a:r>
              <a:rPr lang="cs-CZ" sz="1800" b="0" dirty="0" err="1" smtClean="0">
                <a:solidFill>
                  <a:prstClr val="white"/>
                </a:solidFill>
              </a:rPr>
              <a:t>zlepšenie</a:t>
            </a:r>
            <a:r>
              <a:rPr lang="cs-CZ" sz="1800" b="0" dirty="0" smtClean="0">
                <a:solidFill>
                  <a:prstClr val="white"/>
                </a:solidFill>
              </a:rPr>
              <a:t> </a:t>
            </a:r>
            <a:r>
              <a:rPr lang="cs-CZ" sz="1800" b="0" dirty="0" err="1" smtClean="0">
                <a:solidFill>
                  <a:prstClr val="white"/>
                </a:solidFill>
              </a:rPr>
              <a:t>pokrytia</a:t>
            </a:r>
            <a:r>
              <a:rPr lang="cs-CZ" sz="1800" b="0" dirty="0" smtClean="0">
                <a:solidFill>
                  <a:prstClr val="white"/>
                </a:solidFill>
              </a:rPr>
              <a:t> </a:t>
            </a:r>
            <a:r>
              <a:rPr lang="cs-CZ" sz="1800" b="0" dirty="0" err="1" smtClean="0">
                <a:solidFill>
                  <a:prstClr val="white"/>
                </a:solidFill>
              </a:rPr>
              <a:t>regiónov</a:t>
            </a:r>
            <a:r>
              <a:rPr lang="cs-CZ" sz="1800" b="0" dirty="0" smtClean="0">
                <a:solidFill>
                  <a:prstClr val="white"/>
                </a:solidFill>
              </a:rPr>
              <a:t>, </a:t>
            </a:r>
            <a:r>
              <a:rPr lang="cs-CZ" sz="1800" b="0" dirty="0" err="1" smtClean="0">
                <a:solidFill>
                  <a:prstClr val="white"/>
                </a:solidFill>
              </a:rPr>
              <a:t>najmä</a:t>
            </a:r>
            <a:r>
              <a:rPr lang="cs-CZ" sz="1800" b="0" dirty="0" smtClean="0">
                <a:solidFill>
                  <a:prstClr val="white"/>
                </a:solidFill>
              </a:rPr>
              <a:t> </a:t>
            </a:r>
            <a:r>
              <a:rPr lang="cs-CZ" sz="1800" b="0" dirty="0">
                <a:solidFill>
                  <a:prstClr val="white"/>
                </a:solidFill>
              </a:rPr>
              <a:t>východ</a:t>
            </a:r>
          </a:p>
        </p:txBody>
      </p:sp>
      <p:pic>
        <p:nvPicPr>
          <p:cNvPr id="13" name="Picture 6" descr="\\sfilehq\home2008\kodadova\Desktop\picture web\int new branch.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a:stretch/>
        </p:blipFill>
        <p:spPr bwMode="auto">
          <a:xfrm>
            <a:off x="184523" y="1116337"/>
            <a:ext cx="2857921" cy="173456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5" name="Obrázok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43114" y="5131283"/>
            <a:ext cx="3071938" cy="1766364"/>
          </a:xfrm>
          <a:prstGeom prst="rect">
            <a:avLst/>
          </a:prstGeom>
        </p:spPr>
      </p:pic>
      <p:sp>
        <p:nvSpPr>
          <p:cNvPr id="6" name="BlokTextu 5"/>
          <p:cNvSpPr txBox="1"/>
          <p:nvPr/>
        </p:nvSpPr>
        <p:spPr>
          <a:xfrm rot="21107734">
            <a:off x="6367866" y="5273186"/>
            <a:ext cx="1807258" cy="1677382"/>
          </a:xfrm>
          <a:prstGeom prst="rect">
            <a:avLst/>
          </a:prstGeom>
          <a:noFill/>
        </p:spPr>
        <p:txBody>
          <a:bodyPr wrap="square" rtlCol="0">
            <a:spAutoFit/>
          </a:bodyPr>
          <a:lstStyle/>
          <a:p>
            <a:r>
              <a:rPr lang="en-US" sz="1400" b="1" dirty="0" smtClean="0">
                <a:solidFill>
                  <a:schemeClr val="bg1"/>
                </a:solidFill>
              </a:rPr>
              <a:t>      </a:t>
            </a:r>
            <a:r>
              <a:rPr lang="en-US" sz="1500" b="1" dirty="0" smtClean="0">
                <a:solidFill>
                  <a:schemeClr val="bg1"/>
                </a:solidFill>
              </a:rPr>
              <a:t>TOP 3</a:t>
            </a:r>
          </a:p>
          <a:p>
            <a:r>
              <a:rPr lang="en-US" sz="1500" b="1" dirty="0" smtClean="0">
                <a:solidFill>
                  <a:schemeClr val="bg1"/>
                </a:solidFill>
              </a:rPr>
              <a:t>    </a:t>
            </a:r>
            <a:r>
              <a:rPr lang="en-US" sz="1500" b="1" dirty="0" err="1" smtClean="0">
                <a:solidFill>
                  <a:schemeClr val="bg1"/>
                </a:solidFill>
              </a:rPr>
              <a:t>pokrytie</a:t>
            </a:r>
            <a:endParaRPr lang="en-US" sz="1500" b="1" dirty="0" smtClean="0">
              <a:solidFill>
                <a:schemeClr val="bg1"/>
              </a:solidFill>
            </a:endParaRPr>
          </a:p>
          <a:p>
            <a:r>
              <a:rPr lang="en-US" sz="1500" b="1" dirty="0">
                <a:solidFill>
                  <a:schemeClr val="bg1"/>
                </a:solidFill>
              </a:rPr>
              <a:t> </a:t>
            </a:r>
            <a:r>
              <a:rPr lang="en-US" sz="1500" b="1" dirty="0" smtClean="0">
                <a:solidFill>
                  <a:schemeClr val="bg1"/>
                </a:solidFill>
              </a:rPr>
              <a:t>           +</a:t>
            </a:r>
          </a:p>
          <a:p>
            <a:r>
              <a:rPr lang="en-US" sz="1500" b="1" dirty="0" smtClean="0">
                <a:solidFill>
                  <a:schemeClr val="bg1"/>
                </a:solidFill>
              </a:rPr>
              <a:t>  </a:t>
            </a:r>
            <a:r>
              <a:rPr lang="en-US" sz="1500" b="1" dirty="0" err="1" smtClean="0">
                <a:solidFill>
                  <a:schemeClr val="bg1"/>
                </a:solidFill>
              </a:rPr>
              <a:t>Jediná</a:t>
            </a:r>
            <a:r>
              <a:rPr lang="en-US" sz="1500" b="1" dirty="0" smtClean="0">
                <a:solidFill>
                  <a:schemeClr val="bg1"/>
                </a:solidFill>
              </a:rPr>
              <a:t> </a:t>
            </a:r>
            <a:r>
              <a:rPr lang="en-US" sz="1500" b="1" dirty="0" err="1" smtClean="0">
                <a:solidFill>
                  <a:schemeClr val="bg1"/>
                </a:solidFill>
              </a:rPr>
              <a:t>banka</a:t>
            </a:r>
            <a:endParaRPr lang="en-US" sz="1500" b="1" dirty="0" smtClean="0">
              <a:solidFill>
                <a:schemeClr val="bg1"/>
              </a:solidFill>
            </a:endParaRPr>
          </a:p>
          <a:p>
            <a:r>
              <a:rPr lang="en-US" sz="1500" b="1" dirty="0" smtClean="0">
                <a:solidFill>
                  <a:schemeClr val="bg1"/>
                </a:solidFill>
              </a:rPr>
              <a:t>    v </a:t>
            </a:r>
            <a:r>
              <a:rPr lang="en-US" sz="1500" b="1" dirty="0" err="1" smtClean="0">
                <a:solidFill>
                  <a:schemeClr val="bg1"/>
                </a:solidFill>
              </a:rPr>
              <a:t>každom</a:t>
            </a:r>
            <a:endParaRPr lang="en-US" sz="1500" b="1" dirty="0" smtClean="0">
              <a:solidFill>
                <a:schemeClr val="bg1"/>
              </a:solidFill>
            </a:endParaRPr>
          </a:p>
          <a:p>
            <a:r>
              <a:rPr lang="en-US" sz="1500" b="1" dirty="0" smtClean="0">
                <a:solidFill>
                  <a:schemeClr val="bg1"/>
                </a:solidFill>
              </a:rPr>
              <a:t>       </a:t>
            </a:r>
            <a:r>
              <a:rPr lang="en-US" sz="1500" b="1" dirty="0" err="1" smtClean="0">
                <a:solidFill>
                  <a:schemeClr val="bg1"/>
                </a:solidFill>
              </a:rPr>
              <a:t>okrese</a:t>
            </a:r>
            <a:endParaRPr lang="en-US" sz="1500" b="1" dirty="0" smtClean="0">
              <a:solidFill>
                <a:schemeClr val="bg1"/>
              </a:solidFill>
            </a:endParaRPr>
          </a:p>
          <a:p>
            <a:r>
              <a:rPr lang="en-US" sz="1300" b="1" dirty="0" smtClean="0">
                <a:solidFill>
                  <a:schemeClr val="bg1"/>
                </a:solidFill>
              </a:rPr>
              <a:t>    </a:t>
            </a:r>
            <a:endParaRPr lang="sk-SK" sz="1300" b="1" dirty="0">
              <a:solidFill>
                <a:schemeClr val="bg1"/>
              </a:solidFill>
            </a:endParaRPr>
          </a:p>
        </p:txBody>
      </p:sp>
      <p:pic>
        <p:nvPicPr>
          <p:cNvPr id="8" name="Obrázok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67862" y="4880768"/>
            <a:ext cx="3064028" cy="1761816"/>
          </a:xfrm>
          <a:prstGeom prst="rect">
            <a:avLst/>
          </a:prstGeom>
        </p:spPr>
      </p:pic>
      <p:sp>
        <p:nvSpPr>
          <p:cNvPr id="11" name="BlokTextu 10"/>
          <p:cNvSpPr txBox="1"/>
          <p:nvPr/>
        </p:nvSpPr>
        <p:spPr>
          <a:xfrm rot="20908336">
            <a:off x="8459583" y="5265579"/>
            <a:ext cx="1394100" cy="1015663"/>
          </a:xfrm>
          <a:prstGeom prst="rect">
            <a:avLst/>
          </a:prstGeom>
          <a:noFill/>
        </p:spPr>
        <p:txBody>
          <a:bodyPr wrap="none" rtlCol="0">
            <a:spAutoFit/>
          </a:bodyPr>
          <a:lstStyle/>
          <a:p>
            <a:r>
              <a:rPr lang="en-US" sz="2000" b="1" dirty="0" smtClean="0">
                <a:solidFill>
                  <a:schemeClr val="bg1"/>
                </a:solidFill>
              </a:rPr>
              <a:t>79 </a:t>
            </a:r>
            <a:r>
              <a:rPr lang="en-US" sz="2000" b="1" dirty="0" err="1" smtClean="0">
                <a:solidFill>
                  <a:schemeClr val="bg1"/>
                </a:solidFill>
              </a:rPr>
              <a:t>nových</a:t>
            </a:r>
            <a:endParaRPr lang="en-US" sz="2000" b="1" dirty="0" smtClean="0">
              <a:solidFill>
                <a:schemeClr val="bg1"/>
              </a:solidFill>
            </a:endParaRPr>
          </a:p>
          <a:p>
            <a:r>
              <a:rPr lang="en-US" sz="2000" b="1" dirty="0" smtClean="0">
                <a:solidFill>
                  <a:schemeClr val="bg1"/>
                </a:solidFill>
              </a:rPr>
              <a:t>118 </a:t>
            </a:r>
            <a:r>
              <a:rPr lang="en-US" sz="2000" b="1" dirty="0" err="1" smtClean="0">
                <a:solidFill>
                  <a:schemeClr val="bg1"/>
                </a:solidFill>
              </a:rPr>
              <a:t>celkom</a:t>
            </a:r>
            <a:endParaRPr lang="en-US" sz="2000" b="1" dirty="0" smtClean="0">
              <a:solidFill>
                <a:schemeClr val="bg1"/>
              </a:solidFill>
            </a:endParaRPr>
          </a:p>
          <a:p>
            <a:r>
              <a:rPr lang="en-US" sz="2000" b="1" dirty="0" smtClean="0">
                <a:solidFill>
                  <a:schemeClr val="bg1"/>
                </a:solidFill>
              </a:rPr>
              <a:t>  ATM </a:t>
            </a:r>
            <a:r>
              <a:rPr lang="sk-SK" sz="2000" b="1" dirty="0" smtClean="0">
                <a:solidFill>
                  <a:schemeClr val="bg1"/>
                </a:solidFill>
              </a:rPr>
              <a:t>300</a:t>
            </a:r>
            <a:endParaRPr lang="sk-SK" sz="2000" b="1" dirty="0">
              <a:solidFill>
                <a:schemeClr val="bg1"/>
              </a:solidFill>
            </a:endParaRPr>
          </a:p>
        </p:txBody>
      </p:sp>
    </p:spTree>
    <p:extLst>
      <p:ext uri="{BB962C8B-B14F-4D97-AF65-F5344CB8AC3E}">
        <p14:creationId xmlns:p14="http://schemas.microsoft.com/office/powerpoint/2010/main" val="16469458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6482574" cy="648072"/>
          </a:xfrm>
        </p:spPr>
        <p:txBody>
          <a:bodyPr/>
          <a:lstStyle/>
          <a:p>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b="0" dirty="0" smtClean="0">
                <a:solidFill>
                  <a:schemeClr val="tx1">
                    <a:lumMod val="50000"/>
                    <a:lumOff val="50000"/>
                  </a:schemeClr>
                </a:solidFill>
              </a:rPr>
              <a:t>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sz="2400" dirty="0" smtClean="0"/>
              <a:t>Základné </a:t>
            </a:r>
            <a:r>
              <a:rPr lang="sk-SK" sz="2400" dirty="0"/>
              <a:t>požiadavky na </a:t>
            </a:r>
            <a:r>
              <a:rPr lang="sk-SK" sz="2400" dirty="0" smtClean="0"/>
              <a:t>klienta</a:t>
            </a:r>
            <a:endParaRPr lang="sk-SK" sz="2400" dirty="0"/>
          </a:p>
        </p:txBody>
      </p:sp>
      <p:sp>
        <p:nvSpPr>
          <p:cNvPr id="10" name="Obdĺžnik 9"/>
          <p:cNvSpPr/>
          <p:nvPr/>
        </p:nvSpPr>
        <p:spPr>
          <a:xfrm>
            <a:off x="413929" y="969973"/>
            <a:ext cx="10033563" cy="6298647"/>
          </a:xfrm>
          <a:prstGeom prst="rect">
            <a:avLst/>
          </a:prstGeom>
        </p:spPr>
        <p:txBody>
          <a:bodyPr wrap="square">
            <a:spAutoFit/>
          </a:bodyPr>
          <a:lstStyle/>
          <a:p>
            <a:pPr marL="342704" lvl="1" indent="-342704" algn="just" fontAlgn="base">
              <a:lnSpc>
                <a:spcPct val="150000"/>
              </a:lnSpc>
              <a:spcAft>
                <a:spcPts val="600"/>
              </a:spcAft>
              <a:buClr>
                <a:schemeClr val="accent3"/>
              </a:buClr>
              <a:buSzPct val="100000"/>
              <a:buFont typeface="Wingdings" pitchFamily="2" charset="2"/>
              <a:buChar char="q"/>
              <a:tabLst>
                <a:tab pos="895350" algn="l"/>
              </a:tabLst>
              <a:defRPr/>
            </a:pPr>
            <a:r>
              <a:rPr lang="sk-SK" sz="1700" dirty="0">
                <a:solidFill>
                  <a:srgbClr val="7D7D7D"/>
                </a:solidFill>
                <a:latin typeface="Tahoma" pitchFamily="34" charset="0"/>
                <a:cs typeface="Tahoma" pitchFamily="34" charset="0"/>
              </a:rPr>
              <a:t>Hypotéku je možné poskytnúť len fyzickej osobe, občanovi EÚ s trvalým pobytom v SR (platí pre všetkých dlžníkov na úvere). Občan SR musí mať platný doklad totožnosti. Ak nejde o občana SR, vyžadujeme platný pas/ID karta + povolenie na trvalý pobyt na území SR. Pobytový preukaz je platný len s pasom/ID kartou.</a:t>
            </a:r>
          </a:p>
          <a:p>
            <a:pPr marL="342704" lvl="1" indent="-342704" algn="just">
              <a:lnSpc>
                <a:spcPct val="150000"/>
              </a:lnSpc>
              <a:spcAft>
                <a:spcPts val="6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K úveru môžu pristúpiť maximálne 4 osoby:</a:t>
            </a:r>
          </a:p>
          <a:p>
            <a:pPr marL="842850" lvl="2" indent="-285750" algn="just">
              <a:lnSpc>
                <a:spcPct val="65000"/>
              </a:lnSpc>
              <a:spcBef>
                <a:spcPct val="35000"/>
              </a:spcBef>
              <a:spcAft>
                <a:spcPts val="600"/>
              </a:spcAft>
              <a:buClr>
                <a:srgbClr val="438D2D"/>
              </a:buClr>
              <a:buSzPct val="90000"/>
              <a:buFont typeface="Arial" panose="020B0604020202020204" pitchFamily="34" charset="0"/>
              <a:buChar char="•"/>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Hlavný žiadateľ</a:t>
            </a:r>
          </a:p>
          <a:p>
            <a:pPr marL="842850" lvl="2" indent="-285750" algn="just">
              <a:lnSpc>
                <a:spcPct val="65000"/>
              </a:lnSpc>
              <a:spcBef>
                <a:spcPct val="35000"/>
              </a:spcBef>
              <a:spcAft>
                <a:spcPts val="600"/>
              </a:spcAft>
              <a:buClr>
                <a:srgbClr val="438D2D"/>
              </a:buClr>
              <a:buSzPct val="90000"/>
              <a:buFont typeface="Arial" panose="020B0604020202020204" pitchFamily="34" charset="0"/>
              <a:buChar char="•"/>
              <a:tabLst>
                <a:tab pos="895350" algn="l"/>
              </a:tabLst>
            </a:pPr>
            <a:r>
              <a:rPr lang="sk-SK" sz="1700" dirty="0" err="1" smtClean="0">
                <a:solidFill>
                  <a:schemeClr val="tx1">
                    <a:lumMod val="50000"/>
                    <a:lumOff val="50000"/>
                  </a:schemeClr>
                </a:solidFill>
                <a:latin typeface="Tahoma" pitchFamily="34" charset="0"/>
                <a:ea typeface="Tahoma" pitchFamily="34" charset="0"/>
                <a:cs typeface="Tahoma" pitchFamily="34" charset="0"/>
              </a:rPr>
              <a:t>Spolužiadateľ</a:t>
            </a:r>
            <a:r>
              <a:rPr lang="sk-SK" sz="1700" dirty="0" smtClean="0">
                <a:solidFill>
                  <a:schemeClr val="tx1">
                    <a:lumMod val="50000"/>
                    <a:lumOff val="50000"/>
                  </a:schemeClr>
                </a:solidFill>
                <a:latin typeface="Tahoma" pitchFamily="34" charset="0"/>
                <a:ea typeface="Tahoma" pitchFamily="34" charset="0"/>
                <a:cs typeface="Tahoma" pitchFamily="34" charset="0"/>
              </a:rPr>
              <a:t> (manžel/manželka, druh/družka hlavného žiadateľa)</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842850" lvl="2" indent="-285750" algn="just">
              <a:lnSpc>
                <a:spcPct val="65000"/>
              </a:lnSpc>
              <a:spcBef>
                <a:spcPct val="35000"/>
              </a:spcBef>
              <a:spcAft>
                <a:spcPts val="600"/>
              </a:spcAft>
              <a:buClr>
                <a:srgbClr val="438D2D"/>
              </a:buClr>
              <a:buSzPct val="90000"/>
              <a:buFont typeface="Arial" panose="020B0604020202020204" pitchFamily="34" charset="0"/>
              <a:buChar char="•"/>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Solidárny dlžník </a:t>
            </a:r>
            <a:r>
              <a:rPr lang="sk-SK" sz="1700" dirty="0">
                <a:solidFill>
                  <a:schemeClr val="tx1">
                    <a:lumMod val="50000"/>
                    <a:lumOff val="50000"/>
                  </a:schemeClr>
                </a:solidFill>
                <a:latin typeface="Tahoma" pitchFamily="34" charset="0"/>
                <a:ea typeface="Tahoma" pitchFamily="34" charset="0"/>
                <a:cs typeface="Tahoma" pitchFamily="34" charset="0"/>
              </a:rPr>
              <a:t>(rodič, potomok, súrodenec, manželský partner bez BSM hlavného žiadateľa)</a:t>
            </a:r>
          </a:p>
          <a:p>
            <a:pPr marL="842850" lvl="2" indent="-285750">
              <a:lnSpc>
                <a:spcPct val="65000"/>
              </a:lnSpc>
              <a:spcBef>
                <a:spcPct val="35000"/>
              </a:spcBef>
              <a:spcAft>
                <a:spcPts val="600"/>
              </a:spcAft>
              <a:buClr>
                <a:srgbClr val="438D2D"/>
              </a:buClr>
              <a:buSzPct val="90000"/>
              <a:buFont typeface="Arial" panose="020B0604020202020204" pitchFamily="34" charset="0"/>
              <a:buChar char="•"/>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Solidárny spoludlžník (manžel/manželka, druh/družka solidárneho dlžníka)</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342704" lvl="1" indent="-342704" algn="just" fontAlgn="base">
              <a:lnSpc>
                <a:spcPct val="150000"/>
              </a:lnSpc>
              <a:spcBef>
                <a:spcPct val="35000"/>
              </a:spcBef>
              <a:spcAft>
                <a:spcPts val="600"/>
              </a:spcAft>
              <a:buClr>
                <a:schemeClr val="accent3"/>
              </a:buClr>
              <a:buSzPct val="100000"/>
              <a:buFont typeface="Wingdings" pitchFamily="2" charset="2"/>
              <a:buChar char="q"/>
              <a:tabLst>
                <a:tab pos="895350" algn="l"/>
              </a:tabLst>
              <a:defRPr/>
            </a:pPr>
            <a:r>
              <a:rPr lang="sk-SK" sz="1700" dirty="0">
                <a:solidFill>
                  <a:srgbClr val="7D7D7D"/>
                </a:solidFill>
                <a:latin typeface="Tahoma" pitchFamily="34" charset="0"/>
                <a:cs typeface="Tahoma" pitchFamily="34" charset="0"/>
              </a:rPr>
              <a:t>Klient zdokladuje svoj príjem, uvedie svoje výdavky, poskytne ako zábezpeku tuzemskú nehnuteľnosť na bývanie a použije prostriedky z úveru na dohodnutý účel</a:t>
            </a:r>
            <a:r>
              <a:rPr lang="sk-SK" sz="1700" dirty="0" smtClean="0">
                <a:solidFill>
                  <a:srgbClr val="7D7D7D"/>
                </a:solidFill>
                <a:latin typeface="Tahoma" pitchFamily="34" charset="0"/>
                <a:cs typeface="Tahoma" pitchFamily="34" charset="0"/>
              </a:rPr>
              <a:t>. Zohľadňujeme </a:t>
            </a:r>
            <a:r>
              <a:rPr lang="sk-SK" sz="1700" dirty="0">
                <a:solidFill>
                  <a:srgbClr val="7D7D7D"/>
                </a:solidFill>
                <a:latin typeface="Tahoma" pitchFamily="34" charset="0"/>
                <a:cs typeface="Tahoma" pitchFamily="34" charset="0"/>
              </a:rPr>
              <a:t>a </a:t>
            </a:r>
            <a:r>
              <a:rPr lang="sk-SK" sz="1700" dirty="0" smtClean="0">
                <a:solidFill>
                  <a:srgbClr val="7D7D7D"/>
                </a:solidFill>
                <a:latin typeface="Tahoma" pitchFamily="34" charset="0"/>
                <a:cs typeface="Tahoma" pitchFamily="34" charset="0"/>
              </a:rPr>
              <a:t>akceptujeme v</a:t>
            </a:r>
            <a:r>
              <a:rPr lang="sk-SK" sz="1700" dirty="0">
                <a:solidFill>
                  <a:srgbClr val="7D7D7D"/>
                </a:solidFill>
                <a:latin typeface="Tahoma" pitchFamily="34" charset="0"/>
                <a:cs typeface="Tahoma" pitchFamily="34" charset="0"/>
              </a:rPr>
              <a:t> hlavnom príjme dlžníka aj daňový bonus ako súčasť </a:t>
            </a:r>
            <a:r>
              <a:rPr lang="sk-SK" sz="1700" b="1" dirty="0">
                <a:solidFill>
                  <a:srgbClr val="7D7D7D"/>
                </a:solidFill>
                <a:latin typeface="Tahoma" pitchFamily="34" charset="0"/>
                <a:cs typeface="Tahoma" pitchFamily="34" charset="0"/>
              </a:rPr>
              <a:t>príjmu zo závislej </a:t>
            </a:r>
            <a:r>
              <a:rPr lang="sk-SK" sz="1700" b="1" dirty="0" smtClean="0">
                <a:solidFill>
                  <a:srgbClr val="7D7D7D"/>
                </a:solidFill>
                <a:latin typeface="Tahoma" pitchFamily="34" charset="0"/>
                <a:cs typeface="Tahoma" pitchFamily="34" charset="0"/>
              </a:rPr>
              <a:t>činnosti.</a:t>
            </a:r>
            <a:endParaRPr lang="sk-SK" sz="1700" b="1" dirty="0">
              <a:solidFill>
                <a:srgbClr val="7D7D7D"/>
              </a:solidFill>
              <a:latin typeface="Tahoma" pitchFamily="34" charset="0"/>
              <a:cs typeface="Tahoma" pitchFamily="34" charset="0"/>
            </a:endParaRPr>
          </a:p>
          <a:p>
            <a:pPr marL="342900" lvl="1" indent="-342900" algn="just" fontAlgn="base">
              <a:lnSpc>
                <a:spcPct val="80000"/>
              </a:lnSpc>
              <a:spcBef>
                <a:spcPct val="35000"/>
              </a:spcBef>
              <a:spcAft>
                <a:spcPts val="600"/>
              </a:spcAft>
              <a:buClr>
                <a:srgbClr val="8DC02F"/>
              </a:buClr>
              <a:buSzPct val="100000"/>
              <a:buFont typeface="Wingdings" pitchFamily="2" charset="2"/>
              <a:buChar char="q"/>
              <a:tabLst>
                <a:tab pos="895350" algn="l"/>
              </a:tabLst>
              <a:defRPr/>
            </a:pPr>
            <a:r>
              <a:rPr lang="sk-SK" sz="1700" dirty="0" smtClean="0">
                <a:solidFill>
                  <a:prstClr val="black">
                    <a:lumMod val="50000"/>
                    <a:lumOff val="50000"/>
                  </a:prstClr>
                </a:solidFill>
                <a:latin typeface="Tahoma" pitchFamily="34" charset="0"/>
                <a:ea typeface="Tahoma" pitchFamily="34" charset="0"/>
                <a:cs typeface="Tahoma" pitchFamily="34" charset="0"/>
              </a:rPr>
              <a:t>Klientova </a:t>
            </a:r>
            <a:r>
              <a:rPr lang="sk-SK" sz="1700" dirty="0">
                <a:solidFill>
                  <a:prstClr val="black">
                    <a:lumMod val="50000"/>
                    <a:lumOff val="50000"/>
                  </a:prstClr>
                </a:solidFill>
                <a:latin typeface="Tahoma" pitchFamily="34" charset="0"/>
                <a:ea typeface="Tahoma" pitchFamily="34" charset="0"/>
                <a:cs typeface="Tahoma" pitchFamily="34" charset="0"/>
              </a:rPr>
              <a:t>bonita je dostatočná na splácanie úveru a existuje predpoklad riadneho splácania.</a:t>
            </a:r>
          </a:p>
          <a:p>
            <a:pPr marL="342900" lvl="1" indent="-342900" algn="just" fontAlgn="base">
              <a:lnSpc>
                <a:spcPct val="80000"/>
              </a:lnSpc>
              <a:spcBef>
                <a:spcPts val="600"/>
              </a:spcBef>
              <a:spcAft>
                <a:spcPts val="600"/>
              </a:spcAft>
              <a:buClr>
                <a:srgbClr val="8DC02F"/>
              </a:buClr>
              <a:buSzPct val="100000"/>
              <a:buFont typeface="Wingdings" pitchFamily="2" charset="2"/>
              <a:buChar char="q"/>
              <a:tabLst>
                <a:tab pos="895350" algn="l"/>
              </a:tabLst>
              <a:defRPr/>
            </a:pPr>
            <a:r>
              <a:rPr lang="sk-SK" sz="1700" dirty="0">
                <a:solidFill>
                  <a:prstClr val="black">
                    <a:lumMod val="50000"/>
                    <a:lumOff val="50000"/>
                  </a:prstClr>
                </a:solidFill>
                <a:latin typeface="Tahoma" pitchFamily="34" charset="0"/>
                <a:ea typeface="Tahoma" pitchFamily="34" charset="0"/>
                <a:cs typeface="Tahoma" pitchFamily="34" charset="0"/>
              </a:rPr>
              <a:t>Klient nemá negatívne záznamy v úverovom registri a ďalších </a:t>
            </a:r>
            <a:r>
              <a:rPr lang="sk-SK" sz="1700" dirty="0" smtClean="0">
                <a:solidFill>
                  <a:prstClr val="black">
                    <a:lumMod val="50000"/>
                    <a:lumOff val="50000"/>
                  </a:prstClr>
                </a:solidFill>
                <a:latin typeface="Tahoma" pitchFamily="34" charset="0"/>
                <a:ea typeface="Tahoma" pitchFamily="34" charset="0"/>
                <a:cs typeface="Tahoma" pitchFamily="34" charset="0"/>
              </a:rPr>
              <a:t>databázach.</a:t>
            </a:r>
          </a:p>
          <a:p>
            <a:pPr marL="342900" lvl="1" indent="-342900" algn="just" fontAlgn="base">
              <a:lnSpc>
                <a:spcPct val="80000"/>
              </a:lnSpc>
              <a:spcBef>
                <a:spcPts val="600"/>
              </a:spcBef>
              <a:spcAft>
                <a:spcPts val="600"/>
              </a:spcAft>
              <a:buClr>
                <a:srgbClr val="8DC02F"/>
              </a:buClr>
              <a:buSzPct val="100000"/>
              <a:buFont typeface="Wingdings" pitchFamily="2" charset="2"/>
              <a:buChar char="q"/>
              <a:tabLst>
                <a:tab pos="895350" algn="l"/>
              </a:tabLst>
              <a:defRPr/>
            </a:pPr>
            <a:r>
              <a:rPr lang="sk-SK" sz="1700" dirty="0">
                <a:solidFill>
                  <a:srgbClr val="7D7D7D"/>
                </a:solidFill>
                <a:latin typeface="Tahoma" pitchFamily="34" charset="0"/>
                <a:cs typeface="Tahoma" pitchFamily="34" charset="0"/>
              </a:rPr>
              <a:t>Ak žiadateľ o úver je ženatý/vydatá s bezpodielovým spoluvlastníctvom manželov, k úveru musí </a:t>
            </a:r>
            <a:endParaRPr lang="sk-SK" sz="1700" dirty="0" smtClean="0">
              <a:solidFill>
                <a:srgbClr val="7D7D7D"/>
              </a:solidFill>
              <a:latin typeface="Tahoma" pitchFamily="34" charset="0"/>
              <a:cs typeface="Tahoma" pitchFamily="34" charset="0"/>
            </a:endParaRPr>
          </a:p>
          <a:p>
            <a:pPr marL="0" lvl="1" algn="just" fontAlgn="base">
              <a:lnSpc>
                <a:spcPct val="80000"/>
              </a:lnSpc>
              <a:spcBef>
                <a:spcPts val="600"/>
              </a:spcBef>
              <a:spcAft>
                <a:spcPts val="600"/>
              </a:spcAft>
              <a:buClr>
                <a:srgbClr val="8DC02F"/>
              </a:buClr>
              <a:buSzPct val="100000"/>
              <a:tabLst>
                <a:tab pos="895350" algn="l"/>
              </a:tabLst>
              <a:defRPr/>
            </a:pPr>
            <a:r>
              <a:rPr lang="sk-SK" sz="1700" dirty="0">
                <a:solidFill>
                  <a:srgbClr val="7D7D7D"/>
                </a:solidFill>
                <a:latin typeface="Tahoma" pitchFamily="34" charset="0"/>
                <a:cs typeface="Tahoma" pitchFamily="34" charset="0"/>
              </a:rPr>
              <a:t> </a:t>
            </a:r>
            <a:r>
              <a:rPr lang="sk-SK" sz="1700" dirty="0" smtClean="0">
                <a:solidFill>
                  <a:srgbClr val="7D7D7D"/>
                </a:solidFill>
                <a:latin typeface="Tahoma" pitchFamily="34" charset="0"/>
                <a:cs typeface="Tahoma" pitchFamily="34" charset="0"/>
              </a:rPr>
              <a:t>    pristúpiť </a:t>
            </a:r>
            <a:r>
              <a:rPr lang="sk-SK" sz="1700" dirty="0">
                <a:solidFill>
                  <a:srgbClr val="7D7D7D"/>
                </a:solidFill>
                <a:latin typeface="Tahoma" pitchFamily="34" charset="0"/>
                <a:cs typeface="Tahoma" pitchFamily="34" charset="0"/>
              </a:rPr>
              <a:t>aj žiadateľov manželský partner, akceptujeme len súdne rozhodnutie pri rozdelenom BSM </a:t>
            </a: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4</a:t>
            </a:fld>
            <a:endParaRPr lang="sk-SK" sz="1250" dirty="0">
              <a:solidFill>
                <a:prstClr val="white"/>
              </a:solidFill>
            </a:endParaRPr>
          </a:p>
        </p:txBody>
      </p:sp>
    </p:spTree>
    <p:extLst>
      <p:ext uri="{BB962C8B-B14F-4D97-AF65-F5344CB8AC3E}">
        <p14:creationId xmlns:p14="http://schemas.microsoft.com/office/powerpoint/2010/main" val="159073785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textu 2"/>
          <p:cNvSpPr>
            <a:spLocks noGrp="1"/>
          </p:cNvSpPr>
          <p:nvPr>
            <p:ph type="body" sz="quarter" idx="10"/>
          </p:nvPr>
        </p:nvSpPr>
        <p:spPr>
          <a:xfrm>
            <a:off x="755740" y="1582147"/>
            <a:ext cx="9217024" cy="5112568"/>
          </a:xfrm>
        </p:spPr>
        <p:txBody>
          <a:bodyPr anchor="t" anchorCtr="0"/>
          <a:lstStyle/>
          <a:p>
            <a:pPr marL="177800" lvl="1" indent="0" defTabSz="914400" fontAlgn="base">
              <a:spcBef>
                <a:spcPct val="35000"/>
              </a:spcBef>
              <a:spcAft>
                <a:spcPct val="10000"/>
              </a:spcAft>
              <a:buClr>
                <a:srgbClr val="438D2D"/>
              </a:buClr>
              <a:buSzPct val="90000"/>
              <a:tabLst>
                <a:tab pos="895350" algn="l"/>
              </a:tabLst>
            </a:pPr>
            <a:endParaRPr lang="sk-SK" sz="2200" b="1" kern="0" dirty="0" smtClean="0">
              <a:solidFill>
                <a:srgbClr val="7D7D7D"/>
              </a:solidFill>
              <a:latin typeface="Arial"/>
            </a:endParaRPr>
          </a:p>
          <a:p>
            <a:pPr marL="177800" lvl="1" indent="0" defTabSz="914400" fontAlgn="base">
              <a:spcBef>
                <a:spcPct val="35000"/>
              </a:spcBef>
              <a:spcAft>
                <a:spcPct val="10000"/>
              </a:spcAft>
              <a:buClr>
                <a:srgbClr val="438D2D"/>
              </a:buClr>
              <a:buSzPct val="90000"/>
              <a:tabLst>
                <a:tab pos="895350" algn="l"/>
              </a:tabLst>
            </a:pPr>
            <a:endParaRPr lang="sk-SK" sz="2200" b="1" kern="0" dirty="0">
              <a:solidFill>
                <a:srgbClr val="7D7D7D"/>
              </a:solidFill>
              <a:latin typeface="Arial"/>
            </a:endParaRPr>
          </a:p>
          <a:p>
            <a:pPr marL="177800" lvl="1" indent="0" algn="ctr" defTabSz="914400" fontAlgn="base">
              <a:spcBef>
                <a:spcPct val="35000"/>
              </a:spcBef>
              <a:spcAft>
                <a:spcPct val="10000"/>
              </a:spcAft>
              <a:buClr>
                <a:srgbClr val="438D2D"/>
              </a:buClr>
              <a:buSzPct val="90000"/>
              <a:tabLst>
                <a:tab pos="895350" algn="l"/>
              </a:tabLst>
            </a:pPr>
            <a:r>
              <a:rPr lang="sk-SK" sz="2800" kern="0" dirty="0" smtClean="0">
                <a:solidFill>
                  <a:srgbClr val="7D7D7D"/>
                </a:solidFill>
                <a:ea typeface="Tahoma" panose="020B0604030504040204" pitchFamily="34" charset="0"/>
              </a:rPr>
              <a:t>Ďakujeme za pozornosť.</a:t>
            </a:r>
          </a:p>
          <a:p>
            <a:pPr marL="177800" lvl="1" indent="0" algn="ctr" defTabSz="914400" fontAlgn="base">
              <a:spcBef>
                <a:spcPct val="35000"/>
              </a:spcBef>
              <a:spcAft>
                <a:spcPct val="10000"/>
              </a:spcAft>
              <a:buClr>
                <a:srgbClr val="438D2D"/>
              </a:buClr>
              <a:buSzPct val="90000"/>
              <a:tabLst>
                <a:tab pos="895350" algn="l"/>
              </a:tabLst>
            </a:pPr>
            <a:endParaRPr lang="sk-SK" sz="2800" kern="0" dirty="0">
              <a:solidFill>
                <a:srgbClr val="7D7D7D"/>
              </a:solidFill>
              <a:ea typeface="Tahoma" panose="020B0604030504040204" pitchFamily="34" charset="0"/>
            </a:endParaRPr>
          </a:p>
          <a:p>
            <a:pPr marL="177800" lvl="1" indent="0" algn="ctr" defTabSz="914400" fontAlgn="base">
              <a:spcBef>
                <a:spcPct val="35000"/>
              </a:spcBef>
              <a:spcAft>
                <a:spcPct val="10000"/>
              </a:spcAft>
              <a:buClr>
                <a:srgbClr val="438D2D"/>
              </a:buClr>
              <a:buSzPct val="90000"/>
              <a:tabLst>
                <a:tab pos="895350" algn="l"/>
              </a:tabLst>
            </a:pPr>
            <a:r>
              <a:rPr lang="sk-SK" sz="2800" kern="0" dirty="0" smtClean="0">
                <a:solidFill>
                  <a:srgbClr val="7D7D7D"/>
                </a:solidFill>
                <a:ea typeface="Tahoma" panose="020B0604030504040204" pitchFamily="34" charset="0"/>
              </a:rPr>
              <a:t>Tešíme sa na vzájomnú spoluprácu</a:t>
            </a:r>
            <a:r>
              <a:rPr lang="sk-SK" sz="1700" kern="0" dirty="0" smtClean="0">
                <a:solidFill>
                  <a:srgbClr val="7D7D7D"/>
                </a:solidFill>
                <a:ea typeface="Tahoma" panose="020B0604030504040204" pitchFamily="34" charset="0"/>
              </a:rPr>
              <a:t>.</a:t>
            </a:r>
            <a:endParaRPr lang="sk-SK" sz="1700" dirty="0">
              <a:solidFill>
                <a:srgbClr val="7D7D7D"/>
              </a:solidFill>
              <a:ea typeface="Tahoma" panose="020B0604030504040204" pitchFamily="34" charset="0"/>
            </a:endParaRPr>
          </a:p>
        </p:txBody>
      </p:sp>
      <p:sp>
        <p:nvSpPr>
          <p:cNvPr id="6" name="Rectangle 14"/>
          <p:cNvSpPr txBox="1">
            <a:spLocks noChangeArrowheads="1"/>
          </p:cNvSpPr>
          <p:nvPr/>
        </p:nvSpPr>
        <p:spPr>
          <a:xfrm>
            <a:off x="162123" y="6478691"/>
            <a:ext cx="10531277" cy="432048"/>
          </a:xfrm>
          <a:prstGeom prst="rect">
            <a:avLst/>
          </a:prstGeom>
        </p:spPr>
        <p:txBody>
          <a:bodyPr/>
          <a:lstStyle>
            <a:lvl1pPr marL="391146" indent="-391146" algn="l" defTabSz="1043056" rtl="0" eaLnBrk="1" latinLnBrk="0" hangingPunct="1">
              <a:spcBef>
                <a:spcPct val="20000"/>
              </a:spcBef>
              <a:buFont typeface="Arial" pitchFamily="34" charset="0"/>
              <a:buNone/>
              <a:defRPr sz="4000" b="1" kern="1200" baseline="0">
                <a:solidFill>
                  <a:schemeClr val="bg1"/>
                </a:solidFill>
                <a:latin typeface="Tahoma" pitchFamily="34" charset="0"/>
                <a:ea typeface="+mn-ea"/>
                <a:cs typeface="Tahoma" pitchFamily="34" charset="0"/>
              </a:defRPr>
            </a:lvl1pPr>
            <a:lvl2pPr marL="846138" indent="-846138" algn="l" defTabSz="1043056" rtl="0" eaLnBrk="1" latinLnBrk="0" hangingPunct="1">
              <a:spcBef>
                <a:spcPct val="20000"/>
              </a:spcBef>
              <a:buFont typeface="Arial" pitchFamily="34" charset="0"/>
              <a:buNone/>
              <a:defRPr sz="2400" kern="1200">
                <a:solidFill>
                  <a:schemeClr val="bg1"/>
                </a:solidFill>
                <a:latin typeface="Tahoma" pitchFamily="34" charset="0"/>
                <a:ea typeface="+mn-ea"/>
                <a:cs typeface="Tahoma" pitchFamily="34" charset="0"/>
              </a:defRPr>
            </a:lvl2pPr>
            <a:lvl3pPr marL="1303338" indent="-1303338" algn="l" defTabSz="1043056" rtl="0" eaLnBrk="1" latinLnBrk="0" hangingPunct="1">
              <a:spcBef>
                <a:spcPct val="20000"/>
              </a:spcBef>
              <a:buFont typeface="Arial" pitchFamily="34" charset="0"/>
              <a:buNone/>
              <a:defRPr sz="2000" kern="1200">
                <a:solidFill>
                  <a:schemeClr val="bg1"/>
                </a:solidFill>
                <a:latin typeface="Tahoma" pitchFamily="34" charset="0"/>
                <a:ea typeface="+mn-ea"/>
                <a:cs typeface="Tahoma" pitchFamily="34" charset="0"/>
              </a:defRPr>
            </a:lvl3pPr>
            <a:lvl4pPr marL="182534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0" indent="0">
              <a:buClr>
                <a:srgbClr val="8DC02F"/>
              </a:buClr>
            </a:pPr>
            <a:r>
              <a:rPr lang="sk-SK" sz="1400" b="0" dirty="0" smtClean="0">
                <a:solidFill>
                  <a:schemeClr val="tx1">
                    <a:lumMod val="50000"/>
                    <a:lumOff val="50000"/>
                  </a:schemeClr>
                </a:solidFill>
              </a:rPr>
              <a:t>*  </a:t>
            </a:r>
            <a:r>
              <a:rPr lang="sk-SK" sz="1200" b="0" dirty="0" smtClean="0">
                <a:solidFill>
                  <a:schemeClr val="tx1">
                    <a:lumMod val="50000"/>
                    <a:lumOff val="50000"/>
                  </a:schemeClr>
                </a:solidFill>
              </a:rPr>
              <a:t>Tento materiál obsahuje dôverné informácie. Jeho sprístupnenie tretím osobám podlieha predchádzajúcemu súhlasu </a:t>
            </a:r>
            <a:r>
              <a:rPr lang="sk-SK" sz="1200" b="0" dirty="0" err="1" smtClean="0">
                <a:solidFill>
                  <a:schemeClr val="tx1">
                    <a:lumMod val="50000"/>
                    <a:lumOff val="50000"/>
                  </a:schemeClr>
                </a:solidFill>
              </a:rPr>
              <a:t>Prima</a:t>
            </a:r>
            <a:r>
              <a:rPr lang="sk-SK" sz="1200" b="0" dirty="0" smtClean="0">
                <a:solidFill>
                  <a:schemeClr val="tx1">
                    <a:lumMod val="50000"/>
                    <a:lumOff val="50000"/>
                  </a:schemeClr>
                </a:solidFill>
              </a:rPr>
              <a:t> banka Slovensko, a.s. </a:t>
            </a:r>
          </a:p>
          <a:p>
            <a:pPr marL="0" indent="0">
              <a:buClr>
                <a:srgbClr val="8DC02F"/>
              </a:buClr>
            </a:pPr>
            <a:r>
              <a:rPr lang="sk-SK" sz="1200" dirty="0" smtClean="0">
                <a:solidFill>
                  <a:schemeClr val="tx1">
                    <a:lumMod val="50000"/>
                    <a:lumOff val="50000"/>
                  </a:schemeClr>
                </a:solidFill>
              </a:rPr>
              <a:t> </a:t>
            </a:r>
            <a:endParaRPr lang="sk-SK" sz="1200" dirty="0">
              <a:solidFill>
                <a:schemeClr val="tx1">
                  <a:lumMod val="50000"/>
                  <a:lumOff val="50000"/>
                </a:schemeClr>
              </a:solidFill>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40</a:t>
            </a:fld>
            <a:endParaRPr lang="sk-SK" sz="1250" dirty="0">
              <a:solidFill>
                <a:prstClr val="white"/>
              </a:solidFill>
            </a:endParaRPr>
          </a:p>
        </p:txBody>
      </p:sp>
    </p:spTree>
    <p:extLst>
      <p:ext uri="{BB962C8B-B14F-4D97-AF65-F5344CB8AC3E}">
        <p14:creationId xmlns:p14="http://schemas.microsoft.com/office/powerpoint/2010/main" val="2301502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7560840" cy="648072"/>
          </a:xfrm>
        </p:spPr>
        <p:txBody>
          <a:bodyPr/>
          <a:lstStyle/>
          <a:p>
            <a:r>
              <a:rPr lang="sk-SK" sz="2400" dirty="0"/>
              <a:t>Základné parametre </a:t>
            </a:r>
            <a:r>
              <a:rPr lang="sk-SK" sz="2400" dirty="0" smtClean="0"/>
              <a:t>produktu</a:t>
            </a:r>
            <a:endParaRPr lang="sk-SK" sz="2400" dirty="0"/>
          </a:p>
        </p:txBody>
      </p:sp>
      <p:sp>
        <p:nvSpPr>
          <p:cNvPr id="8" name="Zástupný symbol čísla snímky 7"/>
          <p:cNvSpPr>
            <a:spLocks noGrp="1"/>
          </p:cNvSpPr>
          <p:nvPr>
            <p:ph type="sldNum" sz="quarter" idx="15"/>
          </p:nvPr>
        </p:nvSpPr>
        <p:spPr/>
        <p:txBody>
          <a:bodyPr/>
          <a:lstStyle/>
          <a:p>
            <a:fld id="{6B7719EF-B0F4-4E1D-8160-3C9517835573}" type="slidenum">
              <a:rPr lang="sk-SK" smtClean="0"/>
              <a:pPr/>
              <a:t>5</a:t>
            </a:fld>
            <a:endParaRPr lang="sk-SK" dirty="0"/>
          </a:p>
        </p:txBody>
      </p:sp>
      <p:sp>
        <p:nvSpPr>
          <p:cNvPr id="10" name="Zástupný symbol textu 5"/>
          <p:cNvSpPr>
            <a:spLocks noGrp="1"/>
          </p:cNvSpPr>
          <p:nvPr>
            <p:ph type="body" sz="quarter" idx="13"/>
          </p:nvPr>
        </p:nvSpPr>
        <p:spPr>
          <a:xfrm>
            <a:off x="594172" y="1044327"/>
            <a:ext cx="9649072" cy="6115299"/>
          </a:xfrm>
        </p:spPr>
        <p:txBody>
          <a:bodyPr>
            <a:normAutofit fontScale="92500" lnSpcReduction="20000"/>
          </a:bodyPr>
          <a:lstStyle/>
          <a:p>
            <a:pPr>
              <a:lnSpc>
                <a:spcPct val="120000"/>
              </a:lnSpc>
              <a:buClr>
                <a:schemeClr val="accent3"/>
              </a:buClr>
              <a:buFont typeface="Wingdings" panose="05000000000000000000" pitchFamily="2" charset="2"/>
              <a:buChar char="q"/>
            </a:pPr>
            <a:r>
              <a:rPr lang="sk-SK" sz="1700" i="1" dirty="0" smtClean="0"/>
              <a:t>  </a:t>
            </a:r>
            <a:r>
              <a:rPr lang="sk-SK" sz="1800" dirty="0" smtClean="0"/>
              <a:t>Splatnosť </a:t>
            </a:r>
            <a:r>
              <a:rPr lang="sk-SK" sz="1800" dirty="0"/>
              <a:t>úveru:			od 5 do </a:t>
            </a:r>
            <a:r>
              <a:rPr lang="sk-SK" sz="1800" dirty="0" smtClean="0"/>
              <a:t>30 </a:t>
            </a:r>
            <a:r>
              <a:rPr lang="sk-SK" sz="1800" dirty="0"/>
              <a:t>rokov  </a:t>
            </a:r>
            <a:r>
              <a:rPr lang="sk-SK" sz="1800" dirty="0" smtClean="0"/>
              <a:t>(pri Prenose </a:t>
            </a:r>
            <a:r>
              <a:rPr lang="sk-SK" sz="1800" dirty="0"/>
              <a:t>5 – 40 rokov</a:t>
            </a:r>
            <a:r>
              <a:rPr lang="sk-SK" sz="1800" dirty="0" smtClean="0"/>
              <a:t>)</a:t>
            </a:r>
          </a:p>
          <a:p>
            <a:pPr>
              <a:lnSpc>
                <a:spcPct val="120000"/>
              </a:lnSpc>
              <a:buClr>
                <a:schemeClr val="accent3"/>
              </a:buClr>
              <a:buFont typeface="Wingdings" panose="05000000000000000000" pitchFamily="2" charset="2"/>
              <a:buChar char="q"/>
            </a:pPr>
            <a:r>
              <a:rPr lang="sk-SK" sz="1800" dirty="0"/>
              <a:t> </a:t>
            </a:r>
            <a:r>
              <a:rPr lang="sk-SK" sz="1800" dirty="0" smtClean="0"/>
              <a:t> Vek dlžníka:			od 18 rokov </a:t>
            </a:r>
          </a:p>
          <a:p>
            <a:pPr>
              <a:lnSpc>
                <a:spcPct val="120000"/>
              </a:lnSpc>
              <a:buClr>
                <a:schemeClr val="accent3"/>
              </a:buClr>
              <a:buFont typeface="Wingdings" panose="05000000000000000000" pitchFamily="2" charset="2"/>
              <a:buChar char="q"/>
            </a:pPr>
            <a:r>
              <a:rPr lang="sk-SK" sz="1800" dirty="0"/>
              <a:t> </a:t>
            </a:r>
            <a:r>
              <a:rPr lang="sk-SK" sz="1800" dirty="0" smtClean="0"/>
              <a:t> Výška úveru:			od 5 000 EUR do max. výšky vyhodnotenej bankou</a:t>
            </a:r>
            <a:endParaRPr lang="sk-SK" sz="1800" dirty="0"/>
          </a:p>
          <a:p>
            <a:pPr marL="342704" indent="-342704">
              <a:lnSpc>
                <a:spcPct val="120000"/>
              </a:lnSpc>
              <a:buClr>
                <a:schemeClr val="accent3"/>
              </a:buClr>
              <a:buFont typeface="Wingdings" pitchFamily="2" charset="2"/>
              <a:buChar char="q"/>
            </a:pPr>
            <a:r>
              <a:rPr lang="sk-SK" sz="1800" dirty="0">
                <a:solidFill>
                  <a:srgbClr val="7D7D7D"/>
                </a:solidFill>
              </a:rPr>
              <a:t>Fixácia úrokovej sadzby</a:t>
            </a:r>
            <a:r>
              <a:rPr lang="sk-SK" sz="1800" dirty="0" smtClean="0">
                <a:solidFill>
                  <a:srgbClr val="7D7D7D"/>
                </a:solidFill>
              </a:rPr>
              <a:t>:      </a:t>
            </a:r>
          </a:p>
          <a:p>
            <a:pPr marL="0" indent="0">
              <a:lnSpc>
                <a:spcPct val="120000"/>
              </a:lnSpc>
              <a:buClr>
                <a:schemeClr val="accent3"/>
              </a:buClr>
              <a:buNone/>
            </a:pPr>
            <a:r>
              <a:rPr lang="sk-SK" sz="1800" b="1" dirty="0" smtClean="0">
                <a:solidFill>
                  <a:srgbClr val="7030A0"/>
                </a:solidFill>
              </a:rPr>
              <a:t>              Platnosť od </a:t>
            </a:r>
            <a:r>
              <a:rPr lang="sk-SK" sz="1800" b="1" dirty="0" smtClean="0">
                <a:solidFill>
                  <a:srgbClr val="7030A0"/>
                </a:solidFill>
              </a:rPr>
              <a:t>5.12. 2024 </a:t>
            </a:r>
            <a:r>
              <a:rPr lang="sk-SK" sz="1800" b="1" dirty="0" smtClean="0">
                <a:solidFill>
                  <a:srgbClr val="7030A0"/>
                </a:solidFill>
              </a:rPr>
              <a:t>pre Fixácie pre všetky schválené úvery: </a:t>
            </a:r>
            <a:endParaRPr lang="sk-SK" sz="1800" b="1" dirty="0" smtClean="0">
              <a:solidFill>
                <a:srgbClr val="7030A0"/>
              </a:solidFill>
            </a:endParaRPr>
          </a:p>
          <a:p>
            <a:pPr marL="0" indent="0">
              <a:lnSpc>
                <a:spcPct val="120000"/>
              </a:lnSpc>
              <a:buClr>
                <a:schemeClr val="accent3"/>
              </a:buClr>
              <a:buNone/>
            </a:pPr>
            <a:r>
              <a:rPr lang="sk-SK" sz="1800" dirty="0">
                <a:solidFill>
                  <a:srgbClr val="7D7D7D"/>
                </a:solidFill>
              </a:rPr>
              <a:t>	</a:t>
            </a:r>
            <a:r>
              <a:rPr lang="sk-SK" sz="1800" dirty="0" smtClean="0">
                <a:solidFill>
                  <a:srgbClr val="7D7D7D"/>
                </a:solidFill>
              </a:rPr>
              <a:t>		          </a:t>
            </a:r>
            <a:r>
              <a:rPr lang="sk-SK" sz="1800" dirty="0" smtClean="0"/>
              <a:t> </a:t>
            </a:r>
            <a:r>
              <a:rPr lang="sk-SK" sz="1800" dirty="0" smtClean="0">
                <a:solidFill>
                  <a:srgbClr val="FF0000"/>
                </a:solidFill>
              </a:rPr>
              <a:t> </a:t>
            </a:r>
            <a:r>
              <a:rPr lang="sk-SK" sz="1600" b="1" dirty="0" smtClean="0"/>
              <a:t>FIX 35mesiacov, aktuálna ÚS  3,50% </a:t>
            </a:r>
            <a:r>
              <a:rPr lang="sk-SK" sz="1600" b="1" dirty="0" err="1" smtClean="0"/>
              <a:t>p.a</a:t>
            </a:r>
            <a:r>
              <a:rPr lang="sk-SK" sz="1600" b="1" dirty="0" smtClean="0"/>
              <a:t>.</a:t>
            </a:r>
            <a:r>
              <a:rPr lang="sk-SK" sz="1600" b="1" dirty="0" smtClean="0"/>
              <a:t> </a:t>
            </a:r>
          </a:p>
          <a:p>
            <a:pPr marL="0" indent="0">
              <a:lnSpc>
                <a:spcPct val="120000"/>
              </a:lnSpc>
              <a:buClr>
                <a:schemeClr val="accent3"/>
              </a:buClr>
              <a:buNone/>
            </a:pPr>
            <a:r>
              <a:rPr lang="sk-SK" sz="1500" b="1" dirty="0"/>
              <a:t> </a:t>
            </a:r>
            <a:r>
              <a:rPr lang="sk-SK" sz="1500" b="1" dirty="0" smtClean="0"/>
              <a:t>                                                                                               </a:t>
            </a:r>
            <a:r>
              <a:rPr lang="sk-SK" sz="1300" b="1" u="sng" dirty="0" smtClean="0"/>
              <a:t>pre </a:t>
            </a:r>
            <a:r>
              <a:rPr lang="sk-SK" sz="1300" b="1" u="sng" dirty="0"/>
              <a:t>všetky schválené Hypotéky do 28.2.2025</a:t>
            </a:r>
            <a:endParaRPr lang="sk-SK" sz="1300" b="1" u="sng" dirty="0" smtClean="0"/>
          </a:p>
          <a:p>
            <a:pPr marL="0" indent="0">
              <a:lnSpc>
                <a:spcPct val="120000"/>
              </a:lnSpc>
              <a:buClr>
                <a:schemeClr val="accent3"/>
              </a:buClr>
              <a:buNone/>
            </a:pPr>
            <a:r>
              <a:rPr lang="sk-SK" sz="1800" dirty="0" smtClean="0"/>
              <a:t>			           </a:t>
            </a:r>
            <a:r>
              <a:rPr lang="sk-SK" sz="1800" dirty="0" smtClean="0"/>
              <a:t>    FIX </a:t>
            </a:r>
            <a:r>
              <a:rPr lang="sk-SK" sz="1800" dirty="0"/>
              <a:t>3 roky,  aktuálna ÚS </a:t>
            </a:r>
            <a:r>
              <a:rPr lang="sk-SK" sz="1800" dirty="0" smtClean="0"/>
              <a:t>  3,80 % </a:t>
            </a:r>
            <a:r>
              <a:rPr lang="sk-SK" sz="1800" dirty="0"/>
              <a:t>p. </a:t>
            </a:r>
            <a:r>
              <a:rPr lang="sk-SK" sz="1800" dirty="0" smtClean="0"/>
              <a:t>a</a:t>
            </a:r>
            <a:endParaRPr lang="sk-SK" sz="1800" dirty="0"/>
          </a:p>
          <a:p>
            <a:pPr marL="0" indent="0">
              <a:lnSpc>
                <a:spcPct val="120000"/>
              </a:lnSpc>
              <a:buClr>
                <a:schemeClr val="accent3"/>
              </a:buClr>
              <a:buNone/>
            </a:pPr>
            <a:r>
              <a:rPr lang="sk-SK" sz="1800" dirty="0" smtClean="0"/>
              <a:t>			               </a:t>
            </a:r>
            <a:r>
              <a:rPr lang="sk-SK" sz="1800" dirty="0" smtClean="0">
                <a:solidFill>
                  <a:srgbClr val="7D7D7D"/>
                </a:solidFill>
                <a:latin typeface="Tahoma" pitchFamily="34" charset="0"/>
                <a:cs typeface="Tahoma" pitchFamily="34" charset="0"/>
              </a:rPr>
              <a:t>FIX 4 roky,  </a:t>
            </a:r>
            <a:r>
              <a:rPr lang="sk-SK" sz="1800" dirty="0">
                <a:solidFill>
                  <a:srgbClr val="7D7D7D"/>
                </a:solidFill>
                <a:latin typeface="Tahoma" pitchFamily="34" charset="0"/>
                <a:cs typeface="Tahoma" pitchFamily="34" charset="0"/>
              </a:rPr>
              <a:t>aktuálna ÚS </a:t>
            </a:r>
            <a:r>
              <a:rPr lang="sk-SK" sz="1800" dirty="0" smtClean="0">
                <a:solidFill>
                  <a:srgbClr val="7D7D7D"/>
                </a:solidFill>
                <a:latin typeface="Tahoma" pitchFamily="34" charset="0"/>
                <a:cs typeface="Tahoma" pitchFamily="34" charset="0"/>
              </a:rPr>
              <a:t>  </a:t>
            </a:r>
            <a:r>
              <a:rPr lang="sk-SK" sz="1800" dirty="0" smtClean="0"/>
              <a:t>3,80</a:t>
            </a:r>
            <a:r>
              <a:rPr lang="sk-SK" sz="1800" dirty="0" smtClean="0">
                <a:solidFill>
                  <a:srgbClr val="7D7D7D"/>
                </a:solidFill>
                <a:latin typeface="Tahoma" pitchFamily="34" charset="0"/>
                <a:cs typeface="Tahoma" pitchFamily="34" charset="0"/>
              </a:rPr>
              <a:t> %  p</a:t>
            </a:r>
            <a:r>
              <a:rPr lang="sk-SK" sz="1800" dirty="0">
                <a:solidFill>
                  <a:srgbClr val="7D7D7D"/>
                </a:solidFill>
                <a:latin typeface="Tahoma" pitchFamily="34" charset="0"/>
                <a:cs typeface="Tahoma" pitchFamily="34" charset="0"/>
              </a:rPr>
              <a:t>. a.</a:t>
            </a:r>
          </a:p>
          <a:p>
            <a:pPr marL="3828910" lvl="7" indent="0">
              <a:lnSpc>
                <a:spcPct val="120000"/>
              </a:lnSpc>
              <a:buClr>
                <a:schemeClr val="accent3"/>
              </a:buClr>
              <a:buNone/>
            </a:pPr>
            <a:r>
              <a:rPr lang="sk-SK" sz="1800" dirty="0" smtClean="0">
                <a:solidFill>
                  <a:srgbClr val="7D7D7D"/>
                </a:solidFill>
                <a:latin typeface="Tahoma" pitchFamily="34" charset="0"/>
                <a:cs typeface="Tahoma" pitchFamily="34" charset="0"/>
              </a:rPr>
              <a:t>     FIX 5 </a:t>
            </a:r>
            <a:r>
              <a:rPr lang="sk-SK" sz="1800" dirty="0">
                <a:solidFill>
                  <a:srgbClr val="7D7D7D"/>
                </a:solidFill>
                <a:latin typeface="Tahoma" pitchFamily="34" charset="0"/>
                <a:cs typeface="Tahoma" pitchFamily="34" charset="0"/>
              </a:rPr>
              <a:t>rokov, aktuálna </a:t>
            </a:r>
            <a:r>
              <a:rPr lang="sk-SK" sz="1800" dirty="0" smtClean="0">
                <a:solidFill>
                  <a:srgbClr val="7D7D7D"/>
                </a:solidFill>
                <a:latin typeface="Tahoma" pitchFamily="34" charset="0"/>
                <a:cs typeface="Tahoma" pitchFamily="34" charset="0"/>
              </a:rPr>
              <a:t>ÚS  4,00 %  p</a:t>
            </a:r>
            <a:r>
              <a:rPr lang="sk-SK" sz="1800" dirty="0">
                <a:solidFill>
                  <a:srgbClr val="7D7D7D"/>
                </a:solidFill>
                <a:latin typeface="Tahoma" pitchFamily="34" charset="0"/>
                <a:cs typeface="Tahoma" pitchFamily="34" charset="0"/>
              </a:rPr>
              <a:t>. a</a:t>
            </a:r>
            <a:r>
              <a:rPr lang="sk-SK" sz="1800" dirty="0" smtClean="0">
                <a:solidFill>
                  <a:srgbClr val="7D7D7D"/>
                </a:solidFill>
                <a:latin typeface="Tahoma" pitchFamily="34" charset="0"/>
                <a:cs typeface="Tahoma" pitchFamily="34" charset="0"/>
              </a:rPr>
              <a:t>.</a:t>
            </a:r>
          </a:p>
          <a:p>
            <a:pPr marL="342704" indent="-342704">
              <a:lnSpc>
                <a:spcPct val="120000"/>
              </a:lnSpc>
              <a:buClr>
                <a:schemeClr val="accent3"/>
              </a:buClr>
              <a:buFont typeface="Wingdings" pitchFamily="2" charset="2"/>
              <a:buChar char="q"/>
            </a:pPr>
            <a:r>
              <a:rPr lang="sk-SK" sz="1800" dirty="0" smtClean="0">
                <a:solidFill>
                  <a:srgbClr val="7D7D7D"/>
                </a:solidFill>
              </a:rPr>
              <a:t>Povinnosť </a:t>
            </a:r>
            <a:r>
              <a:rPr lang="sk-SK" sz="1800" dirty="0" smtClean="0">
                <a:solidFill>
                  <a:srgbClr val="7D7D7D"/>
                </a:solidFill>
              </a:rPr>
              <a:t>dokladovať účel:		</a:t>
            </a:r>
            <a:r>
              <a:rPr lang="sk-SK" sz="1800" b="1" dirty="0" smtClean="0">
                <a:solidFill>
                  <a:srgbClr val="FF0000"/>
                </a:solidFill>
              </a:rPr>
              <a:t>*</a:t>
            </a:r>
            <a:r>
              <a:rPr lang="sk-SK" sz="1800" dirty="0" smtClean="0"/>
              <a:t>minimálne </a:t>
            </a:r>
            <a:r>
              <a:rPr lang="sk-SK" sz="1800" dirty="0"/>
              <a:t>60% z výšky úveru 							(Pri LTV do 50% vrátane nemá klient povinnosť 					dokladovať účel úveru, s výnimkou účelu úveru </a:t>
            </a:r>
          </a:p>
          <a:p>
            <a:pPr marL="0" indent="0">
              <a:lnSpc>
                <a:spcPct val="120000"/>
              </a:lnSpc>
              <a:buClr>
                <a:schemeClr val="accent3"/>
              </a:buClr>
              <a:buNone/>
            </a:pPr>
            <a:r>
              <a:rPr lang="sk-SK" sz="1800" dirty="0"/>
              <a:t>                                                             Splatenie skôr poskytnutého úveru a Výstavba)</a:t>
            </a:r>
          </a:p>
          <a:p>
            <a:pPr marL="342704" indent="-342704">
              <a:lnSpc>
                <a:spcPct val="120000"/>
              </a:lnSpc>
              <a:buClr>
                <a:schemeClr val="accent3"/>
              </a:buClr>
              <a:buFont typeface="Wingdings" pitchFamily="2" charset="2"/>
              <a:buChar char="q"/>
            </a:pPr>
            <a:r>
              <a:rPr lang="sk-SK" sz="1800" dirty="0" smtClean="0"/>
              <a:t>Účel úveru:			Nadobudnutie nehnuteľnosti, Výstavba nehnuteľnosti, 				Zmena dokončenej stavby, Údržba nehnuteľnosti, 					Splatenie skôr poskytnutého úveru fyzických osôb</a:t>
            </a:r>
            <a:endParaRPr lang="sk-SK" sz="1800" dirty="0" smtClean="0">
              <a:solidFill>
                <a:srgbClr val="7D7D7D"/>
              </a:solidFill>
            </a:endParaRPr>
          </a:p>
          <a:p>
            <a:pPr marL="342704" indent="-342704">
              <a:lnSpc>
                <a:spcPct val="120000"/>
              </a:lnSpc>
              <a:buClr>
                <a:schemeClr val="accent3"/>
              </a:buClr>
              <a:buFont typeface="Wingdings" pitchFamily="2" charset="2"/>
              <a:buChar char="q"/>
            </a:pPr>
            <a:r>
              <a:rPr lang="sk-SK" sz="1800" dirty="0" smtClean="0"/>
              <a:t>Proces poskytnutia úveru:		štandardný proces alebo proces Prenosu hypotéky</a:t>
            </a:r>
          </a:p>
          <a:p>
            <a:pPr marL="342704" indent="-342704">
              <a:lnSpc>
                <a:spcPct val="120000"/>
              </a:lnSpc>
              <a:buClr>
                <a:schemeClr val="accent3"/>
              </a:buClr>
              <a:buFont typeface="Wingdings" pitchFamily="2" charset="2"/>
              <a:buChar char="q"/>
            </a:pPr>
            <a:r>
              <a:rPr lang="sk-SK" sz="1800" dirty="0"/>
              <a:t> Splácanie úveru je anuitné </a:t>
            </a:r>
          </a:p>
          <a:p>
            <a:pPr marL="0" lvl="0" indent="0">
              <a:buClr>
                <a:schemeClr val="accent3"/>
              </a:buClr>
              <a:buNone/>
            </a:pPr>
            <a:r>
              <a:rPr lang="sk-SK" sz="1400" dirty="0" smtClean="0">
                <a:solidFill>
                  <a:srgbClr val="FF0000"/>
                </a:solidFill>
              </a:rPr>
              <a:t>*</a:t>
            </a:r>
            <a:r>
              <a:rPr lang="sk-SK" sz="1400" dirty="0" smtClean="0"/>
              <a:t>zostávajúca </a:t>
            </a:r>
            <a:r>
              <a:rPr lang="sk-SK" sz="1400" dirty="0"/>
              <a:t>(40%), nedokladovaná časť úveru </a:t>
            </a:r>
            <a:r>
              <a:rPr lang="sk-SK" sz="1400" b="1" dirty="0"/>
              <a:t>nie</a:t>
            </a:r>
            <a:r>
              <a:rPr lang="sk-SK" sz="1400" dirty="0"/>
              <a:t> je bezúčelová, </a:t>
            </a:r>
            <a:r>
              <a:rPr lang="sk-SK" sz="1400" dirty="0" err="1"/>
              <a:t>t.z</a:t>
            </a:r>
            <a:r>
              <a:rPr lang="sk-SK" sz="1400" dirty="0"/>
              <a:t>. účel úveru musí byť uvedený vždy do  výšky úveru </a:t>
            </a:r>
            <a:endParaRPr lang="sk-SK" sz="1400" dirty="0" smtClean="0"/>
          </a:p>
          <a:p>
            <a:pPr marL="0" lvl="0" indent="0">
              <a:buClr>
                <a:schemeClr val="accent3"/>
              </a:buClr>
              <a:buNone/>
            </a:pPr>
            <a:r>
              <a:rPr lang="sk-SK" sz="1400" dirty="0" smtClean="0"/>
              <a:t>  </a:t>
            </a:r>
            <a:r>
              <a:rPr lang="sk-SK" sz="1400" dirty="0"/>
              <a:t>Doba fixácie úrokovej sadzby plynie odo dňa podpisu úverovej </a:t>
            </a:r>
            <a:r>
              <a:rPr lang="sk-SK" sz="1400" dirty="0" smtClean="0"/>
              <a:t>zmluvy.</a:t>
            </a:r>
            <a:endParaRPr lang="sk-SK" sz="1800" b="1" dirty="0" smtClean="0">
              <a:solidFill>
                <a:srgbClr val="FF0000"/>
              </a:solidFill>
            </a:endParaRPr>
          </a:p>
        </p:txBody>
      </p:sp>
    </p:spTree>
    <p:extLst>
      <p:ext uri="{BB962C8B-B14F-4D97-AF65-F5344CB8AC3E}">
        <p14:creationId xmlns:p14="http://schemas.microsoft.com/office/powerpoint/2010/main" val="39946540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6482574" cy="648072"/>
          </a:xfrm>
        </p:spPr>
        <p:txBody>
          <a:bodyPr/>
          <a:lstStyle/>
          <a:p>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b="0" dirty="0" smtClean="0">
                <a:solidFill>
                  <a:schemeClr val="tx1">
                    <a:lumMod val="50000"/>
                    <a:lumOff val="50000"/>
                  </a:schemeClr>
                </a:solidFill>
              </a:rPr>
              <a:t>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sz="2400" dirty="0" smtClean="0"/>
              <a:t>Základné parametre produktu</a:t>
            </a:r>
            <a:endParaRPr lang="sk-SK" sz="2400" dirty="0"/>
          </a:p>
        </p:txBody>
      </p:sp>
      <p:sp>
        <p:nvSpPr>
          <p:cNvPr id="10" name="Obdĺžnik 9"/>
          <p:cNvSpPr/>
          <p:nvPr/>
        </p:nvSpPr>
        <p:spPr>
          <a:xfrm>
            <a:off x="306140" y="972319"/>
            <a:ext cx="10105571" cy="6209392"/>
          </a:xfrm>
          <a:prstGeom prst="rect">
            <a:avLst/>
          </a:prstGeom>
        </p:spPr>
        <p:txBody>
          <a:bodyPr wrap="square">
            <a:spAutoFit/>
          </a:bodyPr>
          <a:lstStyle/>
          <a:p>
            <a:pPr marL="285750" indent="-285750" algn="just">
              <a:lnSpc>
                <a:spcPct val="150000"/>
              </a:lnSpc>
              <a:buClr>
                <a:schemeClr val="accent3"/>
              </a:buClr>
              <a:buFont typeface="Wingdings" panose="05000000000000000000" pitchFamily="2" charset="2"/>
              <a:buChar char="q"/>
            </a:pPr>
            <a:r>
              <a:rPr lang="sk-SK" sz="1700" dirty="0" smtClean="0">
                <a:solidFill>
                  <a:srgbClr val="7D7D7D"/>
                </a:solidFill>
                <a:latin typeface="Tahoma" pitchFamily="34" charset="0"/>
                <a:cs typeface="Tahoma" pitchFamily="34" charset="0"/>
              </a:rPr>
              <a:t>Zabezpečenie úveru</a:t>
            </a:r>
            <a:r>
              <a:rPr lang="sk-SK" sz="1700" dirty="0">
                <a:solidFill>
                  <a:srgbClr val="7D7D7D"/>
                </a:solidFill>
                <a:latin typeface="Tahoma" pitchFamily="34" charset="0"/>
                <a:cs typeface="Tahoma" pitchFamily="34" charset="0"/>
              </a:rPr>
              <a:t>: </a:t>
            </a:r>
            <a:r>
              <a:rPr lang="sk-SK" sz="1700" dirty="0" smtClean="0">
                <a:solidFill>
                  <a:srgbClr val="7D7D7D"/>
                </a:solidFill>
                <a:latin typeface="Tahoma" pitchFamily="34" charset="0"/>
                <a:cs typeface="Tahoma" pitchFamily="34" charset="0"/>
              </a:rPr>
              <a:t>Tuzemská </a:t>
            </a:r>
            <a:r>
              <a:rPr lang="sk-SK" sz="1700" dirty="0">
                <a:solidFill>
                  <a:srgbClr val="7D7D7D"/>
                </a:solidFill>
                <a:latin typeface="Tahoma" pitchFamily="34" charset="0"/>
                <a:cs typeface="Tahoma" pitchFamily="34" charset="0"/>
              </a:rPr>
              <a:t>nehnuteľnosť na bývanie – byt, RD, </a:t>
            </a:r>
            <a:r>
              <a:rPr lang="sk-SK" sz="1700" dirty="0" smtClean="0">
                <a:solidFill>
                  <a:srgbClr val="7D7D7D"/>
                </a:solidFill>
                <a:latin typeface="Tahoma" pitchFamily="34" charset="0"/>
                <a:cs typeface="Tahoma" pitchFamily="34" charset="0"/>
              </a:rPr>
              <a:t>stavebný pozemok, </a:t>
            </a:r>
            <a:r>
              <a:rPr lang="sk-SK" sz="1700" dirty="0" smtClean="0">
                <a:solidFill>
                  <a:srgbClr val="7030A0"/>
                </a:solidFill>
                <a:latin typeface="Tahoma" pitchFamily="34" charset="0"/>
                <a:cs typeface="Tahoma" pitchFamily="34" charset="0"/>
              </a:rPr>
              <a:t>apartmán</a:t>
            </a:r>
            <a:r>
              <a:rPr lang="sk-SK" sz="1700" dirty="0" smtClean="0">
                <a:solidFill>
                  <a:srgbClr val="7D7D7D"/>
                </a:solidFill>
                <a:latin typeface="Tahoma" pitchFamily="34" charset="0"/>
                <a:cs typeface="Tahoma" pitchFamily="34" charset="0"/>
              </a:rPr>
              <a:t>     Nehnuteľnosť sa musí nachádzať na území SR, musí byť vo vlastníctve plnoletej fyzickej osoby, alebo prejde do vlastníctva fyzickej osoby bezodkladne po načerpaní úveru (v prípade účelu úveru Nadobudnutie nehnuteľnosti). Banka neakceptuje zabezpečenie vo vlastníctve maloletých         </a:t>
            </a:r>
          </a:p>
          <a:p>
            <a:pPr algn="just">
              <a:lnSpc>
                <a:spcPct val="150000"/>
              </a:lnSpc>
              <a:buClr>
                <a:schemeClr val="accent3"/>
              </a:buClr>
            </a:pPr>
            <a:r>
              <a:rPr lang="sk-SK" sz="1700" dirty="0">
                <a:solidFill>
                  <a:srgbClr val="7D7D7D"/>
                </a:solidFill>
                <a:latin typeface="Tahoma" pitchFamily="34" charset="0"/>
                <a:cs typeface="Tahoma" pitchFamily="34" charset="0"/>
              </a:rPr>
              <a:t> </a:t>
            </a:r>
            <a:r>
              <a:rPr lang="sk-SK" sz="1700" dirty="0" smtClean="0">
                <a:solidFill>
                  <a:srgbClr val="7D7D7D"/>
                </a:solidFill>
                <a:latin typeface="Tahoma" pitchFamily="34" charset="0"/>
                <a:cs typeface="Tahoma" pitchFamily="34" charset="0"/>
              </a:rPr>
              <a:t>   alebo nesvojprávnych osôb</a:t>
            </a:r>
          </a:p>
          <a:p>
            <a:pPr marL="342704" indent="-342704">
              <a:lnSpc>
                <a:spcPct val="150000"/>
              </a:lnSpc>
              <a:buClr>
                <a:schemeClr val="accent3"/>
              </a:buClr>
              <a:buFont typeface="Wingdings" pitchFamily="2" charset="2"/>
              <a:buChar char="q"/>
            </a:pPr>
            <a:r>
              <a:rPr lang="sk-SK" sz="1700" dirty="0">
                <a:solidFill>
                  <a:srgbClr val="7D7D7D"/>
                </a:solidFill>
                <a:latin typeface="Tahoma" pitchFamily="34" charset="0"/>
                <a:cs typeface="Tahoma" pitchFamily="34" charset="0"/>
              </a:rPr>
              <a:t>Pri účele (hlavný alebo doplnkový) nadobudnutie nehnuteľnosti v prípade ak nadobúdaná nehnuteľnosť bude slúžiť ako zábezpeka, je potrebné od 1.1.2021 predkladať vždy ZNALECKÝ POSUDOK (pôvodný alebo nový),  bez ohľadu či sa jedná o byt alebo rodinný dom.</a:t>
            </a:r>
          </a:p>
          <a:p>
            <a:pPr marL="342704" lvl="5" indent="-342704">
              <a:lnSpc>
                <a:spcPct val="150000"/>
              </a:lnSpc>
              <a:buClr>
                <a:schemeClr val="accent3"/>
              </a:buClr>
              <a:buFont typeface="Wingdings" pitchFamily="2" charset="2"/>
              <a:buChar char="q"/>
            </a:pPr>
            <a:r>
              <a:rPr lang="sk-SK" sz="1700" dirty="0">
                <a:solidFill>
                  <a:srgbClr val="7D7D7D"/>
                </a:solidFill>
                <a:latin typeface="Tahoma" pitchFamily="34" charset="0"/>
                <a:cs typeface="Tahoma" pitchFamily="34" charset="0"/>
              </a:rPr>
              <a:t>Pri účele „nadobudnutie“ musí byť dokončenosť 85 %</a:t>
            </a:r>
          </a:p>
          <a:p>
            <a:pPr marL="342704" lvl="5" indent="-342704">
              <a:lnSpc>
                <a:spcPct val="150000"/>
              </a:lnSpc>
              <a:buClr>
                <a:schemeClr val="accent3"/>
              </a:buClr>
              <a:buFont typeface="Wingdings" pitchFamily="2" charset="2"/>
              <a:buChar char="q"/>
            </a:pPr>
            <a:r>
              <a:rPr lang="sk-SK" sz="1700" dirty="0">
                <a:solidFill>
                  <a:srgbClr val="7D7D7D"/>
                </a:solidFill>
                <a:latin typeface="Tahoma" pitchFamily="34" charset="0"/>
                <a:cs typeface="Tahoma" pitchFamily="34" charset="0"/>
              </a:rPr>
              <a:t>Pri účele „splatenie skôr poskytnutých úverov“ musí byť dokončenosť stavby 60 </a:t>
            </a:r>
            <a:r>
              <a:rPr lang="sk-SK" sz="1700" dirty="0" smtClean="0">
                <a:solidFill>
                  <a:srgbClr val="7D7D7D"/>
                </a:solidFill>
                <a:latin typeface="Tahoma" pitchFamily="34" charset="0"/>
                <a:cs typeface="Tahoma" pitchFamily="34" charset="0"/>
              </a:rPr>
              <a:t>%</a:t>
            </a:r>
          </a:p>
          <a:p>
            <a:pPr marL="342704" lvl="5" indent="-342704">
              <a:lnSpc>
                <a:spcPct val="150000"/>
              </a:lnSpc>
              <a:buClr>
                <a:schemeClr val="accent3"/>
              </a:buClr>
              <a:buFont typeface="Wingdings" pitchFamily="2" charset="2"/>
              <a:buChar char="q"/>
            </a:pPr>
            <a:r>
              <a:rPr lang="sk-SK" sz="1700" dirty="0" smtClean="0">
                <a:solidFill>
                  <a:srgbClr val="7030A0"/>
                </a:solidFill>
                <a:latin typeface="Tahoma" pitchFamily="34" charset="0"/>
                <a:cs typeface="Tahoma" pitchFamily="34" charset="0"/>
              </a:rPr>
              <a:t>Posúdenie novej žiadosti o Hypotéku (</a:t>
            </a:r>
            <a:r>
              <a:rPr lang="sk-SK" sz="1700" dirty="0">
                <a:solidFill>
                  <a:srgbClr val="7030A0"/>
                </a:solidFill>
                <a:latin typeface="Tahoma" pitchFamily="34" charset="0"/>
                <a:cs typeface="Tahoma" pitchFamily="34" charset="0"/>
              </a:rPr>
              <a:t>len pri účele  nadobudnutie </a:t>
            </a:r>
            <a:r>
              <a:rPr lang="sk-SK" sz="1700" dirty="0" smtClean="0">
                <a:solidFill>
                  <a:srgbClr val="7030A0"/>
                </a:solidFill>
                <a:latin typeface="Tahoma" pitchFamily="34" charset="0"/>
                <a:cs typeface="Tahoma" pitchFamily="34" charset="0"/>
              </a:rPr>
              <a:t>nehnuteľnosti) bez započítania existujúcej Hypotéky ak klient splatí existujúcu Hypotéku pred čerpaním. K žiadosti o čerpanie bude predložený doklad o úplnom splatení existujúcej Hypotéky. </a:t>
            </a:r>
            <a:r>
              <a:rPr lang="sk-SK" sz="1700" u="sng" dirty="0" smtClean="0">
                <a:solidFill>
                  <a:srgbClr val="7030A0"/>
                </a:solidFill>
                <a:latin typeface="Tahoma" pitchFamily="34" charset="0"/>
                <a:cs typeface="Tahoma" pitchFamily="34" charset="0"/>
              </a:rPr>
              <a:t>Vyznačiť aj </a:t>
            </a:r>
            <a:r>
              <a:rPr lang="sk-SK" sz="1700" u="sng" dirty="0">
                <a:solidFill>
                  <a:srgbClr val="7030A0"/>
                </a:solidFill>
                <a:latin typeface="Tahoma" pitchFamily="34" charset="0"/>
                <a:cs typeface="Tahoma" pitchFamily="34" charset="0"/>
              </a:rPr>
              <a:t>posledný bod v </a:t>
            </a:r>
            <a:r>
              <a:rPr lang="sk-SK" sz="1700" u="sng" dirty="0" smtClean="0">
                <a:solidFill>
                  <a:srgbClr val="7030A0"/>
                </a:solidFill>
                <a:latin typeface="Tahoma" pitchFamily="34" charset="0"/>
                <a:cs typeface="Tahoma" pitchFamily="34" charset="0"/>
              </a:rPr>
              <a:t>žiadosti:</a:t>
            </a:r>
            <a:r>
              <a:rPr lang="en-US" sz="1800" u="sng" dirty="0" smtClean="0"/>
              <a:t> </a:t>
            </a:r>
            <a:endParaRPr lang="sk-SK" sz="1800" u="sng" dirty="0" smtClean="0"/>
          </a:p>
          <a:p>
            <a:pPr marL="0" lvl="5">
              <a:lnSpc>
                <a:spcPct val="150000"/>
              </a:lnSpc>
              <a:buClr>
                <a:schemeClr val="accent3"/>
              </a:buClr>
            </a:pPr>
            <a:r>
              <a:rPr lang="sk-SK" sz="900" dirty="0" smtClean="0"/>
              <a:t>             </a:t>
            </a:r>
            <a:r>
              <a:rPr lang="en-US" sz="900" dirty="0" smtClean="0"/>
              <a:t>☐ </a:t>
            </a:r>
            <a:r>
              <a:rPr lang="sk-SK" sz="900" dirty="0"/>
              <a:t>splatím úver, ktorý je uvedený v sekcii </a:t>
            </a:r>
            <a:r>
              <a:rPr lang="sk-SK" sz="900" i="1" dirty="0"/>
              <a:t>Hypotéka, ktorú klient vyplatí pred čerpaním úveru</a:t>
            </a:r>
            <a:r>
              <a:rPr lang="sk-SK" sz="900" dirty="0"/>
              <a:t>, v celosti ešte pred čerpaním úveru poskytnutého Prima bankou, o čom predložím doklad k čerpaniu úveru.</a:t>
            </a:r>
          </a:p>
          <a:p>
            <a:pPr marL="342704" lvl="5" indent="-342704">
              <a:lnSpc>
                <a:spcPct val="150000"/>
              </a:lnSpc>
              <a:buClr>
                <a:schemeClr val="accent3"/>
              </a:buClr>
              <a:buFont typeface="Wingdings" pitchFamily="2" charset="2"/>
              <a:buChar char="q"/>
            </a:pP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Maximálne </a:t>
            </a:r>
            <a:r>
              <a:rPr lang="sk-SK" sz="1700" dirty="0">
                <a:solidFill>
                  <a:srgbClr val="7D7D7D"/>
                </a:solidFill>
                <a:latin typeface="Tahoma" panose="020B0604030504040204" pitchFamily="34" charset="0"/>
                <a:ea typeface="Tahoma" panose="020B0604030504040204" pitchFamily="34" charset="0"/>
                <a:cs typeface="Tahoma" panose="020B0604030504040204" pitchFamily="34" charset="0"/>
              </a:rPr>
              <a:t>financovanie (LTV</a:t>
            </a: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 podľa rozhodnutia banky, max. 90 % LTV (pri Prenose </a:t>
            </a:r>
            <a:r>
              <a:rPr lang="sk-SK" sz="1700" dirty="0">
                <a:solidFill>
                  <a:srgbClr val="7D7D7D"/>
                </a:solidFill>
                <a:latin typeface="Tahoma" panose="020B0604030504040204" pitchFamily="34" charset="0"/>
                <a:ea typeface="Tahoma" panose="020B0604030504040204" pitchFamily="34" charset="0"/>
                <a:cs typeface="Tahoma" panose="020B0604030504040204" pitchFamily="34" charset="0"/>
              </a:rPr>
              <a:t>100</a:t>
            </a: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 LTV) </a:t>
            </a:r>
          </a:p>
          <a:p>
            <a:pPr>
              <a:lnSpc>
                <a:spcPct val="150000"/>
              </a:lnSpc>
              <a:buClr>
                <a:schemeClr val="accent3"/>
              </a:buClr>
            </a:pP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     v prípade rozostavanej nehnuteľnosti max. </a:t>
            </a:r>
            <a:r>
              <a:rPr lang="sk-SK" sz="1700" dirty="0" smtClean="0">
                <a:solidFill>
                  <a:srgbClr val="7D7D7D"/>
                </a:solidFill>
                <a:latin typeface="Tahoma" pitchFamily="34" charset="0"/>
                <a:cs typeface="Tahoma" pitchFamily="34" charset="0"/>
              </a:rPr>
              <a:t>50%</a:t>
            </a: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 LTV, v prípade stavebného pozemku max. 60% LTV</a:t>
            </a:r>
            <a:endParaRPr lang="sk-SK" sz="1700" dirty="0" smtClean="0">
              <a:solidFill>
                <a:srgbClr val="7D7D7D"/>
              </a:solidFill>
              <a:latin typeface="Tahoma" pitchFamily="34" charset="0"/>
              <a:cs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6</a:t>
            </a:fld>
            <a:endParaRPr lang="sk-SK" sz="1250" dirty="0">
              <a:solidFill>
                <a:prstClr val="white"/>
              </a:solidFill>
            </a:endParaRPr>
          </a:p>
        </p:txBody>
      </p:sp>
    </p:spTree>
    <p:extLst>
      <p:ext uri="{BB962C8B-B14F-4D97-AF65-F5344CB8AC3E}">
        <p14:creationId xmlns:p14="http://schemas.microsoft.com/office/powerpoint/2010/main" val="18301204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6593724" cy="669105"/>
          </a:xfrm>
        </p:spPr>
        <p:txBody>
          <a:bodyPr/>
          <a:lstStyle/>
          <a:p>
            <a:r>
              <a:rPr lang="sk-SK" sz="2400" dirty="0"/>
              <a:t>Akceptovateľné príjmy</a:t>
            </a:r>
          </a:p>
        </p:txBody>
      </p:sp>
      <p:graphicFrame>
        <p:nvGraphicFramePr>
          <p:cNvPr id="10" name="Tabuľka 9"/>
          <p:cNvGraphicFramePr>
            <a:graphicFrameLocks noGrp="1"/>
          </p:cNvGraphicFramePr>
          <p:nvPr>
            <p:extLst>
              <p:ext uri="{D42A27DB-BD31-4B8C-83A1-F6EECF244321}">
                <p14:modId xmlns:p14="http://schemas.microsoft.com/office/powerpoint/2010/main" val="2185897359"/>
              </p:ext>
            </p:extLst>
          </p:nvPr>
        </p:nvGraphicFramePr>
        <p:xfrm>
          <a:off x="462567" y="2330254"/>
          <a:ext cx="10045339" cy="4443524"/>
        </p:xfrm>
        <a:graphic>
          <a:graphicData uri="http://schemas.openxmlformats.org/drawingml/2006/table">
            <a:tbl>
              <a:tblPr firstRow="1" bandRow="1">
                <a:tableStyleId>{17292A2E-F333-43FB-9621-5CBBE7FDCDCB}</a:tableStyleId>
              </a:tblPr>
              <a:tblGrid>
                <a:gridCol w="4190393"/>
                <a:gridCol w="4558802"/>
                <a:gridCol w="1296144"/>
              </a:tblGrid>
              <a:tr h="0">
                <a:tc>
                  <a:txBody>
                    <a:bodyPr/>
                    <a:lstStyle/>
                    <a:p>
                      <a:pPr algn="l"/>
                      <a:r>
                        <a:rPr lang="sk-SK" sz="1600" dirty="0" smtClean="0">
                          <a:latin typeface="Tahoma" pitchFamily="34" charset="0"/>
                          <a:ea typeface="Tahoma" pitchFamily="34" charset="0"/>
                          <a:cs typeface="Tahoma" pitchFamily="34" charset="0"/>
                        </a:rPr>
                        <a:t>Druh príjmu</a:t>
                      </a:r>
                      <a:endParaRPr lang="sk-SK" sz="1600" dirty="0">
                        <a:latin typeface="Tahoma" pitchFamily="34" charset="0"/>
                        <a:ea typeface="Tahoma" pitchFamily="34" charset="0"/>
                        <a:cs typeface="Tahoma" pitchFamily="34" charset="0"/>
                      </a:endParaRPr>
                    </a:p>
                  </a:txBody>
                  <a:tcPr marL="84411" marR="84411" marT="45718" marB="45718" anchor="ctr">
                    <a:solidFill>
                      <a:srgbClr val="8DC02F"/>
                    </a:solidFill>
                  </a:tcPr>
                </a:tc>
                <a:tc>
                  <a:txBody>
                    <a:bodyPr/>
                    <a:lstStyle/>
                    <a:p>
                      <a:pPr algn="l"/>
                      <a:r>
                        <a:rPr lang="sk-SK" sz="1600" baseline="0" dirty="0" smtClean="0">
                          <a:latin typeface="Tahoma" pitchFamily="34" charset="0"/>
                          <a:ea typeface="Tahoma" pitchFamily="34" charset="0"/>
                          <a:cs typeface="Tahoma" pitchFamily="34" charset="0"/>
                        </a:rPr>
                        <a:t>Hypotéka</a:t>
                      </a:r>
                      <a:endParaRPr lang="sk-SK" sz="1600" dirty="0">
                        <a:latin typeface="Tahoma" pitchFamily="34" charset="0"/>
                        <a:ea typeface="Tahoma" pitchFamily="34" charset="0"/>
                        <a:cs typeface="Tahoma" pitchFamily="34" charset="0"/>
                      </a:endParaRPr>
                    </a:p>
                  </a:txBody>
                  <a:tcPr marL="84411" marR="84411" marT="45718" marB="45718" anchor="ctr">
                    <a:solidFill>
                      <a:srgbClr val="8DC02F"/>
                    </a:solidFill>
                  </a:tcPr>
                </a:tc>
                <a:tc>
                  <a:txBody>
                    <a:bodyPr/>
                    <a:lstStyle/>
                    <a:p>
                      <a:pPr algn="l"/>
                      <a:r>
                        <a:rPr lang="sk-SK" sz="1600" dirty="0" smtClean="0">
                          <a:latin typeface="Tahoma" pitchFamily="34" charset="0"/>
                          <a:ea typeface="Tahoma" pitchFamily="34" charset="0"/>
                          <a:cs typeface="Tahoma" pitchFamily="34" charset="0"/>
                        </a:rPr>
                        <a:t>Typ príjmu</a:t>
                      </a:r>
                    </a:p>
                  </a:txBody>
                  <a:tcPr marL="84411" marR="84411" marT="45718" marB="45718" anchor="ctr">
                    <a:solidFill>
                      <a:srgbClr val="8DC02F"/>
                    </a:solidFill>
                  </a:tcPr>
                </a:tc>
              </a:tr>
              <a:tr h="553570">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Príjem zo závislej činnosti</a:t>
                      </a:r>
                      <a:r>
                        <a:rPr lang="sk-SK" sz="1600" baseline="0" dirty="0" smtClean="0">
                          <a:solidFill>
                            <a:schemeClr val="tx1">
                              <a:lumMod val="50000"/>
                              <a:lumOff val="50000"/>
                            </a:schemeClr>
                          </a:solidFill>
                          <a:latin typeface="Tahoma" pitchFamily="34" charset="0"/>
                          <a:ea typeface="Tahoma" pitchFamily="34" charset="0"/>
                          <a:cs typeface="Tahoma" pitchFamily="34" charset="0"/>
                        </a:rPr>
                        <a:t> u zamestnávateľa na území SR – overiteľný príjem v SP</a:t>
                      </a:r>
                      <a:r>
                        <a:rPr lang="sk-SK" sz="1600" dirty="0" smtClean="0">
                          <a:solidFill>
                            <a:schemeClr val="tx1">
                              <a:lumMod val="50000"/>
                              <a:lumOff val="50000"/>
                            </a:schemeClr>
                          </a:solidFill>
                          <a:latin typeface="Tahoma" pitchFamily="34" charset="0"/>
                          <a:ea typeface="Tahoma" pitchFamily="34" charset="0"/>
                          <a:cs typeface="Tahoma" pitchFamily="34" charset="0"/>
                        </a:rPr>
                        <a:t>     </a:t>
                      </a:r>
                    </a:p>
                  </a:txBody>
                  <a:tcPr marL="84411" marR="84411" marT="45718" marB="45718" anchor="ctr"/>
                </a:tc>
                <a:tc>
                  <a:txBody>
                    <a:bodyPr/>
                    <a:lstStyle/>
                    <a:p>
                      <a:pPr algn="l"/>
                      <a:r>
                        <a:rPr lang="sk-SK" sz="1600" dirty="0" smtClean="0">
                          <a:solidFill>
                            <a:schemeClr val="tx1">
                              <a:lumMod val="50000"/>
                              <a:lumOff val="50000"/>
                            </a:schemeClr>
                          </a:solidFill>
                          <a:latin typeface="Tahoma" pitchFamily="34" charset="0"/>
                          <a:ea typeface="Tahoma" pitchFamily="34" charset="0"/>
                          <a:cs typeface="Tahoma" pitchFamily="34" charset="0"/>
                        </a:rPr>
                        <a:t>Bez dokladovania</a:t>
                      </a:r>
                      <a:endParaRPr lang="sk-SK" sz="1600" dirty="0">
                        <a:solidFill>
                          <a:schemeClr val="tx1">
                            <a:lumMod val="50000"/>
                            <a:lumOff val="50000"/>
                          </a:schemeClr>
                        </a:solidFill>
                        <a:latin typeface="Tahoma" pitchFamily="34" charset="0"/>
                        <a:ea typeface="Tahoma" pitchFamily="34" charset="0"/>
                        <a:cs typeface="Tahoma" pitchFamily="34" charset="0"/>
                      </a:endParaRPr>
                    </a:p>
                  </a:txBody>
                  <a:tcPr marL="84411" marR="84411" marT="45718" marB="45718" anchor="ctr"/>
                </a:tc>
                <a:tc>
                  <a:txBody>
                    <a:bodyPr/>
                    <a:lstStyle/>
                    <a:p>
                      <a:pPr algn="ctr"/>
                      <a:r>
                        <a:rPr lang="sk-SK" sz="1600" dirty="0" smtClean="0">
                          <a:solidFill>
                            <a:schemeClr val="tx1">
                              <a:lumMod val="50000"/>
                              <a:lumOff val="50000"/>
                            </a:schemeClr>
                          </a:solidFill>
                          <a:latin typeface="Tahoma" pitchFamily="34" charset="0"/>
                          <a:ea typeface="Tahoma" pitchFamily="34" charset="0"/>
                          <a:cs typeface="Tahoma" pitchFamily="34" charset="0"/>
                        </a:rPr>
                        <a:t>HP</a:t>
                      </a:r>
                      <a:endParaRPr lang="sk-SK" sz="1600" dirty="0">
                        <a:solidFill>
                          <a:schemeClr val="tx1">
                            <a:lumMod val="50000"/>
                            <a:lumOff val="50000"/>
                          </a:schemeClr>
                        </a:solidFill>
                        <a:latin typeface="Tahoma" pitchFamily="34" charset="0"/>
                        <a:ea typeface="Tahoma" pitchFamily="34" charset="0"/>
                        <a:cs typeface="Tahoma" pitchFamily="34" charset="0"/>
                      </a:endParaRPr>
                    </a:p>
                  </a:txBody>
                  <a:tcPr marL="84411" marR="84411" marT="45718" marB="45718" anchor="ctr"/>
                </a:tc>
              </a:tr>
              <a:tr h="728383">
                <a:tc>
                  <a:txBody>
                    <a:bodyPr/>
                    <a:lstStyle/>
                    <a:p>
                      <a:r>
                        <a:rPr lang="sk-SK" sz="1600" dirty="0" smtClean="0">
                          <a:solidFill>
                            <a:schemeClr val="tx1">
                              <a:lumMod val="50000"/>
                              <a:lumOff val="50000"/>
                            </a:schemeClr>
                          </a:solidFill>
                          <a:latin typeface="Tahoma" pitchFamily="34" charset="0"/>
                          <a:ea typeface="Tahoma" pitchFamily="34" charset="0"/>
                          <a:cs typeface="Tahoma" pitchFamily="34" charset="0"/>
                        </a:rPr>
                        <a:t>Príjem zo závislej činnosti u zamestnávateľa na</a:t>
                      </a:r>
                      <a:r>
                        <a:rPr lang="sk-SK" sz="1600" baseline="0" dirty="0" smtClean="0">
                          <a:solidFill>
                            <a:schemeClr val="tx1">
                              <a:lumMod val="50000"/>
                              <a:lumOff val="50000"/>
                            </a:schemeClr>
                          </a:solidFill>
                          <a:latin typeface="Tahoma" pitchFamily="34" charset="0"/>
                          <a:ea typeface="Tahoma" pitchFamily="34" charset="0"/>
                          <a:cs typeface="Tahoma" pitchFamily="34" charset="0"/>
                        </a:rPr>
                        <a:t> území SR – neoveriteľný príjem v SP </a:t>
                      </a:r>
                      <a:r>
                        <a:rPr lang="sk-SK" sz="1200" baseline="0" dirty="0" smtClean="0">
                          <a:solidFill>
                            <a:schemeClr val="tx1">
                              <a:lumMod val="50000"/>
                              <a:lumOff val="50000"/>
                            </a:schemeClr>
                          </a:solidFill>
                          <a:latin typeface="Tahoma" pitchFamily="34" charset="0"/>
                          <a:ea typeface="Tahoma" pitchFamily="34" charset="0"/>
                          <a:cs typeface="Tahoma" pitchFamily="34" charset="0"/>
                        </a:rPr>
                        <a:t>(hasiči, vojaci, policajti, colníci, záchranári,.....)</a:t>
                      </a:r>
                      <a:endParaRPr lang="sk-SK" sz="1200" dirty="0">
                        <a:solidFill>
                          <a:schemeClr val="tx1">
                            <a:lumMod val="50000"/>
                            <a:lumOff val="50000"/>
                          </a:schemeClr>
                        </a:solidFill>
                        <a:latin typeface="Tahoma" pitchFamily="34" charset="0"/>
                        <a:ea typeface="Tahoma" pitchFamily="34" charset="0"/>
                        <a:cs typeface="Tahoma" pitchFamily="34" charset="0"/>
                      </a:endParaRPr>
                    </a:p>
                  </a:txBody>
                  <a:tcPr marL="84411" marR="84411" marT="45718" marB="45718" anchor="ctr"/>
                </a:tc>
                <a:tc>
                  <a:txBody>
                    <a:bodyPr/>
                    <a:lstStyle/>
                    <a:p>
                      <a:pPr algn="l"/>
                      <a:r>
                        <a:rPr lang="sk-SK" sz="1600" dirty="0" smtClean="0">
                          <a:solidFill>
                            <a:schemeClr val="tx1">
                              <a:lumMod val="50000"/>
                              <a:lumOff val="50000"/>
                            </a:schemeClr>
                          </a:solidFill>
                          <a:latin typeface="Tahoma" pitchFamily="34" charset="0"/>
                          <a:ea typeface="Tahoma" pitchFamily="34" charset="0"/>
                          <a:cs typeface="Tahoma" pitchFamily="34" charset="0"/>
                        </a:rPr>
                        <a:t>Potvrdenie o príjme</a:t>
                      </a:r>
                      <a:r>
                        <a:rPr lang="sk-SK" sz="1600" baseline="0" dirty="0" smtClean="0">
                          <a:solidFill>
                            <a:schemeClr val="tx1">
                              <a:lumMod val="50000"/>
                              <a:lumOff val="50000"/>
                            </a:schemeClr>
                          </a:solidFill>
                          <a:latin typeface="Tahoma" pitchFamily="34" charset="0"/>
                          <a:ea typeface="Tahoma" pitchFamily="34" charset="0"/>
                          <a:cs typeface="Tahoma" pitchFamily="34" charset="0"/>
                        </a:rPr>
                        <a:t> alebo Výpis za 6 mesiacov </a:t>
                      </a:r>
                    </a:p>
                    <a:p>
                      <a:pPr algn="l"/>
                      <a:r>
                        <a:rPr lang="sk-SK" sz="1200" b="1" kern="1200" baseline="0" dirty="0" smtClean="0">
                          <a:solidFill>
                            <a:srgbClr val="FF0000"/>
                          </a:solidFill>
                          <a:latin typeface="Tahoma" pitchFamily="34" charset="0"/>
                          <a:ea typeface="Tahoma" pitchFamily="34" charset="0"/>
                          <a:cs typeface="Tahoma" pitchFamily="34" charset="0"/>
                        </a:rPr>
                        <a:t>(vždy predkladať pri „Prenose“  Potvrdenie o príjme) </a:t>
                      </a:r>
                      <a:endParaRPr lang="sk-SK" sz="1200" b="1" kern="1200" baseline="0" dirty="0">
                        <a:solidFill>
                          <a:srgbClr val="FF0000"/>
                        </a:solidFill>
                        <a:latin typeface="Tahoma" pitchFamily="34" charset="0"/>
                        <a:ea typeface="Tahoma" pitchFamily="34" charset="0"/>
                        <a:cs typeface="Tahoma" pitchFamily="34" charset="0"/>
                      </a:endParaRPr>
                    </a:p>
                  </a:txBody>
                  <a:tcPr marL="84411" marR="84411" marT="45718" marB="45718"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HP</a:t>
                      </a:r>
                    </a:p>
                  </a:txBody>
                  <a:tcPr marL="84411" marR="84411" marT="45718" marB="45718" anchor="ctr"/>
                </a:tc>
              </a:tr>
              <a:tr h="1364408">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2000" dirty="0" smtClean="0">
                          <a:solidFill>
                            <a:schemeClr val="tx1">
                              <a:lumMod val="50000"/>
                              <a:lumOff val="50000"/>
                            </a:schemeClr>
                          </a:solidFill>
                          <a:latin typeface="Tahoma" pitchFamily="34" charset="0"/>
                          <a:ea typeface="Tahoma" pitchFamily="34" charset="0"/>
                          <a:cs typeface="Tahoma" pitchFamily="34" charset="0"/>
                        </a:rPr>
                        <a:t>Podnikanie </a:t>
                      </a:r>
                      <a:r>
                        <a:rPr lang="sk-SK" sz="2000" dirty="0" smtClean="0">
                          <a:solidFill>
                            <a:srgbClr val="7030A0"/>
                          </a:solidFill>
                          <a:latin typeface="Tahoma" pitchFamily="34" charset="0"/>
                          <a:ea typeface="Tahoma" pitchFamily="34" charset="0"/>
                          <a:cs typeface="Tahoma" pitchFamily="34" charset="0"/>
                        </a:rPr>
                        <a:t>v SR </a:t>
                      </a:r>
                      <a:r>
                        <a:rPr lang="sk-SK" sz="1600" kern="1200" baseline="0" dirty="0" smtClean="0">
                          <a:solidFill>
                            <a:schemeClr val="tx1">
                              <a:lumMod val="50000"/>
                              <a:lumOff val="50000"/>
                            </a:schemeClr>
                          </a:solidFill>
                          <a:latin typeface="Tahoma" pitchFamily="34" charset="0"/>
                          <a:ea typeface="Tahoma" pitchFamily="34" charset="0"/>
                          <a:cs typeface="Tahoma" pitchFamily="34" charset="0"/>
                        </a:rPr>
                        <a:t>(</a:t>
                      </a:r>
                      <a:r>
                        <a:rPr lang="sk-SK" sz="1400" kern="1200" baseline="0" dirty="0" smtClean="0">
                          <a:solidFill>
                            <a:schemeClr val="tx1">
                              <a:lumMod val="50000"/>
                              <a:lumOff val="50000"/>
                            </a:schemeClr>
                          </a:solidFill>
                          <a:latin typeface="Tahoma" pitchFamily="34" charset="0"/>
                          <a:ea typeface="Tahoma" pitchFamily="34" charset="0"/>
                          <a:cs typeface="Tahoma" pitchFamily="34" charset="0"/>
                        </a:rPr>
                        <a:t>štandardný </a:t>
                      </a:r>
                      <a:r>
                        <a:rPr lang="sk-SK" sz="1400" kern="1200" baseline="0" dirty="0" err="1" smtClean="0">
                          <a:solidFill>
                            <a:schemeClr val="tx1">
                              <a:lumMod val="50000"/>
                              <a:lumOff val="50000"/>
                            </a:schemeClr>
                          </a:solidFill>
                          <a:latin typeface="Tahoma" pitchFamily="34" charset="0"/>
                          <a:ea typeface="Tahoma" pitchFamily="34" charset="0"/>
                          <a:cs typeface="Tahoma" pitchFamily="34" charset="0"/>
                        </a:rPr>
                        <a:t>proces_živnosť</a:t>
                      </a:r>
                      <a:r>
                        <a:rPr lang="sk-SK" sz="1400" kern="1200" baseline="0" dirty="0" smtClean="0">
                          <a:solidFill>
                            <a:schemeClr val="tx1">
                              <a:lumMod val="50000"/>
                              <a:lumOff val="50000"/>
                            </a:schemeClr>
                          </a:solidFill>
                          <a:latin typeface="Tahoma" pitchFamily="34" charset="0"/>
                          <a:ea typeface="Tahoma" pitchFamily="34" charset="0"/>
                          <a:cs typeface="Tahoma" pitchFamily="34" charset="0"/>
                        </a:rPr>
                        <a:t> min. 12 mes. predkladá príjem aspoň za 6 mesiacov</a:t>
                      </a:r>
                      <a:r>
                        <a:rPr lang="sk-SK" sz="1600" kern="1200" baseline="0" dirty="0" smtClean="0">
                          <a:solidFill>
                            <a:schemeClr val="tx1">
                              <a:lumMod val="50000"/>
                              <a:lumOff val="50000"/>
                            </a:schemeClr>
                          </a:solidFill>
                          <a:latin typeface="Tahoma" pitchFamily="34" charset="0"/>
                          <a:ea typeface="Tahoma" pitchFamily="34" charset="0"/>
                          <a:cs typeface="Tahoma" pitchFamily="34" charset="0"/>
                        </a:rPr>
                        <a:t>)</a:t>
                      </a:r>
                    </a:p>
                  </a:txBody>
                  <a:tcPr marL="84410" marR="84410" marT="45727" marB="45727" anchor="ctr"/>
                </a:tc>
                <a:tc>
                  <a:txBody>
                    <a:bodyPr/>
                    <a:lstStyle/>
                    <a:p>
                      <a:r>
                        <a:rPr lang="sk-SK" sz="1600" kern="1200" dirty="0" smtClean="0">
                          <a:solidFill>
                            <a:schemeClr val="tx1">
                              <a:lumMod val="50000"/>
                              <a:lumOff val="50000"/>
                            </a:schemeClr>
                          </a:solidFill>
                          <a:latin typeface="Tahoma" pitchFamily="34" charset="0"/>
                          <a:ea typeface="Tahoma" pitchFamily="34" charset="0"/>
                          <a:cs typeface="Tahoma" pitchFamily="34" charset="0"/>
                        </a:rPr>
                        <a:t>Potvrdenie z daňového úradu </a:t>
                      </a:r>
                      <a:r>
                        <a:rPr lang="sk-SK" sz="1200" kern="1200" baseline="0" dirty="0" smtClean="0">
                          <a:solidFill>
                            <a:schemeClr val="tx1">
                              <a:lumMod val="50000"/>
                              <a:lumOff val="50000"/>
                            </a:schemeClr>
                          </a:solidFill>
                          <a:latin typeface="Tahoma" pitchFamily="34" charset="0"/>
                          <a:ea typeface="Tahoma" pitchFamily="34" charset="0"/>
                          <a:cs typeface="Tahoma" pitchFamily="34" charset="0"/>
                        </a:rPr>
                        <a:t>za predchádzajúci kalendárny rok prechodné obdobie do 31.3. </a:t>
                      </a:r>
                      <a:endParaRPr lang="sk-SK" sz="900" i="1" kern="1200" dirty="0" smtClean="0">
                        <a:solidFill>
                          <a:srgbClr val="7030A0"/>
                        </a:solidFill>
                        <a:effectLst/>
                        <a:latin typeface="+mn-lt"/>
                        <a:ea typeface="+mn-ea"/>
                        <a:cs typeface="+mn-cs"/>
                      </a:endParaRPr>
                    </a:p>
                    <a:p>
                      <a:r>
                        <a:rPr lang="sk-SK" sz="1200" kern="1200" baseline="0" dirty="0" smtClean="0">
                          <a:solidFill>
                            <a:schemeClr val="tx1">
                              <a:lumMod val="50000"/>
                              <a:lumOff val="50000"/>
                            </a:schemeClr>
                          </a:solidFill>
                          <a:latin typeface="Tahoma" pitchFamily="34" charset="0"/>
                          <a:ea typeface="Tahoma" pitchFamily="34" charset="0"/>
                          <a:cs typeface="Tahoma" pitchFamily="34" charset="0"/>
                        </a:rPr>
                        <a:t> </a:t>
                      </a:r>
                    </a:p>
                    <a:p>
                      <a:pPr marL="0" indent="0" algn="l" defTabSz="1043056" rtl="0" eaLnBrk="1" latinLnBrk="0" hangingPunct="1">
                        <a:buFont typeface="Arial" pitchFamily="34" charset="0"/>
                        <a:buNone/>
                      </a:pPr>
                      <a:r>
                        <a:rPr lang="sk-SK" sz="1600" kern="1200" dirty="0" smtClean="0">
                          <a:solidFill>
                            <a:schemeClr val="tx1">
                              <a:lumMod val="50000"/>
                              <a:lumOff val="50000"/>
                            </a:schemeClr>
                          </a:solidFill>
                          <a:latin typeface="Tahoma" pitchFamily="34" charset="0"/>
                          <a:ea typeface="Tahoma" pitchFamily="34" charset="0"/>
                          <a:cs typeface="Tahoma" pitchFamily="34" charset="0"/>
                        </a:rPr>
                        <a:t>Príjem zo základu dane alebo </a:t>
                      </a:r>
                      <a:r>
                        <a:rPr lang="sk-SK" sz="1600" kern="1200" dirty="0" smtClean="0">
                          <a:solidFill>
                            <a:srgbClr val="7030A0"/>
                          </a:solidFill>
                          <a:latin typeface="Tahoma" pitchFamily="34" charset="0"/>
                          <a:ea typeface="Tahoma" pitchFamily="34" charset="0"/>
                          <a:cs typeface="Tahoma" pitchFamily="34" charset="0"/>
                        </a:rPr>
                        <a:t>30%</a:t>
                      </a:r>
                      <a:r>
                        <a:rPr lang="sk-SK" sz="1600" kern="1200" dirty="0" smtClean="0">
                          <a:solidFill>
                            <a:schemeClr val="tx1">
                              <a:lumMod val="50000"/>
                              <a:lumOff val="50000"/>
                            </a:schemeClr>
                          </a:solidFill>
                          <a:latin typeface="Tahoma" pitchFamily="34" charset="0"/>
                          <a:ea typeface="Tahoma" pitchFamily="34" charset="0"/>
                          <a:cs typeface="Tahoma" pitchFamily="34" charset="0"/>
                        </a:rPr>
                        <a:t> tržieb</a:t>
                      </a:r>
                    </a:p>
                    <a:p>
                      <a:pPr marL="0" indent="0" algn="l">
                        <a:buFontTx/>
                        <a:buNone/>
                      </a:pPr>
                      <a:r>
                        <a:rPr lang="sk-SK" sz="1200" kern="1200" baseline="0" dirty="0" smtClean="0">
                          <a:solidFill>
                            <a:schemeClr val="tx1">
                              <a:lumMod val="50000"/>
                              <a:lumOff val="50000"/>
                            </a:schemeClr>
                          </a:solidFill>
                          <a:latin typeface="Tahoma" pitchFamily="34" charset="0"/>
                          <a:ea typeface="Tahoma" pitchFamily="34" charset="0"/>
                          <a:cs typeface="Tahoma" pitchFamily="34" charset="0"/>
                        </a:rPr>
                        <a:t>Klient na potvrdení uvedie aj tržby za aktuálny kalendárny rok ktoré banka zohľadní</a:t>
                      </a: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HP</a:t>
                      </a:r>
                    </a:p>
                    <a:p>
                      <a:pPr marL="0" marR="0" indent="0" algn="ctr" defTabSz="457200" rtl="0" eaLnBrk="1" fontAlgn="auto" latinLnBrk="0" hangingPunct="1">
                        <a:lnSpc>
                          <a:spcPct val="100000"/>
                        </a:lnSpc>
                        <a:spcBef>
                          <a:spcPts val="0"/>
                        </a:spcBef>
                        <a:spcAft>
                          <a:spcPts val="0"/>
                        </a:spcAft>
                        <a:buClrTx/>
                        <a:buSzTx/>
                        <a:buFontTx/>
                        <a:buNone/>
                        <a:tabLst/>
                        <a:defRPr/>
                      </a:pPr>
                      <a:endParaRPr lang="sk-SK" sz="16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r>
              <a:tr h="366380">
                <a:tc>
                  <a:txBody>
                    <a:bodyPr/>
                    <a:lstStyle/>
                    <a:p>
                      <a:r>
                        <a:rPr lang="sk-SK" sz="1600" dirty="0" smtClean="0">
                          <a:solidFill>
                            <a:schemeClr val="tx1">
                              <a:lumMod val="50000"/>
                              <a:lumOff val="50000"/>
                            </a:schemeClr>
                          </a:solidFill>
                          <a:latin typeface="Tahoma" pitchFamily="34" charset="0"/>
                          <a:ea typeface="Tahoma" pitchFamily="34" charset="0"/>
                          <a:cs typeface="Tahoma" pitchFamily="34" charset="0"/>
                        </a:rPr>
                        <a:t>Príjem doktoranda</a:t>
                      </a:r>
                      <a:endParaRPr lang="sk-SK" sz="16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algn="l"/>
                      <a:r>
                        <a:rPr lang="sk-SK" sz="1600" dirty="0" smtClean="0">
                          <a:solidFill>
                            <a:schemeClr val="tx1">
                              <a:lumMod val="50000"/>
                              <a:lumOff val="50000"/>
                            </a:schemeClr>
                          </a:solidFill>
                          <a:latin typeface="Tahoma" pitchFamily="34" charset="0"/>
                          <a:ea typeface="Tahoma" pitchFamily="34" charset="0"/>
                          <a:cs typeface="Tahoma" pitchFamily="34" charset="0"/>
                        </a:rPr>
                        <a:t>Potvrdenie o príjme</a:t>
                      </a:r>
                      <a:endParaRPr lang="sk-SK" sz="16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HP</a:t>
                      </a:r>
                    </a:p>
                  </a:txBody>
                  <a:tcPr marL="84410" marR="84410" marT="45727" marB="45727" anchor="ctr"/>
                </a:tc>
              </a:tr>
              <a:tr h="331985">
                <a:tc>
                  <a:txBody>
                    <a:bodyPr/>
                    <a:lstStyle/>
                    <a:p>
                      <a:r>
                        <a:rPr lang="sk-SK" sz="1600" strike="noStrike" baseline="0" dirty="0" smtClean="0">
                          <a:solidFill>
                            <a:schemeClr val="tx1">
                              <a:lumMod val="50000"/>
                              <a:lumOff val="50000"/>
                            </a:schemeClr>
                          </a:solidFill>
                          <a:latin typeface="Tahoma" pitchFamily="34" charset="0"/>
                          <a:ea typeface="Tahoma" pitchFamily="34" charset="0"/>
                          <a:cs typeface="Tahoma" pitchFamily="34" charset="0"/>
                        </a:rPr>
                        <a:t>Starobný dôchodok (iba SR)</a:t>
                      </a:r>
                      <a:endParaRPr lang="sk-SK" sz="1600" strike="noStrike" baseline="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algn="l"/>
                      <a:r>
                        <a:rPr lang="sk-SK" sz="1600" dirty="0" smtClean="0">
                          <a:solidFill>
                            <a:schemeClr val="tx1">
                              <a:lumMod val="50000"/>
                              <a:lumOff val="50000"/>
                            </a:schemeClr>
                          </a:solidFill>
                          <a:latin typeface="Tahoma" pitchFamily="34" charset="0"/>
                          <a:ea typeface="Tahoma" pitchFamily="34" charset="0"/>
                          <a:cs typeface="Tahoma" pitchFamily="34" charset="0"/>
                        </a:rPr>
                        <a:t>Bez dokladovania</a:t>
                      </a:r>
                      <a:endParaRPr lang="sk-SK" sz="16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600" strike="noStrike" baseline="0" dirty="0" smtClean="0">
                          <a:solidFill>
                            <a:schemeClr val="tx1">
                              <a:lumMod val="50000"/>
                              <a:lumOff val="50000"/>
                            </a:schemeClr>
                          </a:solidFill>
                          <a:latin typeface="Tahoma" pitchFamily="34" charset="0"/>
                          <a:ea typeface="Tahoma" pitchFamily="34" charset="0"/>
                          <a:cs typeface="Tahoma" pitchFamily="34" charset="0"/>
                        </a:rPr>
                        <a:t>HP</a:t>
                      </a:r>
                    </a:p>
                  </a:txBody>
                  <a:tcPr marL="84410" marR="84410" marT="45727" marB="45727" anchor="ctr"/>
                </a:tc>
              </a:tr>
              <a:tr h="593221">
                <a:tc>
                  <a:txBody>
                    <a:bodyPr/>
                    <a:lstStyle/>
                    <a:p>
                      <a:r>
                        <a:rPr lang="sk-SK" sz="1600" dirty="0" smtClean="0">
                          <a:solidFill>
                            <a:schemeClr val="tx1">
                              <a:lumMod val="50000"/>
                              <a:lumOff val="50000"/>
                            </a:schemeClr>
                          </a:solidFill>
                          <a:latin typeface="Tahoma" pitchFamily="34" charset="0"/>
                          <a:ea typeface="Tahoma" pitchFamily="34" charset="0"/>
                          <a:cs typeface="Tahoma" pitchFamily="34" charset="0"/>
                        </a:rPr>
                        <a:t>Výsluhový dôchodok</a:t>
                      </a:r>
                      <a:endParaRPr lang="sk-SK" sz="1600" dirty="0">
                        <a:solidFill>
                          <a:srgbClr val="FF0000"/>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Potvrdenie z Úradu soc. zabezpečenia o priznaní</a:t>
                      </a:r>
                    </a:p>
                    <a:p>
                      <a:pPr marL="0" marR="0" lvl="0" indent="0" algn="l" defTabSz="1043056" rtl="0" eaLnBrk="1" fontAlgn="auto" latinLnBrk="0" hangingPunct="1">
                        <a:lnSpc>
                          <a:spcPct val="100000"/>
                        </a:lnSpc>
                        <a:spcBef>
                          <a:spcPts val="0"/>
                        </a:spcBef>
                        <a:spcAft>
                          <a:spcPts val="0"/>
                        </a:spcAft>
                        <a:buClrTx/>
                        <a:buSzTx/>
                        <a:buFontTx/>
                        <a:buNone/>
                        <a:tabLst/>
                        <a:defRPr/>
                      </a:pPr>
                      <a:r>
                        <a:rPr lang="sk-SK" sz="1200" b="1" kern="1200" baseline="0" dirty="0" smtClean="0">
                          <a:solidFill>
                            <a:srgbClr val="FF0000"/>
                          </a:solidFill>
                          <a:latin typeface="Tahoma" pitchFamily="34" charset="0"/>
                          <a:ea typeface="Tahoma" pitchFamily="34" charset="0"/>
                          <a:cs typeface="Tahoma" pitchFamily="34" charset="0"/>
                        </a:rPr>
                        <a:t>(vždy predkladať pri „Prenose“ Doklad o priznaní dôchodku) </a:t>
                      </a:r>
                      <a:endParaRPr lang="sk-SK" sz="16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HP</a:t>
                      </a:r>
                    </a:p>
                  </a:txBody>
                  <a:tcPr marL="84410" marR="84410" marT="45727" marB="45727" anchor="ctr"/>
                </a:tc>
              </a:tr>
            </a:tbl>
          </a:graphicData>
        </a:graphic>
      </p:graphicFrame>
      <p:sp>
        <p:nvSpPr>
          <p:cNvPr id="3" name="Obdĺžnik 2"/>
          <p:cNvSpPr/>
          <p:nvPr/>
        </p:nvSpPr>
        <p:spPr>
          <a:xfrm>
            <a:off x="519164" y="1060676"/>
            <a:ext cx="9858895" cy="1269578"/>
          </a:xfrm>
          <a:prstGeom prst="rect">
            <a:avLst/>
          </a:prstGeom>
        </p:spPr>
        <p:txBody>
          <a:bodyPr wrap="square">
            <a:spAutoFit/>
          </a:bodyPr>
          <a:lstStyle/>
          <a:p>
            <a:pPr marL="342704" lvl="1" indent="-342704" algn="just" fontAlgn="base">
              <a:spcAft>
                <a:spcPts val="600"/>
              </a:spcAft>
              <a:buClr>
                <a:srgbClr val="9BBB59"/>
              </a:buClr>
              <a:buSzPct val="100000"/>
              <a:buFont typeface="Wingdings" pitchFamily="2" charset="2"/>
              <a:buChar char="q"/>
              <a:tabLst>
                <a:tab pos="895350" algn="l"/>
              </a:tabLst>
              <a:defRPr/>
            </a:pPr>
            <a:r>
              <a:rPr lang="sk-SK" sz="1650" dirty="0">
                <a:solidFill>
                  <a:srgbClr val="7D7D7D"/>
                </a:solidFill>
                <a:latin typeface="Tahoma" pitchFamily="34" charset="0"/>
                <a:cs typeface="Tahoma" pitchFamily="34" charset="0"/>
              </a:rPr>
              <a:t>Príjmy akceptujeme len v mene EUR. Príjmy rozdeľujeme na hlavné a vedľajšie.</a:t>
            </a:r>
          </a:p>
          <a:p>
            <a:pPr marL="342704" lvl="1" indent="-342704" algn="just" fontAlgn="base">
              <a:spcAft>
                <a:spcPts val="600"/>
              </a:spcAft>
              <a:buClr>
                <a:srgbClr val="9BBB59"/>
              </a:buClr>
              <a:buSzPct val="100000"/>
              <a:buFont typeface="Wingdings" pitchFamily="2" charset="2"/>
              <a:buChar char="q"/>
              <a:tabLst>
                <a:tab pos="895350" algn="l"/>
              </a:tabLst>
              <a:defRPr/>
            </a:pPr>
            <a:r>
              <a:rPr lang="sk-SK" sz="1650" dirty="0">
                <a:solidFill>
                  <a:srgbClr val="7D7D7D"/>
                </a:solidFill>
                <a:latin typeface="Tahoma" pitchFamily="34" charset="0"/>
                <a:cs typeface="Tahoma" pitchFamily="34" charset="0"/>
              </a:rPr>
              <a:t>Súčet všetkých vedľajších príjmov (VP) klienta je možné akceptovať maximálne do výšky 70% z </a:t>
            </a:r>
            <a:r>
              <a:rPr lang="sk-SK" sz="1650" dirty="0" smtClean="0">
                <a:solidFill>
                  <a:srgbClr val="7D7D7D"/>
                </a:solidFill>
                <a:latin typeface="Tahoma" pitchFamily="34" charset="0"/>
                <a:cs typeface="Tahoma" pitchFamily="34" charset="0"/>
              </a:rPr>
              <a:t>celkovej výšky </a:t>
            </a:r>
            <a:r>
              <a:rPr lang="sk-SK" sz="1650" dirty="0">
                <a:solidFill>
                  <a:srgbClr val="7D7D7D"/>
                </a:solidFill>
                <a:latin typeface="Tahoma" pitchFamily="34" charset="0"/>
                <a:cs typeface="Tahoma" pitchFamily="34" charset="0"/>
              </a:rPr>
              <a:t>všetkých hlavných príjmov (HP). </a:t>
            </a:r>
          </a:p>
          <a:p>
            <a:pPr marL="342704" lvl="1" indent="-342704" algn="just" fontAlgn="base">
              <a:spcAft>
                <a:spcPts val="600"/>
              </a:spcAft>
              <a:buClr>
                <a:srgbClr val="9BBB59"/>
              </a:buClr>
              <a:buSzPct val="100000"/>
              <a:buFont typeface="Wingdings" pitchFamily="2" charset="2"/>
              <a:buChar char="q"/>
              <a:tabLst>
                <a:tab pos="895350" algn="l"/>
              </a:tabLst>
              <a:defRPr/>
            </a:pPr>
            <a:r>
              <a:rPr lang="sk-SK" sz="1650" dirty="0">
                <a:solidFill>
                  <a:srgbClr val="7D7D7D"/>
                </a:solidFill>
                <a:latin typeface="Tahoma" pitchFamily="34" charset="0"/>
                <a:cs typeface="Tahoma" pitchFamily="34" charset="0"/>
              </a:rPr>
              <a:t>Hlavný žiadateľ alebo </a:t>
            </a:r>
            <a:r>
              <a:rPr lang="sk-SK" sz="1650" dirty="0" err="1">
                <a:solidFill>
                  <a:srgbClr val="7D7D7D"/>
                </a:solidFill>
                <a:latin typeface="Tahoma" pitchFamily="34" charset="0"/>
                <a:cs typeface="Tahoma" pitchFamily="34" charset="0"/>
              </a:rPr>
              <a:t>spolužiadateľ</a:t>
            </a:r>
            <a:r>
              <a:rPr lang="sk-SK" sz="1650" dirty="0">
                <a:solidFill>
                  <a:srgbClr val="7D7D7D"/>
                </a:solidFill>
                <a:latin typeface="Tahoma" pitchFamily="34" charset="0"/>
                <a:cs typeface="Tahoma" pitchFamily="34" charset="0"/>
              </a:rPr>
              <a:t> musia mať minimálne jeden hlavný príjem (aspoň 1 z nich</a:t>
            </a:r>
            <a:r>
              <a:rPr lang="sk-SK" sz="1650" dirty="0" smtClean="0">
                <a:solidFill>
                  <a:srgbClr val="7D7D7D"/>
                </a:solidFill>
                <a:latin typeface="Tahoma" pitchFamily="34" charset="0"/>
                <a:cs typeface="Tahoma" pitchFamily="34" charset="0"/>
              </a:rPr>
              <a:t>).</a:t>
            </a:r>
            <a:r>
              <a:rPr lang="sk-SK" sz="1700" dirty="0" smtClean="0">
                <a:solidFill>
                  <a:srgbClr val="7D7D7D"/>
                </a:solidFill>
                <a:latin typeface="Tahoma" pitchFamily="34" charset="0"/>
                <a:cs typeface="Tahoma" pitchFamily="34" charset="0"/>
              </a:rPr>
              <a:t> </a:t>
            </a:r>
            <a:endParaRPr lang="sk-SK" sz="1700" dirty="0">
              <a:solidFill>
                <a:srgbClr val="7D7D7D"/>
              </a:solidFill>
              <a:latin typeface="Tahoma" pitchFamily="34" charset="0"/>
              <a:cs typeface="Tahoma" pitchFamily="34" charset="0"/>
            </a:endParaRPr>
          </a:p>
        </p:txBody>
      </p:sp>
      <p:sp>
        <p:nvSpPr>
          <p:cNvPr id="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7</a:t>
            </a:fld>
            <a:endParaRPr lang="sk-SK" sz="1250" dirty="0">
              <a:solidFill>
                <a:prstClr val="white"/>
              </a:solidFill>
            </a:endParaRPr>
          </a:p>
        </p:txBody>
      </p:sp>
      <p:sp>
        <p:nvSpPr>
          <p:cNvPr id="4" name="Obdĺžnik 3"/>
          <p:cNvSpPr/>
          <p:nvPr/>
        </p:nvSpPr>
        <p:spPr>
          <a:xfrm>
            <a:off x="450156" y="6830893"/>
            <a:ext cx="10045339" cy="276999"/>
          </a:xfrm>
          <a:prstGeom prst="rect">
            <a:avLst/>
          </a:prstGeom>
        </p:spPr>
        <p:txBody>
          <a:bodyPr wrap="square">
            <a:spAutoFit/>
          </a:bodyPr>
          <a:lstStyle/>
          <a:p>
            <a:r>
              <a:rPr lang="sk-SK" sz="1200" dirty="0" smtClean="0">
                <a:solidFill>
                  <a:schemeClr val="accent6">
                    <a:lumMod val="75000"/>
                  </a:schemeClr>
                </a:solidFill>
                <a:latin typeface="Tahoma" pitchFamily="34" charset="0"/>
                <a:ea typeface="Tahoma" pitchFamily="34" charset="0"/>
                <a:cs typeface="Tahoma" pitchFamily="34" charset="0"/>
              </a:rPr>
              <a:t>Potvrdenie o výške daňovej povinnosti, musí byť k nemu aj Doložka o autorizácii s pečiatkou a podpisom, na tlačive Prima banky</a:t>
            </a:r>
            <a:endParaRPr lang="sk-SK" sz="1200" dirty="0">
              <a:solidFill>
                <a:schemeClr val="accent6">
                  <a:lumMod val="75000"/>
                </a:schemeClr>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9521110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uľka 9"/>
          <p:cNvGraphicFramePr>
            <a:graphicFrameLocks noGrp="1"/>
          </p:cNvGraphicFramePr>
          <p:nvPr>
            <p:extLst>
              <p:ext uri="{D42A27DB-BD31-4B8C-83A1-F6EECF244321}">
                <p14:modId xmlns:p14="http://schemas.microsoft.com/office/powerpoint/2010/main" val="1950219300"/>
              </p:ext>
            </p:extLst>
          </p:nvPr>
        </p:nvGraphicFramePr>
        <p:xfrm>
          <a:off x="405012" y="1116335"/>
          <a:ext cx="10009112" cy="5339442"/>
        </p:xfrm>
        <a:graphic>
          <a:graphicData uri="http://schemas.openxmlformats.org/drawingml/2006/table">
            <a:tbl>
              <a:tblPr firstRow="1" bandRow="1">
                <a:tableStyleId>{17292A2E-F333-43FB-9621-5CBBE7FDCDCB}</a:tableStyleId>
              </a:tblPr>
              <a:tblGrid>
                <a:gridCol w="2866678"/>
                <a:gridCol w="2774131"/>
                <a:gridCol w="3328231"/>
                <a:gridCol w="1040072"/>
              </a:tblGrid>
              <a:tr h="583289">
                <a:tc>
                  <a:txBody>
                    <a:bodyPr/>
                    <a:lstStyle/>
                    <a:p>
                      <a:pPr algn="l"/>
                      <a:r>
                        <a:rPr lang="sk-SK" sz="1500" dirty="0" smtClean="0">
                          <a:latin typeface="Tahoma" pitchFamily="34" charset="0"/>
                          <a:ea typeface="Tahoma" pitchFamily="34" charset="0"/>
                          <a:cs typeface="Tahoma" pitchFamily="34" charset="0"/>
                        </a:rPr>
                        <a:t>Druh príjmu</a:t>
                      </a:r>
                      <a:endParaRPr lang="sk-SK" sz="1500" dirty="0">
                        <a:latin typeface="Tahoma" pitchFamily="34" charset="0"/>
                        <a:ea typeface="Tahoma" pitchFamily="34" charset="0"/>
                        <a:cs typeface="Tahoma" pitchFamily="34" charset="0"/>
                      </a:endParaRPr>
                    </a:p>
                  </a:txBody>
                  <a:tcPr marL="84410" marR="84410" marT="45716" marB="45716" anchor="ctr">
                    <a:solidFill>
                      <a:srgbClr val="8DC02F"/>
                    </a:solidFill>
                  </a:tcPr>
                </a:tc>
                <a:tc>
                  <a:txBody>
                    <a:bodyPr/>
                    <a:lstStyle/>
                    <a:p>
                      <a:pPr algn="l"/>
                      <a:r>
                        <a:rPr lang="sk-SK" sz="1500" baseline="0" dirty="0" smtClean="0">
                          <a:latin typeface="Tahoma" pitchFamily="34" charset="0"/>
                          <a:ea typeface="Tahoma" pitchFamily="34" charset="0"/>
                          <a:cs typeface="Tahoma" pitchFamily="34" charset="0"/>
                        </a:rPr>
                        <a:t>Hypotéka</a:t>
                      </a:r>
                      <a:endParaRPr lang="sk-SK" sz="1500" dirty="0">
                        <a:latin typeface="Tahoma" pitchFamily="34" charset="0"/>
                        <a:ea typeface="Tahoma" pitchFamily="34" charset="0"/>
                        <a:cs typeface="Tahoma" pitchFamily="34" charset="0"/>
                      </a:endParaRPr>
                    </a:p>
                  </a:txBody>
                  <a:tcPr marL="84410" marR="84410" marT="45716" marB="45716" anchor="ctr">
                    <a:solidFill>
                      <a:srgbClr val="8DC02F"/>
                    </a:solidFill>
                  </a:tcPr>
                </a:tc>
                <a:tc>
                  <a:txBody>
                    <a:bodyPr/>
                    <a:lstStyle/>
                    <a:p>
                      <a:pPr algn="l"/>
                      <a:endParaRPr lang="sk-SK" sz="1500" dirty="0">
                        <a:latin typeface="Tahoma" pitchFamily="34" charset="0"/>
                        <a:ea typeface="Tahoma" pitchFamily="34" charset="0"/>
                        <a:cs typeface="Tahoma" pitchFamily="34" charset="0"/>
                      </a:endParaRPr>
                    </a:p>
                  </a:txBody>
                  <a:tcPr marL="84410" marR="84410" marT="45716" marB="45716" anchor="ctr">
                    <a:solidFill>
                      <a:srgbClr val="8DC02F"/>
                    </a:solidFill>
                  </a:tcPr>
                </a:tc>
                <a:tc>
                  <a:txBody>
                    <a:bodyPr/>
                    <a:lstStyle/>
                    <a:p>
                      <a:pPr algn="l"/>
                      <a:r>
                        <a:rPr lang="sk-SK" sz="1500" dirty="0" smtClean="0">
                          <a:latin typeface="Tahoma" pitchFamily="34" charset="0"/>
                          <a:ea typeface="Tahoma" pitchFamily="34" charset="0"/>
                          <a:cs typeface="Tahoma" pitchFamily="34" charset="0"/>
                        </a:rPr>
                        <a:t>Typ príjmu</a:t>
                      </a:r>
                      <a:endParaRPr lang="sk-SK" sz="1500" dirty="0">
                        <a:latin typeface="Tahoma" pitchFamily="34" charset="0"/>
                        <a:ea typeface="Tahoma" pitchFamily="34" charset="0"/>
                        <a:cs typeface="Tahoma" pitchFamily="34" charset="0"/>
                      </a:endParaRPr>
                    </a:p>
                  </a:txBody>
                  <a:tcPr marL="84410" marR="84410" marT="45716" marB="45716" anchor="ctr">
                    <a:solidFill>
                      <a:srgbClr val="8DC02F"/>
                    </a:solidFill>
                  </a:tcPr>
                </a:tc>
              </a:tr>
              <a:tr h="1598797">
                <a:tc>
                  <a:txBody>
                    <a:bodyPr/>
                    <a:lstStyle/>
                    <a:p>
                      <a:r>
                        <a:rPr lang="sk-SK" sz="1600" kern="1200" dirty="0" smtClean="0">
                          <a:solidFill>
                            <a:schemeClr val="tx1">
                              <a:lumMod val="50000"/>
                              <a:lumOff val="50000"/>
                            </a:schemeClr>
                          </a:solidFill>
                          <a:latin typeface="Tahoma" pitchFamily="34" charset="0"/>
                          <a:ea typeface="Tahoma" pitchFamily="34" charset="0"/>
                          <a:cs typeface="Tahoma" pitchFamily="34" charset="0"/>
                        </a:rPr>
                        <a:t>Príjem z diét </a:t>
                      </a:r>
                      <a:r>
                        <a:rPr lang="sk-SK" sz="1500" dirty="0" smtClean="0">
                          <a:solidFill>
                            <a:schemeClr val="tx1">
                              <a:lumMod val="50000"/>
                              <a:lumOff val="50000"/>
                            </a:schemeClr>
                          </a:solidFill>
                          <a:latin typeface="Tahoma" pitchFamily="34" charset="0"/>
                          <a:ea typeface="Tahoma" pitchFamily="34" charset="0"/>
                          <a:cs typeface="Tahoma" pitchFamily="34" charset="0"/>
                        </a:rPr>
                        <a:t>(50%)</a:t>
                      </a:r>
                    </a:p>
                  </a:txBody>
                  <a:tcPr marL="84410" marR="84410" marT="45727" marB="45727" anchor="ctr"/>
                </a:tc>
                <a:tc>
                  <a:txBody>
                    <a:bodyPr/>
                    <a:lstStyle/>
                    <a:p>
                      <a:pPr marL="0" algn="l" defTabSz="1043056" rtl="0" eaLnBrk="1" latinLnBrk="0" hangingPunct="1"/>
                      <a:r>
                        <a:rPr lang="sk-SK" sz="1500" kern="1200" dirty="0" smtClean="0">
                          <a:solidFill>
                            <a:schemeClr val="tx1">
                              <a:lumMod val="50000"/>
                              <a:lumOff val="50000"/>
                            </a:schemeClr>
                          </a:solidFill>
                          <a:latin typeface="Tahoma" pitchFamily="34" charset="0"/>
                          <a:ea typeface="Tahoma" pitchFamily="34" charset="0"/>
                          <a:cs typeface="Tahoma" pitchFamily="34" charset="0"/>
                        </a:rPr>
                        <a:t>Potvrdenie o príjme</a:t>
                      </a:r>
                      <a:endParaRPr lang="sk-SK" sz="15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lvl="0" indent="0" algn="just" defTabSz="1043056" rtl="0" eaLnBrk="1" fontAlgn="auto" latinLnBrk="0" hangingPunct="1">
                        <a:lnSpc>
                          <a:spcPct val="100000"/>
                        </a:lnSpc>
                        <a:spcBef>
                          <a:spcPts val="0"/>
                        </a:spcBef>
                        <a:spcAft>
                          <a:spcPts val="0"/>
                        </a:spcAft>
                        <a:buClrTx/>
                        <a:buSzTx/>
                        <a:buFontTx/>
                        <a:buNone/>
                        <a:tabLst/>
                        <a:defRPr/>
                      </a:pPr>
                      <a:r>
                        <a:rPr lang="sk-SK" sz="1400" kern="1200" dirty="0" smtClean="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rPr>
                        <a:t>Profesie</a:t>
                      </a:r>
                      <a:r>
                        <a:rPr lang="sk-SK" sz="1400" kern="1200" baseline="0" dirty="0" smtClean="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rPr>
                        <a:t> ktoré majú predpoklad takéhoto druhu príjmu (</a:t>
                      </a:r>
                      <a:r>
                        <a:rPr lang="sk-SK" sz="1400" kern="1200" dirty="0" smtClean="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rPr>
                        <a:t>medzinárodná doprava, montážni pracovníci, obchodní zástupcovia). V prípade ostatných profesii je potrebné predložiť výpis z účtu za posledných 6 mesiacov s preukázaným vyplácaním diét na účet</a:t>
                      </a:r>
                      <a:endParaRPr lang="sk-SK" sz="14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611083">
                <a:tc>
                  <a:txBody>
                    <a:bodyPr/>
                    <a:lstStyle/>
                    <a:p>
                      <a:pPr marL="0" algn="l" defTabSz="1043056" rtl="0" eaLnBrk="1" latinLnBrk="0" hangingPunct="1"/>
                      <a:r>
                        <a:rPr lang="sk-SK" sz="1600" kern="1200" dirty="0" smtClean="0">
                          <a:solidFill>
                            <a:schemeClr val="tx1">
                              <a:lumMod val="50000"/>
                              <a:lumOff val="50000"/>
                            </a:schemeClr>
                          </a:solidFill>
                          <a:latin typeface="Tahoma" pitchFamily="34" charset="0"/>
                          <a:ea typeface="Tahoma" pitchFamily="34" charset="0"/>
                          <a:cs typeface="Tahoma" pitchFamily="34" charset="0"/>
                        </a:rPr>
                        <a:t>Rodičovský príspevok</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500" kern="1200" dirty="0" smtClean="0">
                          <a:solidFill>
                            <a:schemeClr val="tx1">
                              <a:lumMod val="50000"/>
                              <a:lumOff val="50000"/>
                            </a:schemeClr>
                          </a:solidFill>
                          <a:latin typeface="Tahoma" pitchFamily="34" charset="0"/>
                          <a:ea typeface="Tahoma" pitchFamily="34" charset="0"/>
                          <a:cs typeface="Tahoma" pitchFamily="34" charset="0"/>
                        </a:rPr>
                        <a:t>Potvrdenie </a:t>
                      </a:r>
                      <a:r>
                        <a:rPr lang="sk-SK" sz="1500" strike="noStrike" kern="1200" baseline="0" dirty="0" err="1" smtClean="0">
                          <a:solidFill>
                            <a:schemeClr val="tx1">
                              <a:lumMod val="50000"/>
                              <a:lumOff val="50000"/>
                            </a:schemeClr>
                          </a:solidFill>
                          <a:latin typeface="Tahoma" pitchFamily="34" charset="0"/>
                          <a:ea typeface="Tahoma" pitchFamily="34" charset="0"/>
                          <a:cs typeface="Tahoma" pitchFamily="34" charset="0"/>
                        </a:rPr>
                        <a:t>ÚPSVaR</a:t>
                      </a:r>
                      <a:r>
                        <a:rPr lang="sk-SK" sz="1500" strike="noStrike" kern="1200" baseline="0" dirty="0" smtClean="0">
                          <a:solidFill>
                            <a:srgbClr val="FF0000"/>
                          </a:solidFill>
                          <a:latin typeface="Tahoma" pitchFamily="34" charset="0"/>
                          <a:ea typeface="Tahoma" pitchFamily="34" charset="0"/>
                          <a:cs typeface="Tahoma" pitchFamily="34" charset="0"/>
                        </a:rPr>
                        <a:t> </a:t>
                      </a:r>
                      <a:r>
                        <a:rPr lang="sk-SK" sz="1500" kern="1200" dirty="0" smtClean="0">
                          <a:solidFill>
                            <a:schemeClr val="tx1">
                              <a:lumMod val="50000"/>
                              <a:lumOff val="50000"/>
                            </a:schemeClr>
                          </a:solidFill>
                          <a:latin typeface="Tahoma" pitchFamily="34" charset="0"/>
                          <a:ea typeface="Tahoma" pitchFamily="34" charset="0"/>
                          <a:cs typeface="Tahoma" pitchFamily="34" charset="0"/>
                        </a:rPr>
                        <a:t>o priznaní rodičovského príspevku </a:t>
                      </a: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endParaRPr lang="sk-SK" sz="1500" kern="1200" dirty="0" smtClean="0">
                        <a:solidFill>
                          <a:schemeClr val="accent2">
                            <a:lumMod val="75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615718">
                <a:tc>
                  <a:txBody>
                    <a:bodyPr/>
                    <a:lstStyle/>
                    <a:p>
                      <a:pPr marL="0" algn="l" defTabSz="1043056" rtl="0" eaLnBrk="1" latinLnBrk="0" hangingPunct="1"/>
                      <a:r>
                        <a:rPr lang="sk-SK" sz="1600" kern="1200" dirty="0" smtClean="0">
                          <a:solidFill>
                            <a:schemeClr val="tx1">
                              <a:lumMod val="50000"/>
                              <a:lumOff val="50000"/>
                            </a:schemeClr>
                          </a:solidFill>
                          <a:latin typeface="Tahoma" pitchFamily="34" charset="0"/>
                          <a:ea typeface="Tahoma" pitchFamily="34" charset="0"/>
                          <a:cs typeface="Tahoma" pitchFamily="34" charset="0"/>
                        </a:rPr>
                        <a:t>Materský príspevok (do výšky rodičovského príspevku)</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500" kern="1200" dirty="0" smtClean="0">
                          <a:solidFill>
                            <a:schemeClr val="tx1">
                              <a:lumMod val="50000"/>
                              <a:lumOff val="50000"/>
                            </a:schemeClr>
                          </a:solidFill>
                          <a:latin typeface="Tahoma" pitchFamily="34" charset="0"/>
                          <a:ea typeface="Tahoma" pitchFamily="34" charset="0"/>
                          <a:cs typeface="Tahoma" pitchFamily="34" charset="0"/>
                        </a:rPr>
                        <a:t>Potvrdenie zo SP o priznaní materského príspevku</a:t>
                      </a: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endParaRPr lang="sk-SK" sz="1500" kern="12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615718">
                <a:tc>
                  <a:txBody>
                    <a:bodyPr/>
                    <a:lstStyle/>
                    <a:p>
                      <a:r>
                        <a:rPr lang="sk-SK" sz="1600" kern="1200" dirty="0" smtClean="0">
                          <a:solidFill>
                            <a:schemeClr val="tx1">
                              <a:lumMod val="50000"/>
                              <a:lumOff val="50000"/>
                            </a:schemeClr>
                          </a:solidFill>
                          <a:latin typeface="Tahoma" pitchFamily="34" charset="0"/>
                          <a:ea typeface="Tahoma" pitchFamily="34" charset="0"/>
                          <a:cs typeface="Tahoma" pitchFamily="34" charset="0"/>
                        </a:rPr>
                        <a:t>Peňažný príspevok na opatrovanie</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500" kern="1200" dirty="0" smtClean="0">
                          <a:solidFill>
                            <a:schemeClr val="tx1">
                              <a:lumMod val="50000"/>
                              <a:lumOff val="50000"/>
                            </a:schemeClr>
                          </a:solidFill>
                          <a:latin typeface="Tahoma" pitchFamily="34" charset="0"/>
                          <a:ea typeface="Tahoma" pitchFamily="34" charset="0"/>
                          <a:cs typeface="Tahoma" pitchFamily="34" charset="0"/>
                        </a:rPr>
                        <a:t>Potvrdenie z </a:t>
                      </a:r>
                      <a:r>
                        <a:rPr lang="sk-SK" sz="1500" kern="1200" dirty="0" err="1" smtClean="0">
                          <a:solidFill>
                            <a:schemeClr val="tx1">
                              <a:lumMod val="50000"/>
                              <a:lumOff val="50000"/>
                            </a:schemeClr>
                          </a:solidFill>
                          <a:latin typeface="Tahoma" pitchFamily="34" charset="0"/>
                          <a:ea typeface="Tahoma" pitchFamily="34" charset="0"/>
                          <a:cs typeface="Tahoma" pitchFamily="34" charset="0"/>
                        </a:rPr>
                        <a:t>ÚPSVaR</a:t>
                      </a:r>
                      <a:r>
                        <a:rPr lang="sk-SK" sz="1500" kern="1200" dirty="0" smtClean="0">
                          <a:solidFill>
                            <a:schemeClr val="tx1">
                              <a:lumMod val="50000"/>
                              <a:lumOff val="50000"/>
                            </a:schemeClr>
                          </a:solidFill>
                          <a:latin typeface="Tahoma" pitchFamily="34" charset="0"/>
                          <a:ea typeface="Tahoma" pitchFamily="34" charset="0"/>
                          <a:cs typeface="Tahoma" pitchFamily="34" charset="0"/>
                        </a:rPr>
                        <a:t> o priznaní príspevku</a:t>
                      </a: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endParaRPr lang="sk-SK" sz="1500" kern="12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356474">
                <a:tc>
                  <a:txBody>
                    <a:bodyPr/>
                    <a:lstStyle/>
                    <a:p>
                      <a:r>
                        <a:rPr lang="sk-SK" sz="1600" kern="1200" dirty="0" smtClean="0">
                          <a:solidFill>
                            <a:schemeClr val="tx1">
                              <a:lumMod val="50000"/>
                              <a:lumOff val="50000"/>
                            </a:schemeClr>
                          </a:solidFill>
                          <a:latin typeface="Tahoma" pitchFamily="34" charset="0"/>
                          <a:ea typeface="Tahoma" pitchFamily="34" charset="0"/>
                          <a:cs typeface="Tahoma" pitchFamily="34" charset="0"/>
                        </a:rPr>
                        <a:t>Invalidný dôchodok</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algn="l" defTabSz="1043056" rtl="0" eaLnBrk="1" latinLnBrk="0" hangingPunct="1"/>
                      <a:r>
                        <a:rPr lang="sk-SK" sz="1500" kern="1200" dirty="0" smtClean="0">
                          <a:solidFill>
                            <a:schemeClr val="tx1">
                              <a:lumMod val="50000"/>
                              <a:lumOff val="50000"/>
                            </a:schemeClr>
                          </a:solidFill>
                          <a:latin typeface="Tahoma" pitchFamily="34" charset="0"/>
                          <a:ea typeface="Tahoma" pitchFamily="34" charset="0"/>
                          <a:cs typeface="Tahoma" pitchFamily="34" charset="0"/>
                        </a:rPr>
                        <a:t>Bez dokladovania</a:t>
                      </a:r>
                      <a:endParaRPr lang="sk-SK" sz="15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algn="l" defTabSz="1043056" rtl="0" eaLnBrk="1" latinLnBrk="0" hangingPunct="1"/>
                      <a:endParaRPr lang="sk-SK" sz="15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strike="noStrike" baseline="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584185">
                <a:tc>
                  <a:txBody>
                    <a:bodyPr/>
                    <a:lstStyle/>
                    <a:p>
                      <a:pPr marL="0" algn="l" defTabSz="1043056" rtl="0" eaLnBrk="1" latinLnBrk="0" hangingPunct="1"/>
                      <a:r>
                        <a:rPr lang="sk-SK" sz="1600" kern="1200" dirty="0" smtClean="0">
                          <a:solidFill>
                            <a:schemeClr val="tx1">
                              <a:lumMod val="50000"/>
                              <a:lumOff val="50000"/>
                            </a:schemeClr>
                          </a:solidFill>
                          <a:latin typeface="Tahoma" pitchFamily="34" charset="0"/>
                          <a:ea typeface="Tahoma" pitchFamily="34" charset="0"/>
                          <a:cs typeface="Tahoma" pitchFamily="34" charset="0"/>
                        </a:rPr>
                        <a:t>Vdovský / vdovecký dôchodok</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algn="l" defTabSz="1043056" rtl="0" eaLnBrk="1" latinLnBrk="0" hangingPunct="1"/>
                      <a:r>
                        <a:rPr lang="sk-SK" sz="1500" kern="1200" dirty="0" smtClean="0">
                          <a:solidFill>
                            <a:schemeClr val="tx1">
                              <a:lumMod val="50000"/>
                              <a:lumOff val="50000"/>
                            </a:schemeClr>
                          </a:solidFill>
                          <a:latin typeface="Tahoma" pitchFamily="34" charset="0"/>
                          <a:ea typeface="Tahoma" pitchFamily="34" charset="0"/>
                          <a:cs typeface="Tahoma" pitchFamily="34" charset="0"/>
                        </a:rPr>
                        <a:t>Bez dokladovania</a:t>
                      </a:r>
                      <a:endParaRPr lang="sk-SK" sz="15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endParaRPr lang="sk-SK" sz="1500" kern="12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374178">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600" kern="1200" dirty="0" smtClean="0">
                          <a:solidFill>
                            <a:schemeClr val="tx1">
                              <a:lumMod val="50000"/>
                              <a:lumOff val="50000"/>
                            </a:schemeClr>
                          </a:solidFill>
                          <a:latin typeface="Tahoma" pitchFamily="34" charset="0"/>
                          <a:ea typeface="Tahoma" pitchFamily="34" charset="0"/>
                          <a:cs typeface="Tahoma" pitchFamily="34" charset="0"/>
                        </a:rPr>
                        <a:t>Úrazová renta</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500" kern="1200" dirty="0" smtClean="0">
                          <a:solidFill>
                            <a:schemeClr val="tx1">
                              <a:lumMod val="50000"/>
                              <a:lumOff val="50000"/>
                            </a:schemeClr>
                          </a:solidFill>
                          <a:latin typeface="Tahoma" pitchFamily="34" charset="0"/>
                          <a:ea typeface="Tahoma" pitchFamily="34" charset="0"/>
                          <a:cs typeface="Tahoma" pitchFamily="34" charset="0"/>
                        </a:rPr>
                        <a:t>Potvrdenie  o priznaní </a:t>
                      </a: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endParaRPr lang="sk-SK" sz="1500" kern="12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kern="12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bl>
          </a:graphicData>
        </a:graphic>
      </p:graphicFrame>
      <p:sp>
        <p:nvSpPr>
          <p:cNvPr id="9" name="Nadpis 1"/>
          <p:cNvSpPr>
            <a:spLocks noGrp="1"/>
          </p:cNvSpPr>
          <p:nvPr>
            <p:ph type="title"/>
          </p:nvPr>
        </p:nvSpPr>
        <p:spPr>
          <a:xfrm>
            <a:off x="378148" y="252239"/>
            <a:ext cx="6971952" cy="741114"/>
          </a:xfrm>
        </p:spPr>
        <p:txBody>
          <a:bodyPr/>
          <a:lstStyle/>
          <a:p>
            <a:r>
              <a:rPr lang="sk-SK" sz="2400" dirty="0"/>
              <a:t>Akceptovateľné príjmy</a:t>
            </a: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8</a:t>
            </a:fld>
            <a:endParaRPr lang="sk-SK" sz="1250" dirty="0">
              <a:solidFill>
                <a:prstClr val="white"/>
              </a:solidFill>
            </a:endParaRPr>
          </a:p>
        </p:txBody>
      </p:sp>
      <p:sp>
        <p:nvSpPr>
          <p:cNvPr id="2" name="Obdĺžnik 1"/>
          <p:cNvSpPr/>
          <p:nvPr/>
        </p:nvSpPr>
        <p:spPr>
          <a:xfrm>
            <a:off x="405012" y="6510310"/>
            <a:ext cx="10009112" cy="600164"/>
          </a:xfrm>
          <a:prstGeom prst="rect">
            <a:avLst/>
          </a:prstGeom>
        </p:spPr>
        <p:txBody>
          <a:bodyPr wrap="square">
            <a:spAutoFit/>
          </a:bodyPr>
          <a:lstStyle/>
          <a:p>
            <a:pPr lvl="0" algn="just">
              <a:spcBef>
                <a:spcPts val="600"/>
              </a:spcBef>
              <a:spcAft>
                <a:spcPts val="0"/>
              </a:spcAft>
              <a:tabLst>
                <a:tab pos="1980565" algn="l"/>
                <a:tab pos="1980565" algn="l"/>
              </a:tabLst>
            </a:pP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Príjem klienta pre zadanie do žiadosti</a:t>
            </a:r>
            <a:r>
              <a:rPr lang="sk-SK" sz="1400" dirty="0" smtClean="0"/>
              <a:t> </a:t>
            </a:r>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uvediete ako priemerný čistý mesačný príjem klienta zo závislej činnosti </a:t>
            </a:r>
            <a:endPar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lvl="0" algn="just">
              <a:spcBef>
                <a:spcPts val="600"/>
              </a:spcBef>
              <a:spcAft>
                <a:spcPts val="0"/>
              </a:spcAft>
              <a:tabLst>
                <a:tab pos="1980565" algn="l"/>
                <a:tab pos="1980565" algn="l"/>
              </a:tabLst>
            </a:pP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za </a:t>
            </a:r>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ostatných 6 ukončených kalendárnych </a:t>
            </a: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mesiacov. </a:t>
            </a:r>
            <a:endPar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347130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7560840" cy="648072"/>
          </a:xfrm>
        </p:spPr>
        <p:txBody>
          <a:bodyPr/>
          <a:lstStyle/>
          <a:p>
            <a:r>
              <a:rPr lang="sk-SK" sz="2400" dirty="0"/>
              <a:t>Prenos úveru (refinancovanie)</a:t>
            </a:r>
          </a:p>
        </p:txBody>
      </p:sp>
      <p:sp>
        <p:nvSpPr>
          <p:cNvPr id="8" name="Zástupný symbol čísla snímky 7"/>
          <p:cNvSpPr>
            <a:spLocks noGrp="1"/>
          </p:cNvSpPr>
          <p:nvPr>
            <p:ph type="sldNum" sz="quarter" idx="15"/>
          </p:nvPr>
        </p:nvSpPr>
        <p:spPr/>
        <p:txBody>
          <a:bodyPr/>
          <a:lstStyle/>
          <a:p>
            <a:fld id="{6B7719EF-B0F4-4E1D-8160-3C9517835573}" type="slidenum">
              <a:rPr lang="sk-SK" smtClean="0"/>
              <a:pPr/>
              <a:t>9</a:t>
            </a:fld>
            <a:endParaRPr lang="sk-SK" dirty="0"/>
          </a:p>
        </p:txBody>
      </p:sp>
      <p:sp>
        <p:nvSpPr>
          <p:cNvPr id="10" name="Zástupný symbol textu 5"/>
          <p:cNvSpPr>
            <a:spLocks noGrp="1"/>
          </p:cNvSpPr>
          <p:nvPr>
            <p:ph type="body" sz="quarter" idx="13"/>
          </p:nvPr>
        </p:nvSpPr>
        <p:spPr>
          <a:xfrm>
            <a:off x="594182" y="1044327"/>
            <a:ext cx="9649062" cy="6120680"/>
          </a:xfrm>
        </p:spPr>
        <p:txBody>
          <a:bodyPr>
            <a:noAutofit/>
          </a:bodyPr>
          <a:lstStyle/>
          <a:p>
            <a:pPr marL="342704" lvl="0" indent="-342704" algn="just">
              <a:lnSpc>
                <a:spcPct val="150000"/>
              </a:lnSpc>
              <a:spcBef>
                <a:spcPts val="0"/>
              </a:spcBef>
              <a:buClr>
                <a:schemeClr val="accent3"/>
              </a:buClr>
              <a:buFont typeface="Wingdings" pitchFamily="2" charset="2"/>
              <a:buChar char="q"/>
            </a:pPr>
            <a:r>
              <a:rPr lang="sk-SK" sz="1700" dirty="0"/>
              <a:t>Samostatný, jednoduchší proces poskytnutia </a:t>
            </a:r>
            <a:r>
              <a:rPr lang="sk-SK" sz="1700" dirty="0" smtClean="0"/>
              <a:t>Hypotéky, určený </a:t>
            </a:r>
            <a:r>
              <a:rPr lang="sk-SK" sz="1700" dirty="0"/>
              <a:t>na </a:t>
            </a:r>
            <a:r>
              <a:rPr lang="sk-SK" sz="1700" dirty="0" smtClean="0"/>
              <a:t>refinancovanie.</a:t>
            </a:r>
            <a:r>
              <a:rPr lang="sk-SK" sz="1800" dirty="0" smtClean="0"/>
              <a:t> </a:t>
            </a:r>
          </a:p>
          <a:p>
            <a:pPr marL="342704" indent="-342704" algn="just">
              <a:lnSpc>
                <a:spcPct val="150000"/>
              </a:lnSpc>
              <a:spcBef>
                <a:spcPts val="0"/>
              </a:spcBef>
              <a:buClr>
                <a:schemeClr val="accent3"/>
              </a:buClr>
              <a:buFont typeface="Wingdings" pitchFamily="2" charset="2"/>
              <a:buChar char="q"/>
            </a:pPr>
            <a:r>
              <a:rPr lang="sk-SK" sz="1800" dirty="0" smtClean="0"/>
              <a:t>Refinancovanie jedného/</a:t>
            </a:r>
            <a:r>
              <a:rPr lang="sk-SK" sz="1800" b="1" dirty="0" smtClean="0"/>
              <a:t>troch</a:t>
            </a:r>
            <a:r>
              <a:rPr lang="sk-SK" sz="1800" dirty="0" smtClean="0"/>
              <a:t> úverov na bývanie a s ním maximálne </a:t>
            </a:r>
            <a:r>
              <a:rPr lang="sk-SK" sz="1800" b="1" dirty="0" smtClean="0"/>
              <a:t>tri</a:t>
            </a:r>
            <a:r>
              <a:rPr lang="sk-SK" sz="1800" dirty="0" smtClean="0"/>
              <a:t> spotrebné úvery alebo medziúvery.</a:t>
            </a:r>
            <a:endParaRPr lang="sk-SK" sz="1700" dirty="0" smtClean="0"/>
          </a:p>
          <a:p>
            <a:pPr marL="342704" indent="-342704" algn="just">
              <a:lnSpc>
                <a:spcPct val="150000"/>
              </a:lnSpc>
              <a:spcBef>
                <a:spcPts val="0"/>
              </a:spcBef>
              <a:buClr>
                <a:schemeClr val="accent3"/>
              </a:buClr>
              <a:buFont typeface="Wingdings" pitchFamily="2" charset="2"/>
              <a:buChar char="q"/>
            </a:pPr>
            <a:r>
              <a:rPr lang="sk-SK" sz="1700" dirty="0" smtClean="0"/>
              <a:t>Základné parametre procesu Prenosu hypotéky:</a:t>
            </a:r>
          </a:p>
          <a:p>
            <a:pPr marL="1105860" lvl="1" indent="-342704" algn="just">
              <a:lnSpc>
                <a:spcPct val="150000"/>
              </a:lnSpc>
              <a:spcBef>
                <a:spcPts val="0"/>
              </a:spcBef>
              <a:buClr>
                <a:schemeClr val="accent3"/>
              </a:buClr>
              <a:buFont typeface="Wingdings" pitchFamily="2" charset="2"/>
              <a:buChar char="q"/>
            </a:pPr>
            <a:r>
              <a:rPr lang="sk-SK" sz="1650" dirty="0" smtClean="0">
                <a:solidFill>
                  <a:srgbClr val="7D7D7D"/>
                </a:solidFill>
              </a:rPr>
              <a:t>Možnosť </a:t>
            </a:r>
            <a:r>
              <a:rPr lang="sk-SK" sz="1650" dirty="0">
                <a:solidFill>
                  <a:srgbClr val="7D7D7D"/>
                </a:solidFill>
              </a:rPr>
              <a:t>získať naviac maximálne 5% z aktuálneho zostatku úveru alebo 2.000 EUR </a:t>
            </a:r>
            <a:r>
              <a:rPr lang="sk-SK" sz="1650" dirty="0" smtClean="0">
                <a:solidFill>
                  <a:srgbClr val="7D7D7D"/>
                </a:solidFill>
              </a:rPr>
              <a:t>(smerodajná je nižšia </a:t>
            </a:r>
            <a:r>
              <a:rPr lang="sk-SK" sz="1650" dirty="0">
                <a:solidFill>
                  <a:srgbClr val="7D7D7D"/>
                </a:solidFill>
              </a:rPr>
              <a:t>z hodnôt</a:t>
            </a:r>
            <a:r>
              <a:rPr lang="sk-SK" sz="1650" dirty="0" smtClean="0">
                <a:solidFill>
                  <a:srgbClr val="7D7D7D"/>
                </a:solidFill>
              </a:rPr>
              <a:t>).</a:t>
            </a:r>
            <a:endParaRPr lang="sk-SK" sz="1650" dirty="0">
              <a:solidFill>
                <a:srgbClr val="7D7D7D"/>
              </a:solidFill>
            </a:endParaRPr>
          </a:p>
          <a:p>
            <a:pPr marL="1105860" lvl="1" indent="-342704" algn="just">
              <a:lnSpc>
                <a:spcPct val="150000"/>
              </a:lnSpc>
              <a:spcBef>
                <a:spcPts val="0"/>
              </a:spcBef>
              <a:buClr>
                <a:schemeClr val="accent3"/>
              </a:buClr>
              <a:buFont typeface="Wingdings" pitchFamily="2" charset="2"/>
              <a:buChar char="q"/>
            </a:pPr>
            <a:r>
              <a:rPr lang="sk-SK" sz="1650" dirty="0" smtClean="0">
                <a:solidFill>
                  <a:srgbClr val="7D7D7D"/>
                </a:solidFill>
              </a:rPr>
              <a:t>Pôvodný </a:t>
            </a:r>
            <a:r>
              <a:rPr lang="sk-SK" sz="1650" dirty="0">
                <a:solidFill>
                  <a:srgbClr val="7D7D7D"/>
                </a:solidFill>
              </a:rPr>
              <a:t>úver musí byť dlhodobo a riadne </a:t>
            </a:r>
            <a:r>
              <a:rPr lang="sk-SK" sz="1650" dirty="0" smtClean="0">
                <a:solidFill>
                  <a:srgbClr val="7D7D7D"/>
                </a:solidFill>
              </a:rPr>
              <a:t>splácaný.</a:t>
            </a:r>
            <a:endParaRPr lang="sk-SK" sz="1650" dirty="0">
              <a:solidFill>
                <a:srgbClr val="7D7D7D"/>
              </a:solidFill>
            </a:endParaRPr>
          </a:p>
          <a:p>
            <a:pPr marL="1105860" lvl="1" indent="-342704" algn="just">
              <a:lnSpc>
                <a:spcPct val="150000"/>
              </a:lnSpc>
              <a:spcBef>
                <a:spcPts val="0"/>
              </a:spcBef>
              <a:buClr>
                <a:schemeClr val="accent3"/>
              </a:buClr>
              <a:buFont typeface="Wingdings" pitchFamily="2" charset="2"/>
              <a:buChar char="q"/>
            </a:pPr>
            <a:r>
              <a:rPr lang="sk-SK" sz="1650" dirty="0">
                <a:solidFill>
                  <a:srgbClr val="7D7D7D"/>
                </a:solidFill>
              </a:rPr>
              <a:t>K úveru musia pristúpiť všetci pôvodní dlžníci </a:t>
            </a:r>
            <a:r>
              <a:rPr lang="sk-SK" sz="1650" dirty="0" smtClean="0">
                <a:solidFill>
                  <a:srgbClr val="7D7D7D"/>
                </a:solidFill>
              </a:rPr>
              <a:t>na refinancovaných úveroch, zároveň </a:t>
            </a:r>
            <a:r>
              <a:rPr lang="sk-SK" sz="1650" dirty="0">
                <a:solidFill>
                  <a:srgbClr val="7D7D7D"/>
                </a:solidFill>
              </a:rPr>
              <a:t>musia byť splnené podmienky na akceptáciu osôb pristupujúcich k </a:t>
            </a:r>
            <a:r>
              <a:rPr lang="sk-SK" sz="1650" dirty="0" smtClean="0">
                <a:solidFill>
                  <a:srgbClr val="7D7D7D"/>
                </a:solidFill>
              </a:rPr>
              <a:t>úveru. </a:t>
            </a:r>
            <a:r>
              <a:rPr lang="sk-SK" sz="1650" dirty="0" err="1" smtClean="0">
                <a:solidFill>
                  <a:srgbClr val="7D7D7D"/>
                </a:solidFill>
              </a:rPr>
              <a:t>Spolužiadateľ</a:t>
            </a:r>
            <a:r>
              <a:rPr lang="sk-SK" sz="1650" dirty="0" smtClean="0">
                <a:solidFill>
                  <a:srgbClr val="7D7D7D"/>
                </a:solidFill>
              </a:rPr>
              <a:t> </a:t>
            </a:r>
            <a:r>
              <a:rPr lang="sk-SK" sz="1650" dirty="0">
                <a:solidFill>
                  <a:srgbClr val="7D7D7D"/>
                </a:solidFill>
              </a:rPr>
              <a:t>(manžel/manželka, druh/družka</a:t>
            </a:r>
            <a:r>
              <a:rPr lang="sk-SK" sz="1650" dirty="0" smtClean="0">
                <a:solidFill>
                  <a:srgbClr val="7D7D7D"/>
                </a:solidFill>
              </a:rPr>
              <a:t>), </a:t>
            </a:r>
            <a:r>
              <a:rPr lang="sk-SK" sz="1650" dirty="0">
                <a:solidFill>
                  <a:srgbClr val="7D7D7D"/>
                </a:solidFill>
              </a:rPr>
              <a:t>solidárny dlžník (rodič, potomok, súrodenec, manželský partner hlavného žiadateľa bez BSM). Ak teda má klient úver s cudzou osobou, takýto úver nie je možné preniesť</a:t>
            </a:r>
            <a:r>
              <a:rPr lang="sk-SK" sz="1650" dirty="0" smtClean="0">
                <a:solidFill>
                  <a:srgbClr val="7D7D7D"/>
                </a:solidFill>
              </a:rPr>
              <a:t>. </a:t>
            </a:r>
            <a:endParaRPr lang="sk-SK" sz="1650" dirty="0">
              <a:solidFill>
                <a:srgbClr val="7D7D7D"/>
              </a:solidFill>
            </a:endParaRPr>
          </a:p>
          <a:p>
            <a:pPr marL="1105860" lvl="1" indent="-342704" algn="just">
              <a:lnSpc>
                <a:spcPct val="150000"/>
              </a:lnSpc>
              <a:spcBef>
                <a:spcPts val="0"/>
              </a:spcBef>
              <a:buClr>
                <a:schemeClr val="accent3"/>
              </a:buClr>
              <a:buFont typeface="Wingdings" pitchFamily="2" charset="2"/>
              <a:buChar char="q"/>
            </a:pPr>
            <a:r>
              <a:rPr lang="sk-SK" sz="1650" dirty="0" smtClean="0">
                <a:solidFill>
                  <a:srgbClr val="7D7D7D"/>
                </a:solidFill>
              </a:rPr>
              <a:t>Zabezpečenie </a:t>
            </a:r>
            <a:r>
              <a:rPr lang="sk-SK" sz="1650" dirty="0">
                <a:solidFill>
                  <a:srgbClr val="7D7D7D"/>
                </a:solidFill>
              </a:rPr>
              <a:t>úveru musí byť rovnaké ako v </a:t>
            </a:r>
            <a:r>
              <a:rPr lang="sk-SK" sz="1650" dirty="0" smtClean="0">
                <a:solidFill>
                  <a:srgbClr val="7D7D7D"/>
                </a:solidFill>
              </a:rPr>
              <a:t>pôvodných bankách (musí byť bankou akceptovateľné).</a:t>
            </a:r>
          </a:p>
          <a:p>
            <a:pPr marL="1105860" lvl="1" indent="-342704" algn="just">
              <a:lnSpc>
                <a:spcPct val="150000"/>
              </a:lnSpc>
              <a:spcBef>
                <a:spcPts val="0"/>
              </a:spcBef>
              <a:buClr>
                <a:schemeClr val="accent3"/>
              </a:buClr>
              <a:buFont typeface="Wingdings" pitchFamily="2" charset="2"/>
              <a:buChar char="q"/>
            </a:pPr>
            <a:r>
              <a:rPr lang="sk-SK" sz="1650" dirty="0">
                <a:solidFill>
                  <a:srgbClr val="7D7D7D"/>
                </a:solidFill>
              </a:rPr>
              <a:t>Ak bol na pôvodnom úvere klient sám a teraz už je </a:t>
            </a:r>
            <a:r>
              <a:rPr lang="sk-SK" sz="1650" dirty="0" smtClean="0">
                <a:solidFill>
                  <a:srgbClr val="7D7D7D"/>
                </a:solidFill>
              </a:rPr>
              <a:t>vydatá/ženatý</a:t>
            </a:r>
            <a:r>
              <a:rPr lang="sk-SK" sz="1650" dirty="0">
                <a:solidFill>
                  <a:srgbClr val="7D7D7D"/>
                </a:solidFill>
              </a:rPr>
              <a:t>, musí do úveru pristúpiť aj manželský </a:t>
            </a:r>
            <a:r>
              <a:rPr lang="sk-SK" sz="1650" dirty="0" smtClean="0">
                <a:solidFill>
                  <a:srgbClr val="7D7D7D"/>
                </a:solidFill>
              </a:rPr>
              <a:t>partner/ka.</a:t>
            </a:r>
            <a:endParaRPr lang="sk-SK" sz="1650" dirty="0">
              <a:solidFill>
                <a:srgbClr val="7D7D7D"/>
              </a:solidFill>
            </a:endParaRPr>
          </a:p>
          <a:p>
            <a:pPr marL="1105860" lvl="1" indent="-342704" algn="just">
              <a:lnSpc>
                <a:spcPct val="150000"/>
              </a:lnSpc>
              <a:spcBef>
                <a:spcPts val="0"/>
              </a:spcBef>
              <a:buClr>
                <a:schemeClr val="accent3"/>
              </a:buClr>
              <a:buFont typeface="Wingdings" pitchFamily="2" charset="2"/>
              <a:buChar char="q"/>
            </a:pPr>
            <a:endParaRPr lang="sk-SK" sz="1700" dirty="0">
              <a:solidFill>
                <a:srgbClr val="7D7D7D"/>
              </a:solidFill>
            </a:endParaRPr>
          </a:p>
        </p:txBody>
      </p:sp>
    </p:spTree>
    <p:extLst>
      <p:ext uri="{BB962C8B-B14F-4D97-AF65-F5344CB8AC3E}">
        <p14:creationId xmlns:p14="http://schemas.microsoft.com/office/powerpoint/2010/main" val="397364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Úvodný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theme>
</file>

<file path=ppt/theme/theme2.xml><?xml version="1.0" encoding="utf-8"?>
<a:theme xmlns:a="http://schemas.openxmlformats.org/drawingml/2006/main" name="1_Úvodný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13189</TotalTime>
  <Words>2584</Words>
  <Application>Microsoft Office PowerPoint</Application>
  <PresentationFormat>Vlastná</PresentationFormat>
  <Paragraphs>631</Paragraphs>
  <Slides>40</Slides>
  <Notes>36</Notes>
  <HiddenSlides>0</HiddenSlides>
  <MMClips>0</MMClips>
  <ScaleCrop>false</ScaleCrop>
  <HeadingPairs>
    <vt:vector size="6" baseType="variant">
      <vt:variant>
        <vt:lpstr>Použité písma</vt:lpstr>
      </vt:variant>
      <vt:variant>
        <vt:i4>7</vt:i4>
      </vt:variant>
      <vt:variant>
        <vt:lpstr>Motív</vt:lpstr>
      </vt:variant>
      <vt:variant>
        <vt:i4>2</vt:i4>
      </vt:variant>
      <vt:variant>
        <vt:lpstr>Nadpisy snímok</vt:lpstr>
      </vt:variant>
      <vt:variant>
        <vt:i4>40</vt:i4>
      </vt:variant>
    </vt:vector>
  </HeadingPairs>
  <TitlesOfParts>
    <vt:vector size="49" baseType="lpstr">
      <vt:lpstr>ＭＳ Ｐゴシック</vt:lpstr>
      <vt:lpstr>Arial</vt:lpstr>
      <vt:lpstr>Calibri</vt:lpstr>
      <vt:lpstr>Symbol</vt:lpstr>
      <vt:lpstr>Tahoma</vt:lpstr>
      <vt:lpstr>Times New Roman</vt:lpstr>
      <vt:lpstr>Wingdings</vt:lpstr>
      <vt:lpstr>Úvodný slide</vt:lpstr>
      <vt:lpstr>1_Úvodný slide</vt:lpstr>
      <vt:lpstr> Hypotéka</vt:lpstr>
      <vt:lpstr>Najrýchlejšie rastúca banka</vt:lpstr>
      <vt:lpstr>Poskytované hypotekárne úvery</vt:lpstr>
      <vt:lpstr>        Základné požiadavky na klienta</vt:lpstr>
      <vt:lpstr>Základné parametre produktu</vt:lpstr>
      <vt:lpstr>        Základné parametre produktu</vt:lpstr>
      <vt:lpstr>Akceptovateľné príjmy</vt:lpstr>
      <vt:lpstr>Akceptovateľné príjmy</vt:lpstr>
      <vt:lpstr>Prenos úveru (refinancovanie)</vt:lpstr>
      <vt:lpstr>Prenos úveru (refinancovanie)</vt:lpstr>
      <vt:lpstr>Prenos úveru (refinancovanie)</vt:lpstr>
      <vt:lpstr>Prenos úveru (refinancovanie) a doklady</vt:lpstr>
      <vt:lpstr>Prenos úveru (refinancovanie) a doklady</vt:lpstr>
      <vt:lpstr>Zabezpečenie úveru </vt:lpstr>
      <vt:lpstr>Zabezpečenie úveru </vt:lpstr>
      <vt:lpstr>Zabezpečenie úveru </vt:lpstr>
      <vt:lpstr>Zabezpečenie úveru </vt:lpstr>
      <vt:lpstr>Zabezpečenie úveru </vt:lpstr>
      <vt:lpstr>Fotodokumentácia </vt:lpstr>
      <vt:lpstr>Fotodokumentácia </vt:lpstr>
      <vt:lpstr>Ťarchy, ktoré banka akceptuje</vt:lpstr>
      <vt:lpstr>Ťarchy, ktoré banka neakceptuje</vt:lpstr>
      <vt:lpstr>Predčasné splatenie a mimoriadna splátka</vt:lpstr>
      <vt:lpstr>Rôzne</vt:lpstr>
      <vt:lpstr>Legislatívna podpora Hypoték</vt:lpstr>
      <vt:lpstr>Prezentácia programu PowerPoint</vt:lpstr>
      <vt:lpstr>Prezentácia programu PowerPoint</vt:lpstr>
      <vt:lpstr>Výhoda našej Hypotéky</vt:lpstr>
      <vt:lpstr>Výhoda našej Hypotéky</vt:lpstr>
      <vt:lpstr>    Poistenie schopnosti splácať úver                  - základné parametre poistenia </vt:lpstr>
      <vt:lpstr>    Potvrdenie o vinkulácii poistného plnenia</vt:lpstr>
      <vt:lpstr>Odovzdanie dokumentácie k úveru</vt:lpstr>
      <vt:lpstr>Odovzdanie dokumentácie k úveru</vt:lpstr>
      <vt:lpstr>Dávať pozor na :</vt:lpstr>
      <vt:lpstr>Dávať pozor na :</vt:lpstr>
      <vt:lpstr>Dávať pozor na :</vt:lpstr>
      <vt:lpstr>Prezentácia programu PowerPoint</vt:lpstr>
      <vt:lpstr>Prezentácia programu PowerPoint</vt:lpstr>
      <vt:lpstr>Prezentácia programu PowerPoint</vt:lpstr>
      <vt:lpstr>Prezentácia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PODNADPIS PREZENTÁCIE</dc:title>
  <dc:creator>Peter Heriban</dc:creator>
  <cp:lastModifiedBy>Jašková Iveta</cp:lastModifiedBy>
  <cp:revision>921</cp:revision>
  <cp:lastPrinted>2023-08-17T07:50:05Z</cp:lastPrinted>
  <dcterms:created xsi:type="dcterms:W3CDTF">2012-05-15T11:11:36Z</dcterms:created>
  <dcterms:modified xsi:type="dcterms:W3CDTF">2024-12-04T17:43:46Z</dcterms:modified>
</cp:coreProperties>
</file>